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handoutMasterIdLst>
    <p:handoutMasterId r:id="rId35"/>
  </p:handoutMasterIdLst>
  <p:sldIdLst>
    <p:sldId id="323" r:id="rId2"/>
    <p:sldId id="357" r:id="rId3"/>
    <p:sldId id="379" r:id="rId4"/>
    <p:sldId id="380" r:id="rId5"/>
    <p:sldId id="387" r:id="rId6"/>
    <p:sldId id="381" r:id="rId7"/>
    <p:sldId id="388" r:id="rId8"/>
    <p:sldId id="382" r:id="rId9"/>
    <p:sldId id="389" r:id="rId10"/>
    <p:sldId id="383" r:id="rId11"/>
    <p:sldId id="317" r:id="rId12"/>
    <p:sldId id="390" r:id="rId13"/>
    <p:sldId id="391" r:id="rId14"/>
    <p:sldId id="392" r:id="rId15"/>
    <p:sldId id="393" r:id="rId16"/>
    <p:sldId id="395" r:id="rId17"/>
    <p:sldId id="413" r:id="rId18"/>
    <p:sldId id="384" r:id="rId19"/>
    <p:sldId id="361" r:id="rId20"/>
    <p:sldId id="411" r:id="rId21"/>
    <p:sldId id="412" r:id="rId22"/>
    <p:sldId id="385" r:id="rId23"/>
    <p:sldId id="363" r:id="rId24"/>
    <p:sldId id="398" r:id="rId25"/>
    <p:sldId id="280" r:id="rId26"/>
    <p:sldId id="365" r:id="rId27"/>
    <p:sldId id="409" r:id="rId28"/>
    <p:sldId id="410" r:id="rId29"/>
    <p:sldId id="402" r:id="rId30"/>
    <p:sldId id="386" r:id="rId31"/>
    <p:sldId id="351" r:id="rId32"/>
    <p:sldId id="373" r:id="rId3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qei" initials="T" lastIdx="1" clrIdx="0">
    <p:extLst>
      <p:ext uri="{19B8F6BF-5375-455C-9EA6-DF929625EA0E}">
        <p15:presenceInfo xmlns:p15="http://schemas.microsoft.com/office/powerpoint/2012/main" userId="Taqei" providerId="None"/>
      </p:ext>
    </p:extLst>
  </p:cmAuthor>
  <p:cmAuthor id="2" name="hassene boukhalfa" initials="hb" lastIdx="2" clrIdx="1">
    <p:extLst>
      <p:ext uri="{19B8F6BF-5375-455C-9EA6-DF929625EA0E}">
        <p15:presenceInfo xmlns:p15="http://schemas.microsoft.com/office/powerpoint/2012/main" userId="aa8c5bd547485fc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1E63"/>
    <a:srgbClr val="FD4DD7"/>
    <a:srgbClr val="C2FD73"/>
    <a:srgbClr val="53F93D"/>
    <a:srgbClr val="34AA37"/>
    <a:srgbClr val="BDFEB8"/>
    <a:srgbClr val="FC8E8E"/>
    <a:srgbClr val="EDFF01"/>
    <a:srgbClr val="D1F51F"/>
    <a:srgbClr val="78FA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64" autoAdjust="0"/>
    <p:restoredTop sz="38922" autoAdjust="0"/>
  </p:normalViewPr>
  <p:slideViewPr>
    <p:cSldViewPr snapToGrid="0">
      <p:cViewPr varScale="1">
        <p:scale>
          <a:sx n="40" d="100"/>
          <a:sy n="40" d="100"/>
        </p:scale>
        <p:origin x="34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6-25T11:51:05.174" idx="1">
    <p:pos x="10" y="10"/>
    <p:text>Mettez un exemple même simple pour que les gens vous suivent. Vous le montrer dans chaque étape de l'approche</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BD4F2BD-CF9F-44EC-BD9A-F65298DC2E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1DC58C3A-91FD-4DA2-AFA5-EFE95B9654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B3DC02-F3A7-4E79-8049-B634937BAD6F}" type="datetimeFigureOut">
              <a:rPr lang="fr-FR" smtClean="0"/>
              <a:t>29/06/2020</a:t>
            </a:fld>
            <a:endParaRPr lang="fr-FR"/>
          </a:p>
        </p:txBody>
      </p:sp>
      <p:sp>
        <p:nvSpPr>
          <p:cNvPr id="4" name="Espace réservé du pied de page 3">
            <a:extLst>
              <a:ext uri="{FF2B5EF4-FFF2-40B4-BE49-F238E27FC236}">
                <a16:creationId xmlns:a16="http://schemas.microsoft.com/office/drawing/2014/main" id="{CF702D35-F020-453D-BD1C-27DB84BD4F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60A5E13-C712-41D7-88D1-8437132F7D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C0B005-9D3B-439F-AA20-B32427552859}" type="slidenum">
              <a:rPr lang="fr-FR" smtClean="0"/>
              <a:t>‹N°›</a:t>
            </a:fld>
            <a:endParaRPr lang="fr-FR"/>
          </a:p>
        </p:txBody>
      </p:sp>
    </p:spTree>
    <p:extLst>
      <p:ext uri="{BB962C8B-B14F-4D97-AF65-F5344CB8AC3E}">
        <p14:creationId xmlns:p14="http://schemas.microsoft.com/office/powerpoint/2010/main" val="2973593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F3271F-1EB9-4A29-9B44-1E706358F609}" type="datetimeFigureOut">
              <a:rPr lang="fr-FR" smtClean="0"/>
              <a:t>29/06/2020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1C7303-A7C4-44CC-BC30-1407606995BC}" type="slidenum">
              <a:rPr lang="fr-FR" smtClean="0"/>
              <a:t>‹N°›</a:t>
            </a:fld>
            <a:endParaRPr lang="fr-FR"/>
          </a:p>
        </p:txBody>
      </p:sp>
    </p:spTree>
    <p:extLst>
      <p:ext uri="{BB962C8B-B14F-4D97-AF65-F5344CB8AC3E}">
        <p14:creationId xmlns:p14="http://schemas.microsoft.com/office/powerpoint/2010/main" val="896171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endParaRPr lang="fr-FR" dirty="0"/>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1</a:t>
            </a:fld>
            <a:endParaRPr lang="fr-FR"/>
          </a:p>
        </p:txBody>
      </p:sp>
    </p:spTree>
    <p:extLst>
      <p:ext uri="{BB962C8B-B14F-4D97-AF65-F5344CB8AC3E}">
        <p14:creationId xmlns:p14="http://schemas.microsoft.com/office/powerpoint/2010/main" val="4003523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Raouf: </a:t>
            </a:r>
          </a:p>
          <a:p>
            <a:endParaRPr lang="fr-FR" dirty="0"/>
          </a:p>
          <a:p>
            <a:r>
              <a:rPr lang="fr-FR" dirty="0"/>
              <a:t>Dans cette partie de la présentation nous exposerons les étapes constituant l’approche que nous proposons </a:t>
            </a:r>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10</a:t>
            </a:fld>
            <a:endParaRPr lang="fr-FR"/>
          </a:p>
        </p:txBody>
      </p:sp>
    </p:spTree>
    <p:extLst>
      <p:ext uri="{BB962C8B-B14F-4D97-AF65-F5344CB8AC3E}">
        <p14:creationId xmlns:p14="http://schemas.microsoft.com/office/powerpoint/2010/main" val="4261433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Islam:</a:t>
            </a:r>
          </a:p>
          <a:p>
            <a:endParaRPr lang="fr-FR" dirty="0"/>
          </a:p>
          <a:p>
            <a:r>
              <a:rPr lang="fr-FR" dirty="0"/>
              <a:t>Notre approche est principalement devisée en cinq étapes: </a:t>
            </a:r>
          </a:p>
          <a:p>
            <a:r>
              <a:rPr lang="fr-FR" dirty="0"/>
              <a:t>On commence par l’intégration des cubes de données du client, suivi par la manipulation des cubes fournis par ce dernier . Ensuite, nous entamons l’étape de construction du corpus social. Ce corpus sera la base permettant de construire les cubes sociaux multidimensionnels. Notre approche se termine par l’étape de la manipulation des cubes de données.</a:t>
            </a:r>
          </a:p>
          <a:p>
            <a:endParaRPr lang="fr-FR" dirty="0"/>
          </a:p>
          <a:p>
            <a:r>
              <a:rPr lang="fr-FR" dirty="0"/>
              <a:t>Dans ce qui suit nous allons détaillé chaque étape de l’approche proposée, en donnant des exemples sur un cas réel qui est la pandémie mondiale du COVID19 ou nous supposons  que les données utilisées sont fournit par l’OMS (Organisation Mondiale de a Santé):</a:t>
            </a:r>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11</a:t>
            </a:fld>
            <a:endParaRPr lang="fr-FR"/>
          </a:p>
        </p:txBody>
      </p:sp>
    </p:spTree>
    <p:extLst>
      <p:ext uri="{BB962C8B-B14F-4D97-AF65-F5344CB8AC3E}">
        <p14:creationId xmlns:p14="http://schemas.microsoft.com/office/powerpoint/2010/main" val="166623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Islam:</a:t>
            </a:r>
          </a:p>
          <a:p>
            <a:endParaRPr lang="fr-FR" dirty="0"/>
          </a:p>
          <a:p>
            <a:r>
              <a:rPr lang="fr-FR" dirty="0"/>
              <a:t>la première étape est l’intégration des cubes de données du client.</a:t>
            </a:r>
          </a:p>
          <a:p>
            <a:r>
              <a:rPr lang="fr-FR" dirty="0"/>
              <a:t>Dans notre approche c’est le client qui commence par fournir ses données internes sous forme de cubes multidimensionnels. Ces données là seront l’entrepôt de base de notre application.</a:t>
            </a:r>
          </a:p>
          <a:p>
            <a:endParaRPr lang="fr-FR" dirty="0"/>
          </a:p>
          <a:p>
            <a:r>
              <a:rPr lang="fr-FR" dirty="0"/>
              <a:t>Par exemple, l’OMS fournit des cubes de donnes ayant comme mesures le nombre de décès, de cas confirmés et de guérisons par rapport  coronavirus selon le temps et l’emplacement.</a:t>
            </a:r>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12</a:t>
            </a:fld>
            <a:endParaRPr lang="fr-FR"/>
          </a:p>
        </p:txBody>
      </p:sp>
    </p:spTree>
    <p:extLst>
      <p:ext uri="{BB962C8B-B14F-4D97-AF65-F5344CB8AC3E}">
        <p14:creationId xmlns:p14="http://schemas.microsoft.com/office/powerpoint/2010/main" val="2178711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Islam:</a:t>
            </a:r>
          </a:p>
          <a:p>
            <a:endParaRPr lang="fr-FR" dirty="0"/>
          </a:p>
          <a:p>
            <a:r>
              <a:rPr lang="fr-FR" dirty="0"/>
              <a:t>Une fois l’entrepôt de données du client mis en place dans l’application, nous lui offrons la possibilité d’effectuer des analyses multidimensionnels OLAP lui permettant de visualiser de nouveaux aspects de ses données.</a:t>
            </a:r>
          </a:p>
          <a:p>
            <a:endParaRPr lang="fr-FR" dirty="0"/>
          </a:p>
          <a:p>
            <a:r>
              <a:rPr lang="fr-FR" dirty="0"/>
              <a:t>Par exemple, l’OMS pourrait visualiser grâce à une interface interactive la variation du nombre de décès, de cas confirmés et de guérisons en fonction du temps et du pays.</a:t>
            </a:r>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13</a:t>
            </a:fld>
            <a:endParaRPr lang="fr-FR"/>
          </a:p>
        </p:txBody>
      </p:sp>
    </p:spTree>
    <p:extLst>
      <p:ext uri="{BB962C8B-B14F-4D97-AF65-F5344CB8AC3E}">
        <p14:creationId xmlns:p14="http://schemas.microsoft.com/office/powerpoint/2010/main" val="3980156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Raouf: </a:t>
            </a:r>
          </a:p>
          <a:p>
            <a:endParaRPr lang="fr-FR" dirty="0"/>
          </a:p>
          <a:p>
            <a:r>
              <a:rPr lang="fr-FR" dirty="0"/>
              <a:t>Nous passons à la construction du corpus social.</a:t>
            </a:r>
          </a:p>
          <a:p>
            <a:r>
              <a:rPr lang="fr-FR" dirty="0"/>
              <a:t>Dans ce travail nous avons choisi d’utiliser le réseau social Twitter car les données partagés sur ce réseau sont les plus crédible une autre raison d’avoir choisit Twitter est l’ensemble d’APIs proposés par ce dernier et  permettant de faire des extractions de données gratuitement. Donc le premier type d’extraction que nous proposons est l’extraction en temps réel c’est-à-dire exploiter directement l’API REST de Twitter en lui donnant en entrée un ensemble de mots clés extrait à partir des cubes de données du client et complétés par ce dernier.  il est à noter que ce type d’extraction offre un nombre réduit de tweets. </a:t>
            </a:r>
          </a:p>
          <a:p>
            <a:r>
              <a:rPr lang="fr-FR" dirty="0"/>
              <a:t>Pour y remédier nous offrons une alternative, dans notre approche nous proposons de construire des corpus sociaux en effectuant des extractions journalières pendant une longue durée, ce type de corpus est dit : corpus du passif. Ce type d’extraction est destiné au analyse de grande envergure.</a:t>
            </a:r>
          </a:p>
          <a:p>
            <a:endParaRPr lang="fr-FR" dirty="0"/>
          </a:p>
          <a:p>
            <a:r>
              <a:rPr lang="fr-FR" dirty="0"/>
              <a:t>Dans les deux cas, une fois l’extraction accomplit nous passons au prétraitement des données obtenues, nous procédons au nettoyage du texte de chaque tweet en enlevant les éléments inutiles tel que: les URLs, les hashtags, les </a:t>
            </a:r>
            <a:r>
              <a:rPr lang="fr-FR" sz="1800" b="0" i="0" u="none" strike="noStrike" baseline="0" dirty="0">
                <a:latin typeface="LinLibertineO-Identity-H"/>
              </a:rPr>
              <a:t>mentions, les emojis ,les smileys, et même des mots spécifiques à Twitter. </a:t>
            </a:r>
          </a:p>
          <a:p>
            <a:endParaRPr lang="fr-FR" dirty="0"/>
          </a:p>
          <a:p>
            <a:r>
              <a:rPr lang="fr-FR" dirty="0"/>
              <a:t>Il est à noter que le tweet dans le corpus est composé d’un ensemble d’attribut c’est-à-dire l’identifiant de tweet, le texte, la date de partage…etc. </a:t>
            </a:r>
          </a:p>
          <a:p>
            <a:r>
              <a:rPr lang="fr-FR" dirty="0"/>
              <a:t>Dans notre cas, cet ensemble d’attribut n’est pas suffisant pour effectuer les analyses que nous visons par ce travail, c’est pour cela que nous procédons à un enrichissement attributaire, en commençant par l’ajout de l’attribut langue en le détectant à partir  du texte du tweet. Ensuite nous analysons le sentiment émis par le texte du tweet en utilisant un analyseur de sentiment lexical, la valeur obtenue c’est-à-dire positive, négative ou neutre correspondra à la valeur de l’attribut sentiment dans ce tweet. Pour finir, nous ajoutons au tweet l’attribut géolocalisation, sa valeur sera extraite à partir du profile de l’utilisateur.</a:t>
            </a:r>
          </a:p>
          <a:p>
            <a:endParaRPr lang="fr-FR" dirty="0"/>
          </a:p>
          <a:p>
            <a:r>
              <a:rPr lang="fr-FR" dirty="0"/>
              <a:t>À la fin de cette étape, le corpus prétraité et enrichi sera sauvegardé au niveau d’une base de données intermédiaire. </a:t>
            </a:r>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14</a:t>
            </a:fld>
            <a:endParaRPr lang="fr-FR"/>
          </a:p>
        </p:txBody>
      </p:sp>
    </p:spTree>
    <p:extLst>
      <p:ext uri="{BB962C8B-B14F-4D97-AF65-F5344CB8AC3E}">
        <p14:creationId xmlns:p14="http://schemas.microsoft.com/office/powerpoint/2010/main" val="2849093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Islam: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Apres avoir analyser les attributs composant le corpus social précédemment construit, nous avons constaté qu’on pouvait avoir principalement deux activités différentes, une activité représentant le sentiment émis par les données sociales  et une activité représentant la façon avec laquelle les données sont distribuées. C’est selon ces activités là ainsi que les attributs disponibles dans le corpus que nous avons défini le schéma de la partie social de l’entrepôt de données.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Comme vous le voyez nous avons deux différentes tables de faits qui sont les tables « </a:t>
            </a:r>
            <a:r>
              <a:rPr lang="fr-FR" sz="1200" dirty="0" err="1"/>
              <a:t>factSentiment</a:t>
            </a:r>
            <a:r>
              <a:rPr lang="fr-FR" sz="1200" dirty="0"/>
              <a:t> » et « </a:t>
            </a:r>
            <a:r>
              <a:rPr lang="fr-FR" sz="1200" dirty="0" err="1"/>
              <a:t>factTweet</a:t>
            </a:r>
            <a:r>
              <a:rPr lang="fr-FR" sz="1200" dirty="0"/>
              <a:t> », elles sont reliées a plusieurs dimensions qui sont « le temps » , « l’emplacement », « la source », « le sentiment », « la langue » et « le concept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les valeurs des mesures sentiments moyen et nombre de tweets vont </a:t>
            </a:r>
            <a:r>
              <a:rPr lang="fr-FR" sz="1200" dirty="0" err="1"/>
              <a:t>etre</a:t>
            </a:r>
            <a:r>
              <a:rPr lang="fr-FR" sz="1200" dirty="0"/>
              <a:t> calculées à partir du corpus social en effectuant les </a:t>
            </a:r>
            <a:r>
              <a:rPr lang="fr-FR" sz="1200" dirty="0" err="1"/>
              <a:t>aggrégations</a:t>
            </a:r>
            <a:r>
              <a:rPr lang="fr-FR" sz="1200" dirty="0"/>
              <a:t> nécessaires en fonction des dimensions.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Cette partie de l'</a:t>
            </a:r>
            <a:r>
              <a:rPr lang="fr-FR" sz="1200" dirty="0" err="1"/>
              <a:t>entrepot</a:t>
            </a:r>
            <a:r>
              <a:rPr lang="fr-FR" sz="1200" dirty="0"/>
              <a:t> de données servira à produire les cubes de données multidimensionnels plus précisément deux cubes qui sont le cube de l’activité sentiment et le cube de l’activité distribution des tweets ». C’est ces cubes qui nous permettrons de passer à l’étape suivante qui « la manipulation de cube de données »</a:t>
            </a:r>
            <a:endParaRPr lang="fr-FR" dirty="0"/>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15</a:t>
            </a:fld>
            <a:endParaRPr lang="fr-FR"/>
          </a:p>
        </p:txBody>
      </p:sp>
    </p:spTree>
    <p:extLst>
      <p:ext uri="{BB962C8B-B14F-4D97-AF65-F5344CB8AC3E}">
        <p14:creationId xmlns:p14="http://schemas.microsoft.com/office/powerpoint/2010/main" val="400546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Islam :</a:t>
            </a:r>
          </a:p>
          <a:p>
            <a:endParaRPr lang="fr-FR" dirty="0"/>
          </a:p>
          <a:p>
            <a:endParaRPr lang="fr-FR" dirty="0"/>
          </a:p>
          <a:p>
            <a:r>
              <a:rPr lang="fr-FR" dirty="0"/>
              <a:t>Une fois les cubes OLAP produits, nous exécuterons différentes requêtes multidimensionnels selon plusieurs dimensions. </a:t>
            </a:r>
          </a:p>
          <a:p>
            <a:endParaRPr lang="fr-FR" dirty="0"/>
          </a:p>
          <a:p>
            <a:r>
              <a:rPr lang="fr-FR" dirty="0"/>
              <a:t>De cette manière nous aurons la possibilité d’offrir au client différents types d’analyses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Analyses temporelles : qui est la variation des valeurs des mesures en fonction de la dimension temps.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Analyses linguistiques : qui est la variation des valeurs des mesures en fonction de la dimension langue.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Analyses géographiques : qui est la variation des valeurs des mesures en fonction de la dimension emplacement.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Analyses de sentiments : qui est la variation des valeurs des mesures en fonction de la dimension sentiment.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est également possible de combiner entre les différents types d’analyses, par exemple : la variation des valeurs de mesures en fonction d’emplacement et du temps.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meilleur moyen pour que l’utilisateur puisse visualiser ces résultat est de les affichées sous forme de différents graphes interactifs.</a:t>
            </a:r>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16</a:t>
            </a:fld>
            <a:endParaRPr lang="fr-FR"/>
          </a:p>
        </p:txBody>
      </p:sp>
    </p:spTree>
    <p:extLst>
      <p:ext uri="{BB962C8B-B14F-4D97-AF65-F5344CB8AC3E}">
        <p14:creationId xmlns:p14="http://schemas.microsoft.com/office/powerpoint/2010/main" val="1375568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Islam:</a:t>
            </a:r>
          </a:p>
          <a:p>
            <a:endParaRPr lang="fr-FR" dirty="0"/>
          </a:p>
          <a:p>
            <a:r>
              <a:rPr lang="fr-FR" dirty="0"/>
              <a:t>Voici un schéma représentant la description globale de notre approche :</a:t>
            </a:r>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17</a:t>
            </a:fld>
            <a:endParaRPr lang="fr-FR"/>
          </a:p>
        </p:txBody>
      </p:sp>
    </p:spTree>
    <p:extLst>
      <p:ext uri="{BB962C8B-B14F-4D97-AF65-F5344CB8AC3E}">
        <p14:creationId xmlns:p14="http://schemas.microsoft.com/office/powerpoint/2010/main" val="504904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Raouf:</a:t>
            </a:r>
          </a:p>
          <a:p>
            <a:endParaRPr lang="fr-FR" dirty="0"/>
          </a:p>
          <a:p>
            <a:r>
              <a:rPr lang="fr-FR" dirty="0"/>
              <a:t>Dans ce qui suit nous présentons les différents diagrammes UML permettant de spécifier les besoins et exigences des acteurs de notre système ainsi que son architecture globale.</a:t>
            </a:r>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18</a:t>
            </a:fld>
            <a:endParaRPr lang="fr-FR"/>
          </a:p>
        </p:txBody>
      </p:sp>
    </p:spTree>
    <p:extLst>
      <p:ext uri="{BB962C8B-B14F-4D97-AF65-F5344CB8AC3E}">
        <p14:creationId xmlns:p14="http://schemas.microsoft.com/office/powerpoint/2010/main" val="3194419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Raouf: </a:t>
            </a:r>
          </a:p>
          <a:p>
            <a:endParaRPr lang="fr-FR" dirty="0"/>
          </a:p>
          <a:p>
            <a:r>
              <a:rPr lang="fr-FR" dirty="0"/>
              <a:t>Voici le diagramme de cas d’utilisation représentant les fonctionnalités principales de notre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est à noter que l’authentification est nécessaire pour toutes les fonctionnalités de notre outil.</a:t>
            </a:r>
          </a:p>
          <a:p>
            <a:r>
              <a:rPr lang="fr-FR" dirty="0"/>
              <a:t>L’utilisateur à la possibilité de fournir ses cubes de données, puis il pourra visualiser les analyses de ses données internes qu’il vient de fournir. L’utilisateur peut créer une nouvelle analyse après avoir introduit les paramètres nécessaires. Il peut également effectuer des analyse du passif. Nous lui offrons aussi la possibilité de consulter l’historique des analyses et d’enrichir le corpus d’une analyse s’il le veut.</a:t>
            </a:r>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19</a:t>
            </a:fld>
            <a:endParaRPr lang="fr-FR"/>
          </a:p>
        </p:txBody>
      </p:sp>
    </p:spTree>
    <p:extLst>
      <p:ext uri="{BB962C8B-B14F-4D97-AF65-F5344CB8AC3E}">
        <p14:creationId xmlns:p14="http://schemas.microsoft.com/office/powerpoint/2010/main" val="2764226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fr-FR" dirty="0"/>
              <a:t>Islam : </a:t>
            </a:r>
          </a:p>
          <a:p>
            <a:pPr lvl="0"/>
            <a:r>
              <a:rPr lang="fr-FR" dirty="0"/>
              <a:t>mesdames, messieurs les membres des jurys, monsieur l’encadreur, chers membre de nos famille bonjour et soyez les bienvenue.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le cadre de la présentation de notre projet de fin d'étude de Master nous avons l'honneur d’exposer devant vous le récapitulatif de notre travail intitulé : «  </a:t>
            </a:r>
            <a:r>
              <a:rPr lang="fr-FR" sz="1200" dirty="0">
                <a:solidFill>
                  <a:srgbClr val="000000"/>
                </a:solidFill>
                <a:latin typeface="Neris Black" panose="00000A00000000000000"/>
                <a:cs typeface="Arial" panose="020B0604020202020204" pitchFamily="34" charset="0"/>
              </a:rPr>
              <a:t>Produire des cubes de données sociales pour améliorer les systèmes décisionnels »</a:t>
            </a:r>
            <a:r>
              <a:rPr lang="fr-FR" dirty="0"/>
              <a:t> .</a:t>
            </a:r>
          </a:p>
          <a:p>
            <a:endParaRPr lang="fr-FR" dirty="0"/>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2</a:t>
            </a:fld>
            <a:endParaRPr lang="fr-FR"/>
          </a:p>
        </p:txBody>
      </p:sp>
    </p:spTree>
    <p:extLst>
      <p:ext uri="{BB962C8B-B14F-4D97-AF65-F5344CB8AC3E}">
        <p14:creationId xmlns:p14="http://schemas.microsoft.com/office/powerpoint/2010/main" val="300183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Raouf:</a:t>
            </a:r>
          </a:p>
          <a:p>
            <a:endParaRPr lang="fr-FR" dirty="0"/>
          </a:p>
          <a:p>
            <a:r>
              <a:rPr lang="fr-FR" dirty="0"/>
              <a:t>Nous passons à la présentation des diagrammes de séquences.</a:t>
            </a:r>
          </a:p>
          <a:p>
            <a:r>
              <a:rPr lang="fr-FR" dirty="0"/>
              <a:t>Voici le diagramme de séquence de création d’une analyse:</a:t>
            </a:r>
          </a:p>
          <a:p>
            <a:r>
              <a:rPr lang="fr-FR" dirty="0"/>
              <a:t>L’utilisateur communique au système les concepts, le nombre de jours concernés par l’extraction ainsi que le nombre de tweets à extraire afin de lancer le processus d’extraction. Le système enverra ces paramètres au serveur Twitter, ce dernier effectuera l’extraction de tweets en se basant sur ces paramètres et il transfèrera les entités extraites au système. </a:t>
            </a:r>
          </a:p>
          <a:p>
            <a:r>
              <a:rPr lang="fr-FR" dirty="0"/>
              <a:t>Le système procèdera après à différents traitements qui sont le nettoyage des publication, l’enrichissement attributaire et l’analyse de sentiment puis lancera la sauvegarde des données sociales traitées au niveau de la base de données.</a:t>
            </a:r>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20</a:t>
            </a:fld>
            <a:endParaRPr lang="fr-FR"/>
          </a:p>
        </p:txBody>
      </p:sp>
    </p:spTree>
    <p:extLst>
      <p:ext uri="{BB962C8B-B14F-4D97-AF65-F5344CB8AC3E}">
        <p14:creationId xmlns:p14="http://schemas.microsoft.com/office/powerpoint/2010/main" val="2908157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Raouf:</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Ceci est le diagramme de séquence de création des cubes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L’utilisateur lance de création des cubes. Le système réagit en récupérant les données sociales à partir de la base de données intermédiaire, puis effectuera les agréations nécessaire afin d’obtenir les valeurs de mesure en fonction des dimensions. Ces valeur la seront sauvegardées au niveau de l’entrepôt de données.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Dernièrement le système se charge de la création du modèle logique des cubes et de faire le mapping entre ce dernier et le modèle physique de l’entrepôt.</a:t>
            </a:r>
          </a:p>
          <a:p>
            <a:endParaRPr lang="fr-FR" dirty="0"/>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21</a:t>
            </a:fld>
            <a:endParaRPr lang="fr-FR"/>
          </a:p>
        </p:txBody>
      </p:sp>
    </p:spTree>
    <p:extLst>
      <p:ext uri="{BB962C8B-B14F-4D97-AF65-F5344CB8AC3E}">
        <p14:creationId xmlns:p14="http://schemas.microsoft.com/office/powerpoint/2010/main" val="3239438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Islam :</a:t>
            </a:r>
          </a:p>
          <a:p>
            <a:endParaRPr lang="fr-FR" dirty="0"/>
          </a:p>
          <a:p>
            <a:r>
              <a:rPr lang="fr-FR" dirty="0"/>
              <a:t>Dans cette partie nous décrirons la manière avec laquelle nous avons implémenté notre outil, les technologies utilisées dans son développement ainsi que les interfaces des différentes fonctionnalités proposé</a:t>
            </a:r>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22</a:t>
            </a:fld>
            <a:endParaRPr lang="fr-FR"/>
          </a:p>
        </p:txBody>
      </p:sp>
    </p:spTree>
    <p:extLst>
      <p:ext uri="{BB962C8B-B14F-4D97-AF65-F5344CB8AC3E}">
        <p14:creationId xmlns:p14="http://schemas.microsoft.com/office/powerpoint/2010/main" val="3060281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Islam :</a:t>
            </a:r>
          </a:p>
          <a:p>
            <a:endParaRPr lang="fr-FR" dirty="0"/>
          </a:p>
          <a:p>
            <a:r>
              <a:rPr lang="fr-FR" dirty="0"/>
              <a:t>Pour développer notre outil nous avons choisi l’architecture RESTFUL, ou l’utilisateur interagit avec le front end de l’application  développé  « </a:t>
            </a:r>
            <a:r>
              <a:rPr lang="fr-FR" dirty="0" err="1"/>
              <a:t>VueJs</a:t>
            </a:r>
            <a:r>
              <a:rPr lang="fr-FR" dirty="0"/>
              <a:t> » ce dernier a une liaison direct avec l’API développé avec "</a:t>
            </a:r>
            <a:r>
              <a:rPr lang="fr-FR" dirty="0" err="1"/>
              <a:t>Flask</a:t>
            </a:r>
            <a:r>
              <a:rPr lang="fr-FR" dirty="0"/>
              <a:t>" et représentant le back-end de notre outil. C’est cette API qui s’occupe des différents traitements ainsi que de l’extraction des données sociales en exploitant l’API de Twitter, ainsi que de la communication avec le serveur MySQL pour sauvegarder ces données.</a:t>
            </a:r>
          </a:p>
          <a:p>
            <a:r>
              <a:rPr lang="fr-FR" dirty="0"/>
              <a:t>Il y a un acteur important que nous citons comme « administrateur », il a la possibilité d’accéder à la base de données afin d’ajouter des données au corpus de passif</a:t>
            </a:r>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23</a:t>
            </a:fld>
            <a:endParaRPr lang="fr-FR"/>
          </a:p>
        </p:txBody>
      </p:sp>
    </p:spTree>
    <p:extLst>
      <p:ext uri="{BB962C8B-B14F-4D97-AF65-F5344CB8AC3E}">
        <p14:creationId xmlns:p14="http://schemas.microsoft.com/office/powerpoint/2010/main" val="1633026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Islam:</a:t>
            </a:r>
          </a:p>
          <a:p>
            <a:endParaRPr lang="fr-FR" dirty="0"/>
          </a:p>
          <a:p>
            <a:r>
              <a:rPr lang="fr-FR" dirty="0"/>
              <a:t>Nous avons utilisé pour le front end la technologie </a:t>
            </a:r>
            <a:r>
              <a:rPr lang="fr-FR" dirty="0" err="1"/>
              <a:t>VueJs</a:t>
            </a:r>
            <a:r>
              <a:rPr lang="fr-FR" dirty="0"/>
              <a:t> combiné avec </a:t>
            </a:r>
            <a:r>
              <a:rPr lang="fr-FR" dirty="0" err="1"/>
              <a:t>Vuetify</a:t>
            </a:r>
            <a:r>
              <a:rPr lang="fr-FR" dirty="0"/>
              <a:t>. Et pour le back end le langage python, flask et MySQL comme SGBD.</a:t>
            </a:r>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24</a:t>
            </a:fld>
            <a:endParaRPr lang="fr-FR"/>
          </a:p>
        </p:txBody>
      </p:sp>
    </p:spTree>
    <p:extLst>
      <p:ext uri="{BB962C8B-B14F-4D97-AF65-F5344CB8AC3E}">
        <p14:creationId xmlns:p14="http://schemas.microsoft.com/office/powerpoint/2010/main" val="1566781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Islam:</a:t>
            </a:r>
          </a:p>
          <a:p>
            <a:r>
              <a:rPr lang="fr-FR" dirty="0"/>
              <a:t>Dans ce qui suit nous allons expliquer chaque graphe obtenue en effectuant une analyse sur le « COVID19 » à l’aide de notre outil nommé « Cubes Creator » : </a:t>
            </a:r>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25</a:t>
            </a:fld>
            <a:endParaRPr lang="fr-FR"/>
          </a:p>
        </p:txBody>
      </p:sp>
    </p:spTree>
    <p:extLst>
      <p:ext uri="{BB962C8B-B14F-4D97-AF65-F5344CB8AC3E}">
        <p14:creationId xmlns:p14="http://schemas.microsoft.com/office/powerpoint/2010/main" val="135991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Islam :</a:t>
            </a:r>
          </a:p>
          <a:p>
            <a:endParaRPr lang="fr-FR" dirty="0"/>
          </a:p>
          <a:p>
            <a:r>
              <a:rPr lang="fr-FR" dirty="0"/>
              <a:t>Nous supposons dans cette partie de la démonstration que notre client est l’OMS ( Organisation Mondiale de la Santé), et que la thématique traité est la pandémie « CORONAVIRUS ».</a:t>
            </a:r>
          </a:p>
          <a:p>
            <a:r>
              <a:rPr lang="fr-FR" dirty="0"/>
              <a:t>L’utilisateur commence par s’authentifier en introduisant son identifiant et son mot de passe. Ensuite ce dernier doit fournir le fichier SQL contenant son entrepôt de données.</a:t>
            </a:r>
          </a:p>
          <a:p>
            <a:r>
              <a:rPr lang="fr-FR" dirty="0"/>
              <a:t>Notre outil utilisera le cube de données produit grâce à l’entrepôt du client afin d’implémenter l’interface suivante. Comme vous le voyez cette interface permet de visualiser la variation de nombre de décès, de cas confirmés et de cas actives en fonction du temps et du pays.</a:t>
            </a:r>
          </a:p>
          <a:p>
            <a:endParaRPr lang="fr-FR" dirty="0"/>
          </a:p>
          <a:p>
            <a:r>
              <a:rPr lang="fr-FR" dirty="0"/>
              <a:t>Ensuite l’utilisateur a la possibilité de lancer une nouvelle analyse en introduisant les paramètres nécessaires c’est-à-dire le nombre de tweets, le nombre de jours concernés et l’ensemble de concepts sur lesquelles l’extraction des données doit se baser.</a:t>
            </a:r>
          </a:p>
          <a:p>
            <a:r>
              <a:rPr lang="fr-FR" dirty="0"/>
              <a:t>Par exemple comme vous voyez ces données correspondent à une extraction fait par rapport au concept « coronavirus », nous présenterons dans ce qui suit les résultats des analyse multidimensionnelles sous forme de graphes : </a:t>
            </a:r>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26</a:t>
            </a:fld>
            <a:endParaRPr lang="fr-FR"/>
          </a:p>
        </p:txBody>
      </p:sp>
    </p:spTree>
    <p:extLst>
      <p:ext uri="{BB962C8B-B14F-4D97-AF65-F5344CB8AC3E}">
        <p14:creationId xmlns:p14="http://schemas.microsoft.com/office/powerpoint/2010/main" val="1982066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Islam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voici la </a:t>
            </a:r>
            <a:r>
              <a:rPr lang="fr-FR" dirty="0">
                <a:solidFill>
                  <a:schemeClr val="tx1"/>
                </a:solidFill>
              </a:rPr>
              <a:t>distribution des tweets extraits par rapport à la source pour chaque continent. Dans le cas  l’Amérique de Nord il est évident que plus de 61% des tweets parlant de « coronavirus » ont été émis à partir d’appareil « iPhone ». Cette conclusion pourrait orienter l’OMS à déployer ses applications sur la platform 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solidFill>
              </a:rPr>
              <a:t>Le graphe suivant représente «  la distribution des tweets par rapport à la langue en fonction du temps ». Nous remarquons que la langue anglaise et espagnole sont les langues les plus utilisées pour parler du COVID19 sur twitter. Cette analyse pourrait être intéressante pour l’OMS dans son choix de  langue à utiliser pour communiquer et d’avoir le plus d’audience.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solidFill>
              </a:rPr>
              <a:t>Voici « la distribution des tweets par rapport au sentiment en fonction du temps ». Comme vous voyer le sentiment majoritaire émis par les tweets parlant du COVID19 est le sentiment « neutre » ce qui pourrait refléter une confusion par rapport au corona virus mais nous remarquons aussi que le sentiment « positif » est assez élevé ce qui pourrait dire que la communauté sur les réseaux sociaux a réagit positivement à des évènement ou des décision prise le jour de cette analyse</a:t>
            </a:r>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27</a:t>
            </a:fld>
            <a:endParaRPr lang="fr-FR"/>
          </a:p>
        </p:txBody>
      </p:sp>
    </p:spTree>
    <p:extLst>
      <p:ext uri="{BB962C8B-B14F-4D97-AF65-F5344CB8AC3E}">
        <p14:creationId xmlns:p14="http://schemas.microsoft.com/office/powerpoint/2010/main" val="3351094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Islam: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graphe suivant représente « </a:t>
            </a:r>
            <a:r>
              <a:rPr lang="fr-FR" dirty="0">
                <a:solidFill>
                  <a:schemeClr val="tx1"/>
                </a:solidFill>
              </a:rPr>
              <a:t>La distribution des sentiments émis pour chaque pays ». en prenant le cas des USA nous pouvons voir que 51% des tweets dégagent un sentiment neutre, par contre plus de 29% des tweets ont un sentiment positive, et environ 18%  des tweets dégagent un sentiment négatif. Ce qui permet d’avoir une vue général sur le sentiment émis par ce pays.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schemeClr val="tx1"/>
              </a:solidFill>
            </a:endParaRPr>
          </a:p>
          <a:p>
            <a:r>
              <a:rPr lang="fr-FR" dirty="0"/>
              <a:t>Notre outil donne à l’utilisateur la possibilité de comparer entre la variation des mesures des données sociales et les mesures de client et pouvoir ainsi vérifier l’existence de corrélation entre les données.</a:t>
            </a:r>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28</a:t>
            </a:fld>
            <a:endParaRPr lang="fr-FR"/>
          </a:p>
        </p:txBody>
      </p:sp>
    </p:spTree>
    <p:extLst>
      <p:ext uri="{BB962C8B-B14F-4D97-AF65-F5344CB8AC3E}">
        <p14:creationId xmlns:p14="http://schemas.microsoft.com/office/powerpoint/2010/main" val="2818908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Raouf:</a:t>
            </a:r>
          </a:p>
          <a:p>
            <a:endParaRPr lang="fr-FR" dirty="0"/>
          </a:p>
          <a:p>
            <a:r>
              <a:rPr lang="fr-FR" dirty="0"/>
              <a:t>En plus des analyses OLAP proposé, notre outil offre d’autres fonctionnalités que nous avons jugé importantes:</a:t>
            </a:r>
          </a:p>
          <a:p>
            <a:endParaRPr lang="fr-FR" dirty="0"/>
          </a:p>
          <a:p>
            <a:r>
              <a:rPr lang="fr-FR" dirty="0"/>
              <a:t>La première fonctionnalité est la détection des thèmes relatifs, cette fonctionnalité concerne une analyse et permet d’extraire du corpus sociale de cette dernière un ensemble de thèmes ayant un nombre d’occurrence élevé dans le corpus et pouvant aider l’utilisateur à élargir son champ d’analyse. </a:t>
            </a:r>
          </a:p>
          <a:p>
            <a:endParaRPr lang="fr-FR" dirty="0"/>
          </a:p>
          <a:p>
            <a:r>
              <a:rPr lang="fr-FR" dirty="0"/>
              <a:t>L’utilisateur a aussi la possibilité de consulter les analyses déjà effectuées, et d’enrichir le corpus d’une analyse s’il le veut avec de nouvelles données sociales issues de Twitter</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29</a:t>
            </a:fld>
            <a:endParaRPr lang="fr-FR"/>
          </a:p>
        </p:txBody>
      </p:sp>
    </p:spTree>
    <p:extLst>
      <p:ext uri="{BB962C8B-B14F-4D97-AF65-F5344CB8AC3E}">
        <p14:creationId xmlns:p14="http://schemas.microsoft.com/office/powerpoint/2010/main" val="799404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fr-FR" dirty="0"/>
              <a:t>Islam :</a:t>
            </a:r>
          </a:p>
          <a:p>
            <a:pPr lvl="0"/>
            <a:r>
              <a:rPr lang="fr-FR" dirty="0"/>
              <a:t>Nous commencerons notre présentation par la mise en contexte ou l’on parlera des réseaux sociaux et des systèmes décisionnels suivi par la problématique qui a motivé ce travail ainsi par la description de la solution que nous proposons. Nous passerons ensuite à la présentation de notre approche ou l’on détaillera ses différents aspects, puis on enchainera avec les diagrammes UML au niveau de la partie étude conceptuelle. Nous finirons notre présentation par les deux parties implémentation de l’application et conclusion et </a:t>
            </a:r>
            <a:r>
              <a:rPr lang="fr-FR" dirty="0" err="1"/>
              <a:t>perespectives</a:t>
            </a:r>
            <a:r>
              <a:rPr lang="fr-FR" dirty="0"/>
              <a:t> ou l’on exposera les différentes fonctionnalités et interfaces de l’outil développé ainsi que l’ensemble des améliorations pouvant compléter notre  travail.</a:t>
            </a:r>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3</a:t>
            </a:fld>
            <a:endParaRPr lang="fr-FR"/>
          </a:p>
        </p:txBody>
      </p:sp>
    </p:spTree>
    <p:extLst>
      <p:ext uri="{BB962C8B-B14F-4D97-AF65-F5344CB8AC3E}">
        <p14:creationId xmlns:p14="http://schemas.microsoft.com/office/powerpoint/2010/main" val="2372163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800" b="0" i="0" u="none" strike="noStrike" baseline="0" dirty="0">
                <a:latin typeface="LinLibertineO-Identity-H"/>
              </a:rPr>
              <a:t>Raouf:</a:t>
            </a:r>
          </a:p>
          <a:p>
            <a:pPr algn="l"/>
            <a:r>
              <a:rPr lang="fr-FR" sz="1800" b="0" i="0" u="none" strike="noStrike" baseline="0" dirty="0">
                <a:latin typeface="LinLibertineO-Identity-H"/>
              </a:rPr>
              <a:t>Bien que notre outil soit fonctionnel, il est toujours sujet à des améliorations, ainsi comme perspectives de</a:t>
            </a:r>
          </a:p>
          <a:p>
            <a:pPr algn="l"/>
            <a:r>
              <a:rPr lang="fr-FR" sz="1800" b="0" i="0" u="none" strike="noStrike" baseline="0" dirty="0">
                <a:latin typeface="LinLibertineO-Identity-H"/>
              </a:rPr>
              <a:t>notre travail, nous proposons :</a:t>
            </a:r>
            <a:endParaRPr lang="fr-FR" dirty="0"/>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31</a:t>
            </a:fld>
            <a:endParaRPr lang="fr-FR"/>
          </a:p>
        </p:txBody>
      </p:sp>
    </p:spTree>
    <p:extLst>
      <p:ext uri="{BB962C8B-B14F-4D97-AF65-F5344CB8AC3E}">
        <p14:creationId xmlns:p14="http://schemas.microsoft.com/office/powerpoint/2010/main" val="84155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Raouf:</a:t>
            </a:r>
          </a:p>
          <a:p>
            <a:endParaRPr lang="fr-FR" dirty="0"/>
          </a:p>
          <a:p>
            <a:r>
              <a:rPr lang="fr-FR" dirty="0"/>
              <a:t>Merci pour votre attention, nous somme disponibles pour répondre a vos questions</a:t>
            </a:r>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32</a:t>
            </a:fld>
            <a:endParaRPr lang="fr-FR"/>
          </a:p>
        </p:txBody>
      </p:sp>
    </p:spTree>
    <p:extLst>
      <p:ext uri="{BB962C8B-B14F-4D97-AF65-F5344CB8AC3E}">
        <p14:creationId xmlns:p14="http://schemas.microsoft.com/office/powerpoint/2010/main" val="1848858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4</a:t>
            </a:fld>
            <a:endParaRPr lang="fr-FR"/>
          </a:p>
        </p:txBody>
      </p:sp>
    </p:spTree>
    <p:extLst>
      <p:ext uri="{BB962C8B-B14F-4D97-AF65-F5344CB8AC3E}">
        <p14:creationId xmlns:p14="http://schemas.microsoft.com/office/powerpoint/2010/main" val="3078950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Islam: </a:t>
            </a:r>
          </a:p>
          <a:p>
            <a:r>
              <a:rPr lang="fr-FR" dirty="0"/>
              <a:t>Comme vous le savez l’apparition des réseaux sociaux au début des années 2000 a changé la manière avec laquelle les gens communiquent et causé une explosion des données qui circulant sur internet.</a:t>
            </a:r>
          </a:p>
          <a:p>
            <a:endParaRPr lang="fr-FR" dirty="0"/>
          </a:p>
          <a:p>
            <a:r>
              <a:rPr lang="fr-FR" dirty="0"/>
              <a:t>Avec un monde qui devient plus en plus complexe les organisation et les entreprises ainsi que les institutions font fasse a des défis stratégiques qui les ont poussé a utiliser des outils leurs permettant d’effectuer des analyses facilitant la prise de décision </a:t>
            </a:r>
          </a:p>
          <a:p>
            <a:r>
              <a:rPr lang="fr-FR" dirty="0"/>
              <a:t>Une question se pose : (lire la question m slide)</a:t>
            </a:r>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5</a:t>
            </a:fld>
            <a:endParaRPr lang="fr-FR"/>
          </a:p>
        </p:txBody>
      </p:sp>
    </p:spTree>
    <p:extLst>
      <p:ext uri="{BB962C8B-B14F-4D97-AF65-F5344CB8AC3E}">
        <p14:creationId xmlns:p14="http://schemas.microsoft.com/office/powerpoint/2010/main" val="864671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6</a:t>
            </a:fld>
            <a:endParaRPr lang="fr-FR"/>
          </a:p>
        </p:txBody>
      </p:sp>
    </p:spTree>
    <p:extLst>
      <p:ext uri="{BB962C8B-B14F-4D97-AF65-F5344CB8AC3E}">
        <p14:creationId xmlns:p14="http://schemas.microsoft.com/office/powerpoint/2010/main" val="3172502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Raouf: </a:t>
            </a:r>
          </a:p>
          <a:p>
            <a:endParaRPr lang="fr-FR" dirty="0"/>
          </a:p>
          <a:p>
            <a:r>
              <a:rPr lang="fr-FR" dirty="0"/>
              <a:t>Il a été constaté que les données sociales circulant sur ces réseaux traitent différentes thématiques dans plusieurs domaines et la plupart du temps les utilisateurs font part de leurs opinions et avis concernant des sujets en vogue. Nous avons également remarqué que les systèmes d’aide à la décision traditionnels sont en quelque sorte limités.</a:t>
            </a:r>
          </a:p>
          <a:p>
            <a:r>
              <a:rPr lang="fr-FR" dirty="0"/>
              <a:t>Voyez-vous, ces systèmes se basent dans leurs fonctionnement sur les données internes de l’organisation ou de l’entreprise concernée, mais ils ne prennent jamais en considération des données externes comme les données sociales. C’est de ce fait que la problématique traitée par ce travail est apparue. Nous la résumons dans la question suivante : (lire la question m slide)</a:t>
            </a:r>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7</a:t>
            </a:fld>
            <a:endParaRPr lang="fr-FR"/>
          </a:p>
        </p:txBody>
      </p:sp>
    </p:spTree>
    <p:extLst>
      <p:ext uri="{BB962C8B-B14F-4D97-AF65-F5344CB8AC3E}">
        <p14:creationId xmlns:p14="http://schemas.microsoft.com/office/powerpoint/2010/main" val="3866245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8</a:t>
            </a:fld>
            <a:endParaRPr lang="fr-FR"/>
          </a:p>
        </p:txBody>
      </p:sp>
    </p:spTree>
    <p:extLst>
      <p:ext uri="{BB962C8B-B14F-4D97-AF65-F5344CB8AC3E}">
        <p14:creationId xmlns:p14="http://schemas.microsoft.com/office/powerpoint/2010/main" val="1644098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Raouf:</a:t>
            </a:r>
          </a:p>
          <a:p>
            <a:endParaRPr lang="fr-FR" dirty="0"/>
          </a:p>
          <a:p>
            <a:r>
              <a:rPr lang="fr-FR" dirty="0"/>
              <a:t>Pour répondre à la problématique précédente, nous proposons un outil qui exploite les données sociales dans l’aide à la décision c’est à dire un outil permettant de :</a:t>
            </a:r>
          </a:p>
          <a:p>
            <a:pPr marL="171450" indent="-171450">
              <a:buFont typeface="Symbol" panose="05050102010706020507" pitchFamily="18" charset="2"/>
              <a:buChar char="Þ"/>
            </a:pPr>
            <a:r>
              <a:rPr lang="fr-FR" dirty="0"/>
              <a:t>d’extraire des données à partir des réseaux sociaux</a:t>
            </a:r>
          </a:p>
          <a:p>
            <a:pPr marL="171450" indent="-171450">
              <a:buFont typeface="Symbol" panose="05050102010706020507" pitchFamily="18" charset="2"/>
              <a:buChar char="Þ"/>
            </a:pPr>
            <a:r>
              <a:rPr lang="fr-FR" dirty="0"/>
              <a:t>D’analyser le sentiment émis dans ces données</a:t>
            </a:r>
          </a:p>
          <a:p>
            <a:pPr marL="171450" indent="-171450">
              <a:buFont typeface="Symbol" panose="05050102010706020507" pitchFamily="18" charset="2"/>
              <a:buChar char="Þ"/>
            </a:pPr>
            <a:r>
              <a:rPr lang="fr-FR" dirty="0"/>
              <a:t>Et également de les utiliser dans des analyses multidimensionnelles</a:t>
            </a:r>
          </a:p>
        </p:txBody>
      </p:sp>
      <p:sp>
        <p:nvSpPr>
          <p:cNvPr id="4" name="Espace réservé du numéro de diapositive 3"/>
          <p:cNvSpPr>
            <a:spLocks noGrp="1"/>
          </p:cNvSpPr>
          <p:nvPr>
            <p:ph type="sldNum" sz="quarter" idx="5"/>
          </p:nvPr>
        </p:nvSpPr>
        <p:spPr/>
        <p:txBody>
          <a:bodyPr/>
          <a:lstStyle/>
          <a:p>
            <a:fld id="{B81C7303-A7C4-44CC-BC30-1407606995BC}" type="slidenum">
              <a:rPr lang="fr-FR" smtClean="0"/>
              <a:t>9</a:t>
            </a:fld>
            <a:endParaRPr lang="fr-FR"/>
          </a:p>
        </p:txBody>
      </p:sp>
    </p:spTree>
    <p:extLst>
      <p:ext uri="{BB962C8B-B14F-4D97-AF65-F5344CB8AC3E}">
        <p14:creationId xmlns:p14="http://schemas.microsoft.com/office/powerpoint/2010/main" val="1508740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BD6A8-3451-402F-87E6-B6D258A464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421DAC3E-F8FD-4564-9FA3-D7C9D3E2B6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478B9393-9064-403C-B2F8-017725CC299B}"/>
              </a:ext>
            </a:extLst>
          </p:cNvPr>
          <p:cNvSpPr>
            <a:spLocks noGrp="1"/>
          </p:cNvSpPr>
          <p:nvPr>
            <p:ph type="dt" sz="half" idx="10"/>
          </p:nvPr>
        </p:nvSpPr>
        <p:spPr/>
        <p:txBody>
          <a:bodyPr/>
          <a:lstStyle/>
          <a:p>
            <a:endParaRPr lang="fr-FR"/>
          </a:p>
        </p:txBody>
      </p:sp>
      <p:sp>
        <p:nvSpPr>
          <p:cNvPr id="5" name="Footer Placeholder 4">
            <a:extLst>
              <a:ext uri="{FF2B5EF4-FFF2-40B4-BE49-F238E27FC236}">
                <a16:creationId xmlns:a16="http://schemas.microsoft.com/office/drawing/2014/main" id="{6CD3719A-231C-4326-9414-5D09B2E1510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9219EE3F-15DE-42D1-87C2-00B57B713A80}"/>
              </a:ext>
            </a:extLst>
          </p:cNvPr>
          <p:cNvSpPr>
            <a:spLocks noGrp="1"/>
          </p:cNvSpPr>
          <p:nvPr>
            <p:ph type="sldNum" sz="quarter" idx="12"/>
          </p:nvPr>
        </p:nvSpPr>
        <p:spPr/>
        <p:txBody>
          <a:bodyPr/>
          <a:lstStyle/>
          <a:p>
            <a:fld id="{6888E892-4CA7-4F32-BCC4-2DACE1898BEE}" type="slidenum">
              <a:rPr lang="fr-FR" smtClean="0"/>
              <a:t>‹N°›</a:t>
            </a:fld>
            <a:endParaRPr lang="fr-FR"/>
          </a:p>
        </p:txBody>
      </p:sp>
    </p:spTree>
    <p:extLst>
      <p:ext uri="{BB962C8B-B14F-4D97-AF65-F5344CB8AC3E}">
        <p14:creationId xmlns:p14="http://schemas.microsoft.com/office/powerpoint/2010/main" val="329329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4D7C-E7C9-4A90-A78F-818EC449CA61}"/>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36D1CB16-AED8-47BD-A2B0-69FD2ABFBC5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2F07F9A-5453-426A-A833-C48E4535B5FB}"/>
              </a:ext>
            </a:extLst>
          </p:cNvPr>
          <p:cNvSpPr>
            <a:spLocks noGrp="1"/>
          </p:cNvSpPr>
          <p:nvPr>
            <p:ph type="dt" sz="half" idx="10"/>
          </p:nvPr>
        </p:nvSpPr>
        <p:spPr/>
        <p:txBody>
          <a:bodyPr/>
          <a:lstStyle/>
          <a:p>
            <a:endParaRPr lang="fr-FR"/>
          </a:p>
        </p:txBody>
      </p:sp>
      <p:sp>
        <p:nvSpPr>
          <p:cNvPr id="5" name="Footer Placeholder 4">
            <a:extLst>
              <a:ext uri="{FF2B5EF4-FFF2-40B4-BE49-F238E27FC236}">
                <a16:creationId xmlns:a16="http://schemas.microsoft.com/office/drawing/2014/main" id="{D2455CE2-DE8F-400D-8447-399BC22B1B5E}"/>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2846FB4-730E-455F-8BF5-C34EC62AF82D}"/>
              </a:ext>
            </a:extLst>
          </p:cNvPr>
          <p:cNvSpPr>
            <a:spLocks noGrp="1"/>
          </p:cNvSpPr>
          <p:nvPr>
            <p:ph type="sldNum" sz="quarter" idx="12"/>
          </p:nvPr>
        </p:nvSpPr>
        <p:spPr/>
        <p:txBody>
          <a:bodyPr/>
          <a:lstStyle/>
          <a:p>
            <a:fld id="{6888E892-4CA7-4F32-BCC4-2DACE1898BEE}" type="slidenum">
              <a:rPr lang="fr-FR" smtClean="0"/>
              <a:t>‹N°›</a:t>
            </a:fld>
            <a:endParaRPr lang="fr-FR"/>
          </a:p>
        </p:txBody>
      </p:sp>
    </p:spTree>
    <p:extLst>
      <p:ext uri="{BB962C8B-B14F-4D97-AF65-F5344CB8AC3E}">
        <p14:creationId xmlns:p14="http://schemas.microsoft.com/office/powerpoint/2010/main" val="2992563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372CC-7475-4E33-AA06-CE2DB7E71F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C42F91D-F221-4C79-8559-81B721800DA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F06F161-61B8-4597-87A3-FE029F9BFD8A}"/>
              </a:ext>
            </a:extLst>
          </p:cNvPr>
          <p:cNvSpPr>
            <a:spLocks noGrp="1"/>
          </p:cNvSpPr>
          <p:nvPr>
            <p:ph type="dt" sz="half" idx="10"/>
          </p:nvPr>
        </p:nvSpPr>
        <p:spPr/>
        <p:txBody>
          <a:bodyPr/>
          <a:lstStyle/>
          <a:p>
            <a:endParaRPr lang="fr-FR"/>
          </a:p>
        </p:txBody>
      </p:sp>
      <p:sp>
        <p:nvSpPr>
          <p:cNvPr id="5" name="Footer Placeholder 4">
            <a:extLst>
              <a:ext uri="{FF2B5EF4-FFF2-40B4-BE49-F238E27FC236}">
                <a16:creationId xmlns:a16="http://schemas.microsoft.com/office/drawing/2014/main" id="{4DF33A32-349C-4C75-B02E-B45ED27A284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6C37EB7-E748-45F3-86ED-6C0869407D1A}"/>
              </a:ext>
            </a:extLst>
          </p:cNvPr>
          <p:cNvSpPr>
            <a:spLocks noGrp="1"/>
          </p:cNvSpPr>
          <p:nvPr>
            <p:ph type="sldNum" sz="quarter" idx="12"/>
          </p:nvPr>
        </p:nvSpPr>
        <p:spPr/>
        <p:txBody>
          <a:bodyPr/>
          <a:lstStyle/>
          <a:p>
            <a:fld id="{6888E892-4CA7-4F32-BCC4-2DACE1898BEE}" type="slidenum">
              <a:rPr lang="fr-FR" smtClean="0"/>
              <a:t>‹N°›</a:t>
            </a:fld>
            <a:endParaRPr lang="fr-FR"/>
          </a:p>
        </p:txBody>
      </p:sp>
    </p:spTree>
    <p:extLst>
      <p:ext uri="{BB962C8B-B14F-4D97-AF65-F5344CB8AC3E}">
        <p14:creationId xmlns:p14="http://schemas.microsoft.com/office/powerpoint/2010/main" val="3068057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Title Slide">
    <p:bg>
      <p:bgPr>
        <a:solidFill>
          <a:schemeClr val="bg1">
            <a:lumMod val="95000"/>
          </a:schemeClr>
        </a:solidFill>
        <a:effectLst/>
      </p:bgPr>
    </p:bg>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3516086" y="-1"/>
            <a:ext cx="8675914" cy="686525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8360229 w 12192000"/>
              <a:gd name="connsiteY0" fmla="*/ 0 h 6903719"/>
              <a:gd name="connsiteX1" fmla="*/ 12192000 w 12192000"/>
              <a:gd name="connsiteY1" fmla="*/ 45719 h 6903719"/>
              <a:gd name="connsiteX2" fmla="*/ 12192000 w 12192000"/>
              <a:gd name="connsiteY2" fmla="*/ 6903719 h 6903719"/>
              <a:gd name="connsiteX3" fmla="*/ 0 w 12192000"/>
              <a:gd name="connsiteY3" fmla="*/ 6903719 h 6903719"/>
              <a:gd name="connsiteX4" fmla="*/ 8360229 w 12192000"/>
              <a:gd name="connsiteY4" fmla="*/ 0 h 6903719"/>
              <a:gd name="connsiteX0" fmla="*/ 8322129 w 12192000"/>
              <a:gd name="connsiteY0" fmla="*/ 7621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8322129 w 12192000"/>
              <a:gd name="connsiteY4" fmla="*/ 7621 h 6858000"/>
              <a:gd name="connsiteX0" fmla="*/ 3416300 w 7286171"/>
              <a:gd name="connsiteY0" fmla="*/ 7621 h 6858000"/>
              <a:gd name="connsiteX1" fmla="*/ 7286171 w 7286171"/>
              <a:gd name="connsiteY1" fmla="*/ 0 h 6858000"/>
              <a:gd name="connsiteX2" fmla="*/ 7286171 w 7286171"/>
              <a:gd name="connsiteY2" fmla="*/ 6858000 h 6858000"/>
              <a:gd name="connsiteX3" fmla="*/ 0 w 7286171"/>
              <a:gd name="connsiteY3" fmla="*/ 5508172 h 6858000"/>
              <a:gd name="connsiteX4" fmla="*/ 3416300 w 7286171"/>
              <a:gd name="connsiteY4" fmla="*/ 7621 h 6858000"/>
              <a:gd name="connsiteX0" fmla="*/ 3416300 w 7286171"/>
              <a:gd name="connsiteY0" fmla="*/ 7621 h 6969874"/>
              <a:gd name="connsiteX1" fmla="*/ 7286171 w 7286171"/>
              <a:gd name="connsiteY1" fmla="*/ 0 h 6969874"/>
              <a:gd name="connsiteX2" fmla="*/ 7286171 w 7286171"/>
              <a:gd name="connsiteY2" fmla="*/ 6858000 h 6969874"/>
              <a:gd name="connsiteX3" fmla="*/ 957942 w 7286171"/>
              <a:gd name="connsiteY3" fmla="*/ 6865257 h 6969874"/>
              <a:gd name="connsiteX4" fmla="*/ 0 w 7286171"/>
              <a:gd name="connsiteY4" fmla="*/ 5508172 h 6969874"/>
              <a:gd name="connsiteX5" fmla="*/ 3416300 w 7286171"/>
              <a:gd name="connsiteY5" fmla="*/ 7621 h 6969874"/>
              <a:gd name="connsiteX0" fmla="*/ 3416300 w 7286171"/>
              <a:gd name="connsiteY0" fmla="*/ 7621 h 6865257"/>
              <a:gd name="connsiteX1" fmla="*/ 7286171 w 7286171"/>
              <a:gd name="connsiteY1" fmla="*/ 0 h 6865257"/>
              <a:gd name="connsiteX2" fmla="*/ 7286171 w 7286171"/>
              <a:gd name="connsiteY2" fmla="*/ 6858000 h 6865257"/>
              <a:gd name="connsiteX3" fmla="*/ 957942 w 7286171"/>
              <a:gd name="connsiteY3" fmla="*/ 6865257 h 6865257"/>
              <a:gd name="connsiteX4" fmla="*/ 0 w 7286171"/>
              <a:gd name="connsiteY4" fmla="*/ 5508172 h 6865257"/>
              <a:gd name="connsiteX5" fmla="*/ 3416300 w 7286171"/>
              <a:gd name="connsiteY5" fmla="*/ 7621 h 6865257"/>
              <a:gd name="connsiteX0" fmla="*/ 3416300 w 7286171"/>
              <a:gd name="connsiteY0" fmla="*/ 7621 h 6865257"/>
              <a:gd name="connsiteX1" fmla="*/ 7286171 w 7286171"/>
              <a:gd name="connsiteY1" fmla="*/ 0 h 6865257"/>
              <a:gd name="connsiteX2" fmla="*/ 7286171 w 7286171"/>
              <a:gd name="connsiteY2" fmla="*/ 6858000 h 6865257"/>
              <a:gd name="connsiteX3" fmla="*/ 957942 w 7286171"/>
              <a:gd name="connsiteY3" fmla="*/ 6865257 h 6865257"/>
              <a:gd name="connsiteX4" fmla="*/ 0 w 7286171"/>
              <a:gd name="connsiteY4" fmla="*/ 5508172 h 6865257"/>
              <a:gd name="connsiteX5" fmla="*/ 3416300 w 7286171"/>
              <a:gd name="connsiteY5" fmla="*/ 7621 h 6865257"/>
              <a:gd name="connsiteX0" fmla="*/ 3416300 w 7286171"/>
              <a:gd name="connsiteY0" fmla="*/ 7621 h 6865257"/>
              <a:gd name="connsiteX1" fmla="*/ 7286171 w 7286171"/>
              <a:gd name="connsiteY1" fmla="*/ 0 h 6865257"/>
              <a:gd name="connsiteX2" fmla="*/ 7286171 w 7286171"/>
              <a:gd name="connsiteY2" fmla="*/ 6858000 h 6865257"/>
              <a:gd name="connsiteX3" fmla="*/ 957942 w 7286171"/>
              <a:gd name="connsiteY3" fmla="*/ 6865257 h 6865257"/>
              <a:gd name="connsiteX4" fmla="*/ 0 w 7286171"/>
              <a:gd name="connsiteY4" fmla="*/ 5508172 h 6865257"/>
              <a:gd name="connsiteX5" fmla="*/ 3416300 w 7286171"/>
              <a:gd name="connsiteY5" fmla="*/ 7621 h 6865257"/>
              <a:gd name="connsiteX0" fmla="*/ 3416300 w 7286171"/>
              <a:gd name="connsiteY0" fmla="*/ 7621 h 6865257"/>
              <a:gd name="connsiteX1" fmla="*/ 7286171 w 7286171"/>
              <a:gd name="connsiteY1" fmla="*/ 0 h 6865257"/>
              <a:gd name="connsiteX2" fmla="*/ 7286171 w 7286171"/>
              <a:gd name="connsiteY2" fmla="*/ 6858000 h 6865257"/>
              <a:gd name="connsiteX3" fmla="*/ 957942 w 7286171"/>
              <a:gd name="connsiteY3" fmla="*/ 6865257 h 6865257"/>
              <a:gd name="connsiteX4" fmla="*/ 0 w 7286171"/>
              <a:gd name="connsiteY4" fmla="*/ 5508172 h 6865257"/>
              <a:gd name="connsiteX5" fmla="*/ 3416300 w 7286171"/>
              <a:gd name="connsiteY5" fmla="*/ 7621 h 6865257"/>
              <a:gd name="connsiteX0" fmla="*/ 3967843 w 7837714"/>
              <a:gd name="connsiteY0" fmla="*/ 7621 h 6865257"/>
              <a:gd name="connsiteX1" fmla="*/ 7837714 w 7837714"/>
              <a:gd name="connsiteY1" fmla="*/ 0 h 6865257"/>
              <a:gd name="connsiteX2" fmla="*/ 7837714 w 7837714"/>
              <a:gd name="connsiteY2" fmla="*/ 6858000 h 6865257"/>
              <a:gd name="connsiteX3" fmla="*/ 1509485 w 7837714"/>
              <a:gd name="connsiteY3" fmla="*/ 6865257 h 6865257"/>
              <a:gd name="connsiteX4" fmla="*/ 0 w 7837714"/>
              <a:gd name="connsiteY4" fmla="*/ 5638800 h 6865257"/>
              <a:gd name="connsiteX5" fmla="*/ 3967843 w 7837714"/>
              <a:gd name="connsiteY5" fmla="*/ 7621 h 6865257"/>
              <a:gd name="connsiteX0" fmla="*/ 5070929 w 7837714"/>
              <a:gd name="connsiteY0" fmla="*/ 7621 h 6865257"/>
              <a:gd name="connsiteX1" fmla="*/ 7837714 w 7837714"/>
              <a:gd name="connsiteY1" fmla="*/ 0 h 6865257"/>
              <a:gd name="connsiteX2" fmla="*/ 7837714 w 7837714"/>
              <a:gd name="connsiteY2" fmla="*/ 6858000 h 6865257"/>
              <a:gd name="connsiteX3" fmla="*/ 1509485 w 7837714"/>
              <a:gd name="connsiteY3" fmla="*/ 6865257 h 6865257"/>
              <a:gd name="connsiteX4" fmla="*/ 0 w 7837714"/>
              <a:gd name="connsiteY4" fmla="*/ 5638800 h 6865257"/>
              <a:gd name="connsiteX5" fmla="*/ 5070929 w 7837714"/>
              <a:gd name="connsiteY5" fmla="*/ 7621 h 6865257"/>
              <a:gd name="connsiteX0" fmla="*/ 5909129 w 8675914"/>
              <a:gd name="connsiteY0" fmla="*/ 7621 h 6865257"/>
              <a:gd name="connsiteX1" fmla="*/ 8675914 w 8675914"/>
              <a:gd name="connsiteY1" fmla="*/ 0 h 6865257"/>
              <a:gd name="connsiteX2" fmla="*/ 8675914 w 8675914"/>
              <a:gd name="connsiteY2" fmla="*/ 6858000 h 6865257"/>
              <a:gd name="connsiteX3" fmla="*/ 2347685 w 8675914"/>
              <a:gd name="connsiteY3" fmla="*/ 6865257 h 6865257"/>
              <a:gd name="connsiteX4" fmla="*/ 0 w 8675914"/>
              <a:gd name="connsiteY4" fmla="*/ 5600700 h 6865257"/>
              <a:gd name="connsiteX5" fmla="*/ 5909129 w 8675914"/>
              <a:gd name="connsiteY5" fmla="*/ 7621 h 6865257"/>
              <a:gd name="connsiteX0" fmla="*/ 5909129 w 8675914"/>
              <a:gd name="connsiteY0" fmla="*/ 7621 h 6865257"/>
              <a:gd name="connsiteX1" fmla="*/ 8675914 w 8675914"/>
              <a:gd name="connsiteY1" fmla="*/ 0 h 6865257"/>
              <a:gd name="connsiteX2" fmla="*/ 8675914 w 8675914"/>
              <a:gd name="connsiteY2" fmla="*/ 6858000 h 6865257"/>
              <a:gd name="connsiteX3" fmla="*/ 1509485 w 8675914"/>
              <a:gd name="connsiteY3" fmla="*/ 6865257 h 6865257"/>
              <a:gd name="connsiteX4" fmla="*/ 0 w 8675914"/>
              <a:gd name="connsiteY4" fmla="*/ 5600700 h 6865257"/>
              <a:gd name="connsiteX5" fmla="*/ 5909129 w 8675914"/>
              <a:gd name="connsiteY5" fmla="*/ 7621 h 6865257"/>
              <a:gd name="connsiteX0" fmla="*/ 5909129 w 8675914"/>
              <a:gd name="connsiteY0" fmla="*/ 7621 h 6865257"/>
              <a:gd name="connsiteX1" fmla="*/ 8675914 w 8675914"/>
              <a:gd name="connsiteY1" fmla="*/ 0 h 6865257"/>
              <a:gd name="connsiteX2" fmla="*/ 8675914 w 8675914"/>
              <a:gd name="connsiteY2" fmla="*/ 6858000 h 6865257"/>
              <a:gd name="connsiteX3" fmla="*/ 1456145 w 8675914"/>
              <a:gd name="connsiteY3" fmla="*/ 6865257 h 6865257"/>
              <a:gd name="connsiteX4" fmla="*/ 0 w 8675914"/>
              <a:gd name="connsiteY4" fmla="*/ 5600700 h 6865257"/>
              <a:gd name="connsiteX5" fmla="*/ 5909129 w 8675914"/>
              <a:gd name="connsiteY5" fmla="*/ 7621 h 6865257"/>
              <a:gd name="connsiteX0" fmla="*/ 5909129 w 8675914"/>
              <a:gd name="connsiteY0" fmla="*/ 7621 h 6865257"/>
              <a:gd name="connsiteX1" fmla="*/ 8675914 w 8675914"/>
              <a:gd name="connsiteY1" fmla="*/ 0 h 6865257"/>
              <a:gd name="connsiteX2" fmla="*/ 8675914 w 8675914"/>
              <a:gd name="connsiteY2" fmla="*/ 6858000 h 6865257"/>
              <a:gd name="connsiteX3" fmla="*/ 1463765 w 8675914"/>
              <a:gd name="connsiteY3" fmla="*/ 6865257 h 6865257"/>
              <a:gd name="connsiteX4" fmla="*/ 0 w 8675914"/>
              <a:gd name="connsiteY4" fmla="*/ 5600700 h 6865257"/>
              <a:gd name="connsiteX5" fmla="*/ 5909129 w 8675914"/>
              <a:gd name="connsiteY5" fmla="*/ 7621 h 686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5914" h="6865257">
                <a:moveTo>
                  <a:pt x="5909129" y="7621"/>
                </a:moveTo>
                <a:lnTo>
                  <a:pt x="8675914" y="0"/>
                </a:lnTo>
                <a:lnTo>
                  <a:pt x="8675914" y="6858000"/>
                </a:lnTo>
                <a:lnTo>
                  <a:pt x="1463765" y="6865257"/>
                </a:lnTo>
                <a:lnTo>
                  <a:pt x="0" y="5600700"/>
                </a:lnTo>
                <a:lnTo>
                  <a:pt x="5909129" y="7621"/>
                </a:lnTo>
                <a:close/>
              </a:path>
            </a:pathLst>
          </a:custGeom>
        </p:spPr>
        <p:txBody>
          <a:bodyPr/>
          <a:lstStyle>
            <a:lvl1pPr>
              <a:defRPr sz="1800"/>
            </a:lvl1pPr>
          </a:lstStyle>
          <a:p>
            <a:endParaRPr lang="id-ID"/>
          </a:p>
        </p:txBody>
      </p:sp>
    </p:spTree>
    <p:extLst>
      <p:ext uri="{BB962C8B-B14F-4D97-AF65-F5344CB8AC3E}">
        <p14:creationId xmlns:p14="http://schemas.microsoft.com/office/powerpoint/2010/main" val="83379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690734" y="579505"/>
            <a:ext cx="10802595" cy="665285"/>
          </a:xfrm>
          <a:prstGeom prst="rect">
            <a:avLst/>
          </a:prstGeom>
        </p:spPr>
        <p:txBody>
          <a:bodyPr wrap="square" anchor="t" anchorCtr="0">
            <a:noAutofit/>
          </a:bodyPr>
          <a:lstStyle>
            <a:lvl1pPr algn="ctr">
              <a:lnSpc>
                <a:spcPct val="90000"/>
              </a:lnSpc>
              <a:defRPr sz="4400" b="0" i="0">
                <a:solidFill>
                  <a:schemeClr val="bg1">
                    <a:lumMod val="95000"/>
                  </a:schemeClr>
                </a:solidFill>
                <a:latin typeface="Neris Thin" panose="00000300000000000000" pitchFamily="50" charset="0"/>
                <a:ea typeface="Gulim" pitchFamily="34" charset="-127"/>
              </a:defRPr>
            </a:lvl1pPr>
          </a:lstStyle>
          <a:p>
            <a:r>
              <a:rPr lang="en-US" dirty="0"/>
              <a:t>Title</a:t>
            </a:r>
          </a:p>
        </p:txBody>
      </p:sp>
      <p:sp>
        <p:nvSpPr>
          <p:cNvPr id="10" name="Text Placeholder 8"/>
          <p:cNvSpPr>
            <a:spLocks noGrp="1"/>
          </p:cNvSpPr>
          <p:nvPr>
            <p:ph type="body" sz="quarter" idx="32" hasCustomPrompt="1"/>
          </p:nvPr>
        </p:nvSpPr>
        <p:spPr>
          <a:xfrm>
            <a:off x="1699195" y="1124364"/>
            <a:ext cx="8785674" cy="240851"/>
          </a:xfrm>
          <a:prstGeom prst="rect">
            <a:avLst/>
          </a:prstGeom>
          <a:noFill/>
          <a:ln>
            <a:noFill/>
          </a:ln>
        </p:spPr>
        <p:txBody>
          <a:bodyPr anchor="ctr">
            <a:noAutofit/>
          </a:bodyPr>
          <a:lstStyle>
            <a:lvl1pPr marL="0" indent="0" algn="ctr">
              <a:lnSpc>
                <a:spcPct val="90000"/>
              </a:lnSpc>
              <a:spcBef>
                <a:spcPts val="1200"/>
              </a:spcBef>
              <a:buNone/>
              <a:defRPr sz="1200" b="0" baseline="0">
                <a:solidFill>
                  <a:schemeClr val="bg1">
                    <a:lumMod val="95000"/>
                  </a:schemeClr>
                </a:solidFill>
                <a:latin typeface="+mn-lt"/>
              </a:defRPr>
            </a:lvl1pPr>
          </a:lstStyle>
          <a:p>
            <a:pPr lvl="0"/>
            <a:r>
              <a:rPr lang="id-ID" dirty="0"/>
              <a:t>Lorem Ipsum Dolor sit Amet</a:t>
            </a:r>
            <a:endParaRPr lang="en-US" dirty="0"/>
          </a:p>
        </p:txBody>
      </p:sp>
      <p:sp>
        <p:nvSpPr>
          <p:cNvPr id="6" name="Pentagon 5"/>
          <p:cNvSpPr/>
          <p:nvPr userDrawn="1"/>
        </p:nvSpPr>
        <p:spPr>
          <a:xfrm rot="5400000">
            <a:off x="11218691" y="46039"/>
            <a:ext cx="549275" cy="4572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p:cNvSpPr txBox="1"/>
          <p:nvPr userDrawn="1"/>
        </p:nvSpPr>
        <p:spPr>
          <a:xfrm>
            <a:off x="11213134" y="56560"/>
            <a:ext cx="560388" cy="338554"/>
          </a:xfrm>
          <a:prstGeom prst="rect">
            <a:avLst/>
          </a:prstGeom>
          <a:noFill/>
        </p:spPr>
        <p:txBody>
          <a:bodyPr wrap="square" rtlCol="0">
            <a:spAutoFit/>
          </a:bodyPr>
          <a:lstStyle/>
          <a:p>
            <a:pPr algn="ctr"/>
            <a:fld id="{260E2A6B-A809-4840-BF14-8648BC0BDF87}" type="slidenum">
              <a:rPr lang="id-ID" sz="1600" b="1" smtClean="0">
                <a:solidFill>
                  <a:schemeClr val="bg1"/>
                </a:solidFill>
              </a:rPr>
              <a:pPr algn="ctr"/>
              <a:t>‹N°›</a:t>
            </a:fld>
            <a:endParaRPr lang="id-ID" sz="2000" dirty="0">
              <a:solidFill>
                <a:schemeClr val="bg1"/>
              </a:solidFill>
            </a:endParaRPr>
          </a:p>
        </p:txBody>
      </p:sp>
    </p:spTree>
    <p:extLst>
      <p:ext uri="{BB962C8B-B14F-4D97-AF65-F5344CB8AC3E}">
        <p14:creationId xmlns:p14="http://schemas.microsoft.com/office/powerpoint/2010/main" val="222794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anim calcmode="lin" valueType="num">
                                      <p:cBhvr>
                                        <p:cTn id="16" dur="500" fill="hold"/>
                                        <p:tgtEl>
                                          <p:spTgt spid="9"/>
                                        </p:tgtEl>
                                        <p:attrNameLst>
                                          <p:attrName>ppt_x</p:attrName>
                                        </p:attrNameLst>
                                      </p:cBhvr>
                                      <p:tavLst>
                                        <p:tav tm="0">
                                          <p:val>
                                            <p:strVal val="#ppt_x"/>
                                          </p:val>
                                        </p:tav>
                                        <p:tav tm="100000">
                                          <p:val>
                                            <p:strVal val="#ppt_x"/>
                                          </p:val>
                                        </p:tav>
                                      </p:tavLst>
                                    </p:anim>
                                    <p:anim calcmode="lin" valueType="num">
                                      <p:cBhvr>
                                        <p:cTn id="17" dur="500" fill="hold"/>
                                        <p:tgtEl>
                                          <p:spTgt spid="9"/>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6" grpId="0" animBg="1"/>
      <p:bldP spid="11"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BF589-FCFC-4EDE-9612-1155060A3BA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416E9440-5995-43AF-9118-5FB345D2FE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F12FAA50-179C-43D8-9291-804AD4897D0D}"/>
              </a:ext>
            </a:extLst>
          </p:cNvPr>
          <p:cNvSpPr>
            <a:spLocks noGrp="1"/>
          </p:cNvSpPr>
          <p:nvPr>
            <p:ph type="dt" sz="half" idx="10"/>
          </p:nvPr>
        </p:nvSpPr>
        <p:spPr/>
        <p:txBody>
          <a:bodyPr/>
          <a:lstStyle/>
          <a:p>
            <a:endParaRPr lang="fr-FR"/>
          </a:p>
        </p:txBody>
      </p:sp>
      <p:sp>
        <p:nvSpPr>
          <p:cNvPr id="5" name="Footer Placeholder 4">
            <a:extLst>
              <a:ext uri="{FF2B5EF4-FFF2-40B4-BE49-F238E27FC236}">
                <a16:creationId xmlns:a16="http://schemas.microsoft.com/office/drawing/2014/main" id="{6C4BA066-F709-4BF5-9CDF-73072CDB01D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A812C9B-9E26-4504-9DD4-0C4D9B6C7535}"/>
              </a:ext>
            </a:extLst>
          </p:cNvPr>
          <p:cNvSpPr>
            <a:spLocks noGrp="1"/>
          </p:cNvSpPr>
          <p:nvPr>
            <p:ph type="sldNum" sz="quarter" idx="12"/>
          </p:nvPr>
        </p:nvSpPr>
        <p:spPr/>
        <p:txBody>
          <a:bodyPr/>
          <a:lstStyle/>
          <a:p>
            <a:fld id="{6888E892-4CA7-4F32-BCC4-2DACE1898BEE}" type="slidenum">
              <a:rPr lang="fr-FR" smtClean="0"/>
              <a:t>‹N°›</a:t>
            </a:fld>
            <a:endParaRPr lang="fr-FR"/>
          </a:p>
        </p:txBody>
      </p:sp>
    </p:spTree>
    <p:extLst>
      <p:ext uri="{BB962C8B-B14F-4D97-AF65-F5344CB8AC3E}">
        <p14:creationId xmlns:p14="http://schemas.microsoft.com/office/powerpoint/2010/main" val="1278695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440D4-CD07-4843-9998-298BF20CEE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4E5AE7C6-FD57-4296-9D92-AB62826587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D667DC7-9912-4E6F-BB20-AC9C16260244}"/>
              </a:ext>
            </a:extLst>
          </p:cNvPr>
          <p:cNvSpPr>
            <a:spLocks noGrp="1"/>
          </p:cNvSpPr>
          <p:nvPr>
            <p:ph type="dt" sz="half" idx="10"/>
          </p:nvPr>
        </p:nvSpPr>
        <p:spPr/>
        <p:txBody>
          <a:bodyPr/>
          <a:lstStyle/>
          <a:p>
            <a:endParaRPr lang="fr-FR"/>
          </a:p>
        </p:txBody>
      </p:sp>
      <p:sp>
        <p:nvSpPr>
          <p:cNvPr id="5" name="Footer Placeholder 4">
            <a:extLst>
              <a:ext uri="{FF2B5EF4-FFF2-40B4-BE49-F238E27FC236}">
                <a16:creationId xmlns:a16="http://schemas.microsoft.com/office/drawing/2014/main" id="{F91B9312-A37A-4D70-BDF3-AFFFF22BBC8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E4293EB-92CC-4E25-B00A-FC080D630B98}"/>
              </a:ext>
            </a:extLst>
          </p:cNvPr>
          <p:cNvSpPr>
            <a:spLocks noGrp="1"/>
          </p:cNvSpPr>
          <p:nvPr>
            <p:ph type="sldNum" sz="quarter" idx="12"/>
          </p:nvPr>
        </p:nvSpPr>
        <p:spPr/>
        <p:txBody>
          <a:bodyPr/>
          <a:lstStyle/>
          <a:p>
            <a:fld id="{6888E892-4CA7-4F32-BCC4-2DACE1898BEE}" type="slidenum">
              <a:rPr lang="fr-FR" smtClean="0"/>
              <a:t>‹N°›</a:t>
            </a:fld>
            <a:endParaRPr lang="fr-FR"/>
          </a:p>
        </p:txBody>
      </p:sp>
    </p:spTree>
    <p:extLst>
      <p:ext uri="{BB962C8B-B14F-4D97-AF65-F5344CB8AC3E}">
        <p14:creationId xmlns:p14="http://schemas.microsoft.com/office/powerpoint/2010/main" val="2999433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B2B69-9B4C-462A-A3CF-7BCF6EE6C82F}"/>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EA321ADE-0D9D-493B-93DF-D02DA56F86D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C5EE22A8-D44A-454E-B49B-FAEB6366A2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45119FAC-3572-4775-8FAB-C241C479F909}"/>
              </a:ext>
            </a:extLst>
          </p:cNvPr>
          <p:cNvSpPr>
            <a:spLocks noGrp="1"/>
          </p:cNvSpPr>
          <p:nvPr>
            <p:ph type="dt" sz="half" idx="10"/>
          </p:nvPr>
        </p:nvSpPr>
        <p:spPr/>
        <p:txBody>
          <a:bodyPr/>
          <a:lstStyle/>
          <a:p>
            <a:endParaRPr lang="fr-FR"/>
          </a:p>
        </p:txBody>
      </p:sp>
      <p:sp>
        <p:nvSpPr>
          <p:cNvPr id="6" name="Footer Placeholder 5">
            <a:extLst>
              <a:ext uri="{FF2B5EF4-FFF2-40B4-BE49-F238E27FC236}">
                <a16:creationId xmlns:a16="http://schemas.microsoft.com/office/drawing/2014/main" id="{22FE2C2A-FE21-401C-80F7-7BFAEDCB2377}"/>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EC93F74A-7D06-4921-9DB6-5E372A848E96}"/>
              </a:ext>
            </a:extLst>
          </p:cNvPr>
          <p:cNvSpPr>
            <a:spLocks noGrp="1"/>
          </p:cNvSpPr>
          <p:nvPr>
            <p:ph type="sldNum" sz="quarter" idx="12"/>
          </p:nvPr>
        </p:nvSpPr>
        <p:spPr/>
        <p:txBody>
          <a:bodyPr/>
          <a:lstStyle/>
          <a:p>
            <a:fld id="{6888E892-4CA7-4F32-BCC4-2DACE1898BEE}" type="slidenum">
              <a:rPr lang="fr-FR" smtClean="0"/>
              <a:t>‹N°›</a:t>
            </a:fld>
            <a:endParaRPr lang="fr-FR"/>
          </a:p>
        </p:txBody>
      </p:sp>
    </p:spTree>
    <p:extLst>
      <p:ext uri="{BB962C8B-B14F-4D97-AF65-F5344CB8AC3E}">
        <p14:creationId xmlns:p14="http://schemas.microsoft.com/office/powerpoint/2010/main" val="446855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3535-0761-49D9-A5D9-670E2EB7E9CC}"/>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4C487F20-2C38-4128-B91E-D7186CD2A9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F760FAB-A5F6-43B0-9429-2EFB8EA1941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056BD008-56A0-472E-9C51-A425E5407C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9DAE80A-2C60-4525-8F7E-C0210CB2243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431684BB-DD43-410C-98BB-C11CC9B667C8}"/>
              </a:ext>
            </a:extLst>
          </p:cNvPr>
          <p:cNvSpPr>
            <a:spLocks noGrp="1"/>
          </p:cNvSpPr>
          <p:nvPr>
            <p:ph type="dt" sz="half" idx="10"/>
          </p:nvPr>
        </p:nvSpPr>
        <p:spPr/>
        <p:txBody>
          <a:bodyPr/>
          <a:lstStyle/>
          <a:p>
            <a:endParaRPr lang="fr-FR"/>
          </a:p>
        </p:txBody>
      </p:sp>
      <p:sp>
        <p:nvSpPr>
          <p:cNvPr id="8" name="Footer Placeholder 7">
            <a:extLst>
              <a:ext uri="{FF2B5EF4-FFF2-40B4-BE49-F238E27FC236}">
                <a16:creationId xmlns:a16="http://schemas.microsoft.com/office/drawing/2014/main" id="{01313615-A22B-483E-B702-B1506B425E96}"/>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99101574-181D-481E-96EC-5CE048E60AA1}"/>
              </a:ext>
            </a:extLst>
          </p:cNvPr>
          <p:cNvSpPr>
            <a:spLocks noGrp="1"/>
          </p:cNvSpPr>
          <p:nvPr>
            <p:ph type="sldNum" sz="quarter" idx="12"/>
          </p:nvPr>
        </p:nvSpPr>
        <p:spPr/>
        <p:txBody>
          <a:bodyPr/>
          <a:lstStyle/>
          <a:p>
            <a:fld id="{6888E892-4CA7-4F32-BCC4-2DACE1898BEE}" type="slidenum">
              <a:rPr lang="fr-FR" smtClean="0"/>
              <a:t>‹N°›</a:t>
            </a:fld>
            <a:endParaRPr lang="fr-FR"/>
          </a:p>
        </p:txBody>
      </p:sp>
    </p:spTree>
    <p:extLst>
      <p:ext uri="{BB962C8B-B14F-4D97-AF65-F5344CB8AC3E}">
        <p14:creationId xmlns:p14="http://schemas.microsoft.com/office/powerpoint/2010/main" val="2470953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9572-A490-42EA-98A7-FB5E235A23C4}"/>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CF4D481C-3194-49EE-B435-A0F8039B4989}"/>
              </a:ext>
            </a:extLst>
          </p:cNvPr>
          <p:cNvSpPr>
            <a:spLocks noGrp="1"/>
          </p:cNvSpPr>
          <p:nvPr>
            <p:ph type="dt" sz="half" idx="10"/>
          </p:nvPr>
        </p:nvSpPr>
        <p:spPr/>
        <p:txBody>
          <a:bodyPr/>
          <a:lstStyle/>
          <a:p>
            <a:endParaRPr lang="fr-FR"/>
          </a:p>
        </p:txBody>
      </p:sp>
      <p:sp>
        <p:nvSpPr>
          <p:cNvPr id="4" name="Footer Placeholder 3">
            <a:extLst>
              <a:ext uri="{FF2B5EF4-FFF2-40B4-BE49-F238E27FC236}">
                <a16:creationId xmlns:a16="http://schemas.microsoft.com/office/drawing/2014/main" id="{93E9CA2C-81A6-49E3-B2A9-5AB5C95E3D5C}"/>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9C5D84DB-7061-444A-9B72-2EF667F3FDCD}"/>
              </a:ext>
            </a:extLst>
          </p:cNvPr>
          <p:cNvSpPr>
            <a:spLocks noGrp="1"/>
          </p:cNvSpPr>
          <p:nvPr>
            <p:ph type="sldNum" sz="quarter" idx="12"/>
          </p:nvPr>
        </p:nvSpPr>
        <p:spPr/>
        <p:txBody>
          <a:bodyPr/>
          <a:lstStyle/>
          <a:p>
            <a:fld id="{6888E892-4CA7-4F32-BCC4-2DACE1898BEE}" type="slidenum">
              <a:rPr lang="fr-FR" smtClean="0"/>
              <a:t>‹N°›</a:t>
            </a:fld>
            <a:endParaRPr lang="fr-FR"/>
          </a:p>
        </p:txBody>
      </p:sp>
    </p:spTree>
    <p:extLst>
      <p:ext uri="{BB962C8B-B14F-4D97-AF65-F5344CB8AC3E}">
        <p14:creationId xmlns:p14="http://schemas.microsoft.com/office/powerpoint/2010/main" val="1139740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832DB5-A110-4101-979A-F1D210D6ECF2}"/>
              </a:ext>
            </a:extLst>
          </p:cNvPr>
          <p:cNvSpPr>
            <a:spLocks noGrp="1"/>
          </p:cNvSpPr>
          <p:nvPr>
            <p:ph type="dt" sz="half" idx="10"/>
          </p:nvPr>
        </p:nvSpPr>
        <p:spPr/>
        <p:txBody>
          <a:bodyPr/>
          <a:lstStyle/>
          <a:p>
            <a:endParaRPr lang="fr-FR"/>
          </a:p>
        </p:txBody>
      </p:sp>
      <p:sp>
        <p:nvSpPr>
          <p:cNvPr id="3" name="Footer Placeholder 2">
            <a:extLst>
              <a:ext uri="{FF2B5EF4-FFF2-40B4-BE49-F238E27FC236}">
                <a16:creationId xmlns:a16="http://schemas.microsoft.com/office/drawing/2014/main" id="{4BD21B15-AD38-4EC4-81E6-EDAE3D97CA15}"/>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F70D2D33-4645-42CB-8952-F047EB7B43E8}"/>
              </a:ext>
            </a:extLst>
          </p:cNvPr>
          <p:cNvSpPr>
            <a:spLocks noGrp="1"/>
          </p:cNvSpPr>
          <p:nvPr>
            <p:ph type="sldNum" sz="quarter" idx="12"/>
          </p:nvPr>
        </p:nvSpPr>
        <p:spPr/>
        <p:txBody>
          <a:bodyPr/>
          <a:lstStyle/>
          <a:p>
            <a:fld id="{6888E892-4CA7-4F32-BCC4-2DACE1898BEE}" type="slidenum">
              <a:rPr lang="fr-FR" smtClean="0"/>
              <a:t>‹N°›</a:t>
            </a:fld>
            <a:endParaRPr lang="fr-FR"/>
          </a:p>
        </p:txBody>
      </p:sp>
    </p:spTree>
    <p:extLst>
      <p:ext uri="{BB962C8B-B14F-4D97-AF65-F5344CB8AC3E}">
        <p14:creationId xmlns:p14="http://schemas.microsoft.com/office/powerpoint/2010/main" val="655604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DAFC-A3F9-416D-AE7E-A514F03772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EB65EC13-EECE-42DC-84C7-EBD9361EBA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D0CC9253-9BA3-4EBA-A007-7D94BCB79F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A1807AE-2351-4253-AA20-6616DAA84657}"/>
              </a:ext>
            </a:extLst>
          </p:cNvPr>
          <p:cNvSpPr>
            <a:spLocks noGrp="1"/>
          </p:cNvSpPr>
          <p:nvPr>
            <p:ph type="dt" sz="half" idx="10"/>
          </p:nvPr>
        </p:nvSpPr>
        <p:spPr/>
        <p:txBody>
          <a:bodyPr/>
          <a:lstStyle/>
          <a:p>
            <a:endParaRPr lang="fr-FR"/>
          </a:p>
        </p:txBody>
      </p:sp>
      <p:sp>
        <p:nvSpPr>
          <p:cNvPr id="6" name="Footer Placeholder 5">
            <a:extLst>
              <a:ext uri="{FF2B5EF4-FFF2-40B4-BE49-F238E27FC236}">
                <a16:creationId xmlns:a16="http://schemas.microsoft.com/office/drawing/2014/main" id="{8A6BBD22-0E78-41A7-A67D-364958AFBD5B}"/>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7F7D5CD-2984-40F9-B945-C04C83DF1087}"/>
              </a:ext>
            </a:extLst>
          </p:cNvPr>
          <p:cNvSpPr>
            <a:spLocks noGrp="1"/>
          </p:cNvSpPr>
          <p:nvPr>
            <p:ph type="sldNum" sz="quarter" idx="12"/>
          </p:nvPr>
        </p:nvSpPr>
        <p:spPr/>
        <p:txBody>
          <a:bodyPr/>
          <a:lstStyle/>
          <a:p>
            <a:fld id="{6888E892-4CA7-4F32-BCC4-2DACE1898BEE}" type="slidenum">
              <a:rPr lang="fr-FR" smtClean="0"/>
              <a:t>‹N°›</a:t>
            </a:fld>
            <a:endParaRPr lang="fr-FR"/>
          </a:p>
        </p:txBody>
      </p:sp>
    </p:spTree>
    <p:extLst>
      <p:ext uri="{BB962C8B-B14F-4D97-AF65-F5344CB8AC3E}">
        <p14:creationId xmlns:p14="http://schemas.microsoft.com/office/powerpoint/2010/main" val="3359263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391BF-37F5-4DD3-85DD-0041885245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D094C4E4-11F7-4EBF-9B21-9DDFA51E6B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83C25919-9027-4250-AFD3-02D9A2C88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D86922A-5CA9-4309-AED0-C398EDE85E5E}"/>
              </a:ext>
            </a:extLst>
          </p:cNvPr>
          <p:cNvSpPr>
            <a:spLocks noGrp="1"/>
          </p:cNvSpPr>
          <p:nvPr>
            <p:ph type="dt" sz="half" idx="10"/>
          </p:nvPr>
        </p:nvSpPr>
        <p:spPr/>
        <p:txBody>
          <a:bodyPr/>
          <a:lstStyle/>
          <a:p>
            <a:endParaRPr lang="fr-FR"/>
          </a:p>
        </p:txBody>
      </p:sp>
      <p:sp>
        <p:nvSpPr>
          <p:cNvPr id="6" name="Footer Placeholder 5">
            <a:extLst>
              <a:ext uri="{FF2B5EF4-FFF2-40B4-BE49-F238E27FC236}">
                <a16:creationId xmlns:a16="http://schemas.microsoft.com/office/drawing/2014/main" id="{7DA48781-68C5-4811-AB9C-691345232D6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89CE907E-FA43-490C-B96C-857927DE04BA}"/>
              </a:ext>
            </a:extLst>
          </p:cNvPr>
          <p:cNvSpPr>
            <a:spLocks noGrp="1"/>
          </p:cNvSpPr>
          <p:nvPr>
            <p:ph type="sldNum" sz="quarter" idx="12"/>
          </p:nvPr>
        </p:nvSpPr>
        <p:spPr/>
        <p:txBody>
          <a:bodyPr/>
          <a:lstStyle/>
          <a:p>
            <a:fld id="{6888E892-4CA7-4F32-BCC4-2DACE1898BEE}" type="slidenum">
              <a:rPr lang="fr-FR" smtClean="0"/>
              <a:t>‹N°›</a:t>
            </a:fld>
            <a:endParaRPr lang="fr-FR"/>
          </a:p>
        </p:txBody>
      </p:sp>
    </p:spTree>
    <p:extLst>
      <p:ext uri="{BB962C8B-B14F-4D97-AF65-F5344CB8AC3E}">
        <p14:creationId xmlns:p14="http://schemas.microsoft.com/office/powerpoint/2010/main" val="3871652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2D8346-21D3-47C1-B6C8-F309A63F3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D960A5F7-FE7E-49AE-9E0E-DB895C4735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8A231119-F84B-42DB-A1EF-F49C35E507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Footer Placeholder 4">
            <a:extLst>
              <a:ext uri="{FF2B5EF4-FFF2-40B4-BE49-F238E27FC236}">
                <a16:creationId xmlns:a16="http://schemas.microsoft.com/office/drawing/2014/main" id="{9B6E47D5-1581-48E3-94C8-35166026BC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2B4EBDEF-DA16-4F79-863B-18FF81A34F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88E892-4CA7-4F32-BCC4-2DACE1898BEE}" type="slidenum">
              <a:rPr lang="fr-FR" smtClean="0"/>
              <a:t>‹N°›</a:t>
            </a:fld>
            <a:endParaRPr lang="fr-FR"/>
          </a:p>
        </p:txBody>
      </p:sp>
    </p:spTree>
    <p:extLst>
      <p:ext uri="{BB962C8B-B14F-4D97-AF65-F5344CB8AC3E}">
        <p14:creationId xmlns:p14="http://schemas.microsoft.com/office/powerpoint/2010/main" val="883568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jp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jpeg"/><Relationship Id="rId10" Type="http://schemas.openxmlformats.org/officeDocument/2006/relationships/image" Target="../media/image26.png"/><Relationship Id="rId4" Type="http://schemas.openxmlformats.org/officeDocument/2006/relationships/image" Target="../media/image15.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sosceles Triangle 3"/>
          <p:cNvSpPr/>
          <p:nvPr/>
        </p:nvSpPr>
        <p:spPr>
          <a:xfrm>
            <a:off x="0" y="4380906"/>
            <a:ext cx="4975130" cy="2505757"/>
          </a:xfrm>
          <a:custGeom>
            <a:avLst/>
            <a:gdLst>
              <a:gd name="connsiteX0" fmla="*/ 0 w 5863771"/>
              <a:gd name="connsiteY0" fmla="*/ 2686061 h 2686061"/>
              <a:gd name="connsiteX1" fmla="*/ 2931886 w 5863771"/>
              <a:gd name="connsiteY1" fmla="*/ 0 h 2686061"/>
              <a:gd name="connsiteX2" fmla="*/ 5863771 w 5863771"/>
              <a:gd name="connsiteY2" fmla="*/ 2686061 h 2686061"/>
              <a:gd name="connsiteX3" fmla="*/ 0 w 5863771"/>
              <a:gd name="connsiteY3" fmla="*/ 2686061 h 2686061"/>
              <a:gd name="connsiteX0" fmla="*/ 0 w 5863771"/>
              <a:gd name="connsiteY0" fmla="*/ 2583030 h 2583030"/>
              <a:gd name="connsiteX1" fmla="*/ 2751582 w 5863771"/>
              <a:gd name="connsiteY1" fmla="*/ 0 h 2583030"/>
              <a:gd name="connsiteX2" fmla="*/ 5863771 w 5863771"/>
              <a:gd name="connsiteY2" fmla="*/ 2583030 h 2583030"/>
              <a:gd name="connsiteX3" fmla="*/ 0 w 5863771"/>
              <a:gd name="connsiteY3" fmla="*/ 2583030 h 2583030"/>
              <a:gd name="connsiteX0" fmla="*/ 0 w 5863771"/>
              <a:gd name="connsiteY0" fmla="*/ 2583030 h 2583030"/>
              <a:gd name="connsiteX1" fmla="*/ 2481126 w 5863771"/>
              <a:gd name="connsiteY1" fmla="*/ 0 h 2583030"/>
              <a:gd name="connsiteX2" fmla="*/ 5863771 w 5863771"/>
              <a:gd name="connsiteY2" fmla="*/ 2583030 h 2583030"/>
              <a:gd name="connsiteX3" fmla="*/ 0 w 5863771"/>
              <a:gd name="connsiteY3" fmla="*/ 2583030 h 2583030"/>
              <a:gd name="connsiteX0" fmla="*/ 0 w 5863771"/>
              <a:gd name="connsiteY0" fmla="*/ 2621667 h 2621667"/>
              <a:gd name="connsiteX1" fmla="*/ 2648551 w 5863771"/>
              <a:gd name="connsiteY1" fmla="*/ 0 h 2621667"/>
              <a:gd name="connsiteX2" fmla="*/ 5863771 w 5863771"/>
              <a:gd name="connsiteY2" fmla="*/ 2621667 h 2621667"/>
              <a:gd name="connsiteX3" fmla="*/ 0 w 5863771"/>
              <a:gd name="connsiteY3" fmla="*/ 2621667 h 2621667"/>
              <a:gd name="connsiteX0" fmla="*/ 0 w 5863771"/>
              <a:gd name="connsiteY0" fmla="*/ 2505757 h 2505757"/>
              <a:gd name="connsiteX1" fmla="*/ 2081880 w 5863771"/>
              <a:gd name="connsiteY1" fmla="*/ 0 h 2505757"/>
              <a:gd name="connsiteX2" fmla="*/ 5863771 w 5863771"/>
              <a:gd name="connsiteY2" fmla="*/ 2505757 h 2505757"/>
              <a:gd name="connsiteX3" fmla="*/ 0 w 5863771"/>
              <a:gd name="connsiteY3" fmla="*/ 2505757 h 2505757"/>
              <a:gd name="connsiteX0" fmla="*/ 0 w 5000887"/>
              <a:gd name="connsiteY0" fmla="*/ 2505757 h 2505757"/>
              <a:gd name="connsiteX1" fmla="*/ 2081880 w 5000887"/>
              <a:gd name="connsiteY1" fmla="*/ 0 h 2505757"/>
              <a:gd name="connsiteX2" fmla="*/ 5000887 w 5000887"/>
              <a:gd name="connsiteY2" fmla="*/ 2492878 h 2505757"/>
              <a:gd name="connsiteX3" fmla="*/ 0 w 5000887"/>
              <a:gd name="connsiteY3" fmla="*/ 2505757 h 2505757"/>
              <a:gd name="connsiteX0" fmla="*/ 0 w 4975130"/>
              <a:gd name="connsiteY0" fmla="*/ 2505757 h 2505757"/>
              <a:gd name="connsiteX1" fmla="*/ 2081880 w 4975130"/>
              <a:gd name="connsiteY1" fmla="*/ 0 h 2505757"/>
              <a:gd name="connsiteX2" fmla="*/ 4975130 w 4975130"/>
              <a:gd name="connsiteY2" fmla="*/ 2505757 h 2505757"/>
              <a:gd name="connsiteX3" fmla="*/ 0 w 4975130"/>
              <a:gd name="connsiteY3" fmla="*/ 2505757 h 2505757"/>
            </a:gdLst>
            <a:ahLst/>
            <a:cxnLst>
              <a:cxn ang="0">
                <a:pos x="connsiteX0" y="connsiteY0"/>
              </a:cxn>
              <a:cxn ang="0">
                <a:pos x="connsiteX1" y="connsiteY1"/>
              </a:cxn>
              <a:cxn ang="0">
                <a:pos x="connsiteX2" y="connsiteY2"/>
              </a:cxn>
              <a:cxn ang="0">
                <a:pos x="connsiteX3" y="connsiteY3"/>
              </a:cxn>
            </a:cxnLst>
            <a:rect l="l" t="t" r="r" b="b"/>
            <a:pathLst>
              <a:path w="4975130" h="2505757">
                <a:moveTo>
                  <a:pt x="0" y="2505757"/>
                </a:moveTo>
                <a:lnTo>
                  <a:pt x="2081880" y="0"/>
                </a:lnTo>
                <a:lnTo>
                  <a:pt x="4975130" y="2505757"/>
                </a:lnTo>
                <a:lnTo>
                  <a:pt x="0" y="2505757"/>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54692" y="743903"/>
            <a:ext cx="6947255" cy="1446550"/>
          </a:xfrm>
          <a:prstGeom prst="rect">
            <a:avLst/>
          </a:prstGeom>
          <a:noFill/>
        </p:spPr>
        <p:txBody>
          <a:bodyPr wrap="square" rtlCol="0">
            <a:spAutoFit/>
          </a:bodyPr>
          <a:lstStyle/>
          <a:p>
            <a:r>
              <a:rPr lang="en-US" sz="8800" b="1" dirty="0">
                <a:solidFill>
                  <a:srgbClr val="222A35"/>
                </a:solidFill>
                <a:latin typeface="Neris Black" panose="00000A00000000000000" pitchFamily="50" charset="0"/>
              </a:rPr>
              <a:t>Cubes Creator</a:t>
            </a:r>
            <a:endParaRPr lang="id-ID" sz="8800" dirty="0">
              <a:solidFill>
                <a:srgbClr val="222A35"/>
              </a:solidFill>
              <a:latin typeface="Neris Black" panose="00000A00000000000000" pitchFamily="50" charset="0"/>
            </a:endParaRPr>
          </a:p>
        </p:txBody>
      </p:sp>
      <p:sp>
        <p:nvSpPr>
          <p:cNvPr id="9" name="Oval 8"/>
          <p:cNvSpPr/>
          <p:nvPr/>
        </p:nvSpPr>
        <p:spPr>
          <a:xfrm>
            <a:off x="497892" y="3180621"/>
            <a:ext cx="251460" cy="251460"/>
          </a:xfrm>
          <a:prstGeom prst="ellipse">
            <a:avLst/>
          </a:prstGeom>
          <a:solidFill>
            <a:srgbClr val="FCE4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p:cNvSpPr/>
          <p:nvPr/>
        </p:nvSpPr>
        <p:spPr>
          <a:xfrm>
            <a:off x="749352" y="3180621"/>
            <a:ext cx="251460" cy="251460"/>
          </a:xfrm>
          <a:prstGeom prst="ellipse">
            <a:avLst/>
          </a:prstGeom>
          <a:solidFill>
            <a:srgbClr val="F8B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p:cNvSpPr/>
          <p:nvPr/>
        </p:nvSpPr>
        <p:spPr>
          <a:xfrm>
            <a:off x="1000812" y="3180621"/>
            <a:ext cx="251460" cy="251460"/>
          </a:xfrm>
          <a:prstGeom prst="ellipse">
            <a:avLst/>
          </a:prstGeom>
          <a:solidFill>
            <a:srgbClr val="F48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p:cNvSpPr/>
          <p:nvPr/>
        </p:nvSpPr>
        <p:spPr>
          <a:xfrm>
            <a:off x="1252272" y="3180621"/>
            <a:ext cx="251460" cy="251460"/>
          </a:xfrm>
          <a:prstGeom prst="ellipse">
            <a:avLst/>
          </a:prstGeom>
          <a:solidFill>
            <a:srgbClr val="F06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p:cNvSpPr/>
          <p:nvPr/>
        </p:nvSpPr>
        <p:spPr>
          <a:xfrm>
            <a:off x="1503732" y="3180621"/>
            <a:ext cx="251460" cy="251460"/>
          </a:xfrm>
          <a:prstGeom prst="ellipse">
            <a:avLst/>
          </a:prstGeom>
          <a:solidFill>
            <a:srgbClr val="EC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p:cNvSpPr/>
          <p:nvPr/>
        </p:nvSpPr>
        <p:spPr>
          <a:xfrm>
            <a:off x="1755192" y="3180621"/>
            <a:ext cx="251460" cy="251460"/>
          </a:xfrm>
          <a:prstGeom prst="ellipse">
            <a:avLst/>
          </a:prstGeom>
          <a:solidFill>
            <a:srgbClr val="E9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7" name="Picture Placeholder 6">
            <a:extLst>
              <a:ext uri="{FF2B5EF4-FFF2-40B4-BE49-F238E27FC236}">
                <a16:creationId xmlns:a16="http://schemas.microsoft.com/office/drawing/2014/main" id="{3F84E157-7A2A-4462-88E2-5AD85EFB6B4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3515324" y="18035"/>
            <a:ext cx="8673178" cy="6868628"/>
          </a:xfrm>
        </p:spPr>
      </p:pic>
      <p:pic>
        <p:nvPicPr>
          <p:cNvPr id="3" name="Picture 2">
            <a:extLst>
              <a:ext uri="{FF2B5EF4-FFF2-40B4-BE49-F238E27FC236}">
                <a16:creationId xmlns:a16="http://schemas.microsoft.com/office/drawing/2014/main" id="{5863886A-F1AF-40D2-9A3C-978318A1A85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82745" y="5059680"/>
            <a:ext cx="1565313" cy="1574800"/>
          </a:xfrm>
          <a:prstGeom prst="rect">
            <a:avLst/>
          </a:prstGeom>
        </p:spPr>
      </p:pic>
    </p:spTree>
    <p:extLst>
      <p:ext uri="{BB962C8B-B14F-4D97-AF65-F5344CB8AC3E}">
        <p14:creationId xmlns:p14="http://schemas.microsoft.com/office/powerpoint/2010/main" val="202405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50"/>
                                        <p:tgtEl>
                                          <p:spTgt spid="12"/>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childTnLst>
                          </p:cTn>
                        </p:par>
                        <p:par>
                          <p:cTn id="33" fill="hold">
                            <p:stCondLst>
                              <p:cond delay="225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250"/>
                                        <p:tgtEl>
                                          <p:spTgt spid="14"/>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081786" y="1111896"/>
            <a:ext cx="2028428" cy="2028428"/>
            <a:chOff x="3545058" y="2015197"/>
            <a:chExt cx="2827606" cy="2827606"/>
          </a:xfrm>
        </p:grpSpPr>
        <p:sp>
          <p:nvSpPr>
            <p:cNvPr id="4" name="Oval 3"/>
            <p:cNvSpPr/>
            <p:nvPr/>
          </p:nvSpPr>
          <p:spPr>
            <a:xfrm>
              <a:off x="3545058" y="2015197"/>
              <a:ext cx="2827606" cy="282760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Oval 4"/>
            <p:cNvSpPr/>
            <p:nvPr/>
          </p:nvSpPr>
          <p:spPr>
            <a:xfrm>
              <a:off x="3939540" y="2403427"/>
              <a:ext cx="2313744" cy="2313744"/>
            </a:xfrm>
            <a:prstGeom prst="ellipse">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8" name="TextBox 7"/>
          <p:cNvSpPr txBox="1"/>
          <p:nvPr/>
        </p:nvSpPr>
        <p:spPr>
          <a:xfrm>
            <a:off x="1760662" y="3171273"/>
            <a:ext cx="8670676" cy="2554545"/>
          </a:xfrm>
          <a:prstGeom prst="rect">
            <a:avLst/>
          </a:prstGeom>
          <a:noFill/>
        </p:spPr>
        <p:txBody>
          <a:bodyPr wrap="square" rtlCol="0">
            <a:spAutoFit/>
          </a:bodyPr>
          <a:lstStyle/>
          <a:p>
            <a:pPr algn="ctr"/>
            <a:r>
              <a:rPr lang="fr-FR" sz="8000" b="1" dirty="0">
                <a:solidFill>
                  <a:schemeClr val="tx2">
                    <a:lumMod val="50000"/>
                  </a:schemeClr>
                </a:solidFill>
              </a:rPr>
              <a:t>Présentation de l’approche</a:t>
            </a:r>
            <a:endParaRPr lang="id-ID" sz="8000" b="1" dirty="0">
              <a:solidFill>
                <a:schemeClr val="tx2">
                  <a:lumMod val="50000"/>
                </a:schemeClr>
              </a:solidFill>
            </a:endParaRPr>
          </a:p>
        </p:txBody>
      </p:sp>
      <p:pic>
        <p:nvPicPr>
          <p:cNvPr id="3" name="Image 2">
            <a:extLst>
              <a:ext uri="{FF2B5EF4-FFF2-40B4-BE49-F238E27FC236}">
                <a16:creationId xmlns:a16="http://schemas.microsoft.com/office/drawing/2014/main" id="{854A8AA9-6C38-41F1-A500-ECC48FB25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0457" y="1824949"/>
            <a:ext cx="810703" cy="810703"/>
          </a:xfrm>
          <a:prstGeom prst="rect">
            <a:avLst/>
          </a:prstGeom>
        </p:spPr>
      </p:pic>
    </p:spTree>
    <p:extLst>
      <p:ext uri="{BB962C8B-B14F-4D97-AF65-F5344CB8AC3E}">
        <p14:creationId xmlns:p14="http://schemas.microsoft.com/office/powerpoint/2010/main" val="40594555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35707B05-BC21-43E9-B094-F65CD5FB6DB3}"/>
              </a:ext>
            </a:extLst>
          </p:cNvPr>
          <p:cNvGrpSpPr/>
          <p:nvPr/>
        </p:nvGrpSpPr>
        <p:grpSpPr>
          <a:xfrm>
            <a:off x="-1" y="1975132"/>
            <a:ext cx="6923310" cy="1291771"/>
            <a:chOff x="-1" y="1975132"/>
            <a:chExt cx="6923310" cy="1291771"/>
          </a:xfrm>
        </p:grpSpPr>
        <p:sp>
          <p:nvSpPr>
            <p:cNvPr id="40" name="Rectangle 39"/>
            <p:cNvSpPr/>
            <p:nvPr/>
          </p:nvSpPr>
          <p:spPr>
            <a:xfrm>
              <a:off x="-1" y="2214618"/>
              <a:ext cx="5873035" cy="8128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 name="Oval 43"/>
            <p:cNvSpPr/>
            <p:nvPr/>
          </p:nvSpPr>
          <p:spPr>
            <a:xfrm>
              <a:off x="5631538" y="1975132"/>
              <a:ext cx="1291771" cy="1291771"/>
            </a:xfrm>
            <a:prstGeom prst="ellipse">
              <a:avLst/>
            </a:prstGeom>
            <a:solidFill>
              <a:schemeClr val="bg1"/>
            </a:solidFill>
            <a:ln w="762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9" name="TextBox 58"/>
            <p:cNvSpPr txBox="1"/>
            <p:nvPr/>
          </p:nvSpPr>
          <p:spPr>
            <a:xfrm>
              <a:off x="742644" y="2401211"/>
              <a:ext cx="4173440" cy="707886"/>
            </a:xfrm>
            <a:prstGeom prst="rect">
              <a:avLst/>
            </a:prstGeom>
            <a:noFill/>
          </p:spPr>
          <p:txBody>
            <a:bodyPr wrap="square" rtlCol="0">
              <a:spAutoFit/>
            </a:bodyPr>
            <a:lstStyle/>
            <a:p>
              <a:r>
                <a:rPr lang="fr-FR" sz="2000" dirty="0">
                  <a:solidFill>
                    <a:schemeClr val="accent1">
                      <a:lumMod val="75000"/>
                    </a:schemeClr>
                  </a:solidFill>
                  <a:latin typeface="Neris Black" panose="00000A00000000000000" pitchFamily="50" charset="0"/>
                </a:rPr>
                <a:t>Manipulation des cubes du client</a:t>
              </a:r>
              <a:endParaRPr lang="id-ID" sz="2000" dirty="0">
                <a:solidFill>
                  <a:schemeClr val="accent1">
                    <a:lumMod val="75000"/>
                  </a:schemeClr>
                </a:solidFill>
                <a:latin typeface="Neris Black" panose="00000A00000000000000" pitchFamily="50" charset="0"/>
              </a:endParaRPr>
            </a:p>
          </p:txBody>
        </p:sp>
        <p:pic>
          <p:nvPicPr>
            <p:cNvPr id="9" name="Picture 8">
              <a:extLst>
                <a:ext uri="{FF2B5EF4-FFF2-40B4-BE49-F238E27FC236}">
                  <a16:creationId xmlns:a16="http://schemas.microsoft.com/office/drawing/2014/main" id="{14AB8181-5EC4-4710-8C2C-41B079FD6F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57269" y="2202804"/>
              <a:ext cx="844442" cy="844442"/>
            </a:xfrm>
            <a:prstGeom prst="rect">
              <a:avLst/>
            </a:prstGeom>
          </p:spPr>
        </p:pic>
      </p:grpSp>
      <p:grpSp>
        <p:nvGrpSpPr>
          <p:cNvPr id="19" name="Group 18">
            <a:extLst>
              <a:ext uri="{FF2B5EF4-FFF2-40B4-BE49-F238E27FC236}">
                <a16:creationId xmlns:a16="http://schemas.microsoft.com/office/drawing/2014/main" id="{12308DD5-0F12-47A1-A59E-1434F47A8537}"/>
              </a:ext>
            </a:extLst>
          </p:cNvPr>
          <p:cNvGrpSpPr/>
          <p:nvPr/>
        </p:nvGrpSpPr>
        <p:grpSpPr>
          <a:xfrm>
            <a:off x="8687378" y="1363902"/>
            <a:ext cx="2491553" cy="4127112"/>
            <a:chOff x="723900" y="356429"/>
            <a:chExt cx="3784600" cy="6268968"/>
          </a:xfrm>
        </p:grpSpPr>
        <p:grpSp>
          <p:nvGrpSpPr>
            <p:cNvPr id="20" name="Group 19">
              <a:extLst>
                <a:ext uri="{FF2B5EF4-FFF2-40B4-BE49-F238E27FC236}">
                  <a16:creationId xmlns:a16="http://schemas.microsoft.com/office/drawing/2014/main" id="{68464581-6E8A-4E44-BCE8-F15E0B903AE8}"/>
                </a:ext>
              </a:extLst>
            </p:cNvPr>
            <p:cNvGrpSpPr/>
            <p:nvPr/>
          </p:nvGrpSpPr>
          <p:grpSpPr>
            <a:xfrm>
              <a:off x="1767277" y="5008816"/>
              <a:ext cx="1670274" cy="1616581"/>
              <a:chOff x="8663377" y="4875466"/>
              <a:chExt cx="1670274" cy="1616581"/>
            </a:xfrm>
          </p:grpSpPr>
          <p:sp>
            <p:nvSpPr>
              <p:cNvPr id="63" name="Freeform 122">
                <a:extLst>
                  <a:ext uri="{FF2B5EF4-FFF2-40B4-BE49-F238E27FC236}">
                    <a16:creationId xmlns:a16="http://schemas.microsoft.com/office/drawing/2014/main" id="{B8F44588-EC5D-4FE1-8162-9B67DEFFDF36}"/>
                  </a:ext>
                </a:extLst>
              </p:cNvPr>
              <p:cNvSpPr>
                <a:spLocks/>
              </p:cNvSpPr>
              <p:nvPr/>
            </p:nvSpPr>
            <p:spPr bwMode="auto">
              <a:xfrm>
                <a:off x="8663377" y="4875466"/>
                <a:ext cx="1670274" cy="1616581"/>
              </a:xfrm>
              <a:custGeom>
                <a:avLst/>
                <a:gdLst>
                  <a:gd name="T0" fmla="*/ 4486 w 4602"/>
                  <a:gd name="T1" fmla="*/ 409 h 4457"/>
                  <a:gd name="T2" fmla="*/ 4551 w 4602"/>
                  <a:gd name="T3" fmla="*/ 487 h 4457"/>
                  <a:gd name="T4" fmla="*/ 4565 w 4602"/>
                  <a:gd name="T5" fmla="*/ 559 h 4457"/>
                  <a:gd name="T6" fmla="*/ 4528 w 4602"/>
                  <a:gd name="T7" fmla="*/ 641 h 4457"/>
                  <a:gd name="T8" fmla="*/ 4392 w 4602"/>
                  <a:gd name="T9" fmla="*/ 748 h 4457"/>
                  <a:gd name="T10" fmla="*/ 4299 w 4602"/>
                  <a:gd name="T11" fmla="*/ 837 h 4457"/>
                  <a:gd name="T12" fmla="*/ 4298 w 4602"/>
                  <a:gd name="T13" fmla="*/ 918 h 4457"/>
                  <a:gd name="T14" fmla="*/ 4409 w 4602"/>
                  <a:gd name="T15" fmla="*/ 1044 h 4457"/>
                  <a:gd name="T16" fmla="*/ 4526 w 4602"/>
                  <a:gd name="T17" fmla="*/ 1175 h 4457"/>
                  <a:gd name="T18" fmla="*/ 4538 w 4602"/>
                  <a:gd name="T19" fmla="*/ 1272 h 4457"/>
                  <a:gd name="T20" fmla="*/ 4448 w 4602"/>
                  <a:gd name="T21" fmla="*/ 1376 h 4457"/>
                  <a:gd name="T22" fmla="*/ 4363 w 4602"/>
                  <a:gd name="T23" fmla="*/ 1475 h 4457"/>
                  <a:gd name="T24" fmla="*/ 4330 w 4602"/>
                  <a:gd name="T25" fmla="*/ 1567 h 4457"/>
                  <a:gd name="T26" fmla="*/ 4349 w 4602"/>
                  <a:gd name="T27" fmla="*/ 1653 h 4457"/>
                  <a:gd name="T28" fmla="*/ 4419 w 4602"/>
                  <a:gd name="T29" fmla="*/ 1738 h 4457"/>
                  <a:gd name="T30" fmla="*/ 4502 w 4602"/>
                  <a:gd name="T31" fmla="*/ 1817 h 4457"/>
                  <a:gd name="T32" fmla="*/ 4513 w 4602"/>
                  <a:gd name="T33" fmla="*/ 1890 h 4457"/>
                  <a:gd name="T34" fmla="*/ 4468 w 4602"/>
                  <a:gd name="T35" fmla="*/ 1958 h 4457"/>
                  <a:gd name="T36" fmla="*/ 4293 w 4602"/>
                  <a:gd name="T37" fmla="*/ 2100 h 4457"/>
                  <a:gd name="T38" fmla="*/ 4281 w 4602"/>
                  <a:gd name="T39" fmla="*/ 2163 h 4457"/>
                  <a:gd name="T40" fmla="*/ 4339 w 4602"/>
                  <a:gd name="T41" fmla="*/ 2225 h 4457"/>
                  <a:gd name="T42" fmla="*/ 4563 w 4602"/>
                  <a:gd name="T43" fmla="*/ 2383 h 4457"/>
                  <a:gd name="T44" fmla="*/ 4595 w 4602"/>
                  <a:gd name="T45" fmla="*/ 2476 h 4457"/>
                  <a:gd name="T46" fmla="*/ 4488 w 4602"/>
                  <a:gd name="T47" fmla="*/ 2578 h 4457"/>
                  <a:gd name="T48" fmla="*/ 4320 w 4602"/>
                  <a:gd name="T49" fmla="*/ 2707 h 4457"/>
                  <a:gd name="T50" fmla="*/ 4303 w 4602"/>
                  <a:gd name="T51" fmla="*/ 2808 h 4457"/>
                  <a:gd name="T52" fmla="*/ 4418 w 4602"/>
                  <a:gd name="T53" fmla="*/ 2975 h 4457"/>
                  <a:gd name="T54" fmla="*/ 4436 w 4602"/>
                  <a:gd name="T55" fmla="*/ 3050 h 4457"/>
                  <a:gd name="T56" fmla="*/ 4420 w 4602"/>
                  <a:gd name="T57" fmla="*/ 3126 h 4457"/>
                  <a:gd name="T58" fmla="*/ 4322 w 4602"/>
                  <a:gd name="T59" fmla="*/ 3269 h 4457"/>
                  <a:gd name="T60" fmla="*/ 3886 w 4602"/>
                  <a:gd name="T61" fmla="*/ 3666 h 4457"/>
                  <a:gd name="T62" fmla="*/ 3081 w 4602"/>
                  <a:gd name="T63" fmla="*/ 4354 h 4457"/>
                  <a:gd name="T64" fmla="*/ 1407 w 4602"/>
                  <a:gd name="T65" fmla="*/ 4362 h 4457"/>
                  <a:gd name="T66" fmla="*/ 743 w 4602"/>
                  <a:gd name="T67" fmla="*/ 3736 h 4457"/>
                  <a:gd name="T68" fmla="*/ 309 w 4602"/>
                  <a:gd name="T69" fmla="*/ 3350 h 4457"/>
                  <a:gd name="T70" fmla="*/ 232 w 4602"/>
                  <a:gd name="T71" fmla="*/ 3259 h 4457"/>
                  <a:gd name="T72" fmla="*/ 214 w 4602"/>
                  <a:gd name="T73" fmla="*/ 3133 h 4457"/>
                  <a:gd name="T74" fmla="*/ 240 w 4602"/>
                  <a:gd name="T75" fmla="*/ 2947 h 4457"/>
                  <a:gd name="T76" fmla="*/ 141 w 4602"/>
                  <a:gd name="T77" fmla="*/ 2837 h 4457"/>
                  <a:gd name="T78" fmla="*/ 63 w 4602"/>
                  <a:gd name="T79" fmla="*/ 2771 h 4457"/>
                  <a:gd name="T80" fmla="*/ 48 w 4602"/>
                  <a:gd name="T81" fmla="*/ 2684 h 4457"/>
                  <a:gd name="T82" fmla="*/ 143 w 4602"/>
                  <a:gd name="T83" fmla="*/ 2582 h 4457"/>
                  <a:gd name="T84" fmla="*/ 208 w 4602"/>
                  <a:gd name="T85" fmla="*/ 2470 h 4457"/>
                  <a:gd name="T86" fmla="*/ 204 w 4602"/>
                  <a:gd name="T87" fmla="*/ 2355 h 4457"/>
                  <a:gd name="T88" fmla="*/ 153 w 4602"/>
                  <a:gd name="T89" fmla="*/ 2244 h 4457"/>
                  <a:gd name="T90" fmla="*/ 44 w 4602"/>
                  <a:gd name="T91" fmla="*/ 2097 h 4457"/>
                  <a:gd name="T92" fmla="*/ 46 w 4602"/>
                  <a:gd name="T93" fmla="*/ 2022 h 4457"/>
                  <a:gd name="T94" fmla="*/ 207 w 4602"/>
                  <a:gd name="T95" fmla="*/ 1876 h 4457"/>
                  <a:gd name="T96" fmla="*/ 269 w 4602"/>
                  <a:gd name="T97" fmla="*/ 1803 h 4457"/>
                  <a:gd name="T98" fmla="*/ 245 w 4602"/>
                  <a:gd name="T99" fmla="*/ 1732 h 4457"/>
                  <a:gd name="T100" fmla="*/ 65 w 4602"/>
                  <a:gd name="T101" fmla="*/ 1623 h 4457"/>
                  <a:gd name="T102" fmla="*/ 0 w 4602"/>
                  <a:gd name="T103" fmla="*/ 1526 h 4457"/>
                  <a:gd name="T104" fmla="*/ 86 w 4602"/>
                  <a:gd name="T105" fmla="*/ 1387 h 4457"/>
                  <a:gd name="T106" fmla="*/ 240 w 4602"/>
                  <a:gd name="T107" fmla="*/ 1220 h 4457"/>
                  <a:gd name="T108" fmla="*/ 245 w 4602"/>
                  <a:gd name="T109" fmla="*/ 1086 h 4457"/>
                  <a:gd name="T110" fmla="*/ 169 w 4602"/>
                  <a:gd name="T111" fmla="*/ 990 h 4457"/>
                  <a:gd name="T112" fmla="*/ 66 w 4602"/>
                  <a:gd name="T113" fmla="*/ 0 h 4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02" h="4457">
                    <a:moveTo>
                      <a:pt x="66" y="0"/>
                    </a:moveTo>
                    <a:lnTo>
                      <a:pt x="4440" y="0"/>
                    </a:lnTo>
                    <a:lnTo>
                      <a:pt x="4440" y="379"/>
                    </a:lnTo>
                    <a:lnTo>
                      <a:pt x="4446" y="382"/>
                    </a:lnTo>
                    <a:lnTo>
                      <a:pt x="4463" y="392"/>
                    </a:lnTo>
                    <a:lnTo>
                      <a:pt x="4474" y="399"/>
                    </a:lnTo>
                    <a:lnTo>
                      <a:pt x="4486" y="409"/>
                    </a:lnTo>
                    <a:lnTo>
                      <a:pt x="4499" y="420"/>
                    </a:lnTo>
                    <a:lnTo>
                      <a:pt x="4512" y="432"/>
                    </a:lnTo>
                    <a:lnTo>
                      <a:pt x="4525" y="446"/>
                    </a:lnTo>
                    <a:lnTo>
                      <a:pt x="4536" y="461"/>
                    </a:lnTo>
                    <a:lnTo>
                      <a:pt x="4541" y="470"/>
                    </a:lnTo>
                    <a:lnTo>
                      <a:pt x="4546" y="478"/>
                    </a:lnTo>
                    <a:lnTo>
                      <a:pt x="4551" y="487"/>
                    </a:lnTo>
                    <a:lnTo>
                      <a:pt x="4555" y="497"/>
                    </a:lnTo>
                    <a:lnTo>
                      <a:pt x="4558" y="506"/>
                    </a:lnTo>
                    <a:lnTo>
                      <a:pt x="4562" y="516"/>
                    </a:lnTo>
                    <a:lnTo>
                      <a:pt x="4563" y="527"/>
                    </a:lnTo>
                    <a:lnTo>
                      <a:pt x="4565" y="538"/>
                    </a:lnTo>
                    <a:lnTo>
                      <a:pt x="4565" y="548"/>
                    </a:lnTo>
                    <a:lnTo>
                      <a:pt x="4565" y="559"/>
                    </a:lnTo>
                    <a:lnTo>
                      <a:pt x="4563" y="571"/>
                    </a:lnTo>
                    <a:lnTo>
                      <a:pt x="4561" y="584"/>
                    </a:lnTo>
                    <a:lnTo>
                      <a:pt x="4557" y="596"/>
                    </a:lnTo>
                    <a:lnTo>
                      <a:pt x="4552" y="608"/>
                    </a:lnTo>
                    <a:lnTo>
                      <a:pt x="4545" y="619"/>
                    </a:lnTo>
                    <a:lnTo>
                      <a:pt x="4538" y="631"/>
                    </a:lnTo>
                    <a:lnTo>
                      <a:pt x="4528" y="641"/>
                    </a:lnTo>
                    <a:lnTo>
                      <a:pt x="4518" y="651"/>
                    </a:lnTo>
                    <a:lnTo>
                      <a:pt x="4508" y="662"/>
                    </a:lnTo>
                    <a:lnTo>
                      <a:pt x="4497" y="672"/>
                    </a:lnTo>
                    <a:lnTo>
                      <a:pt x="4472" y="692"/>
                    </a:lnTo>
                    <a:lnTo>
                      <a:pt x="4445" y="712"/>
                    </a:lnTo>
                    <a:lnTo>
                      <a:pt x="4418" y="730"/>
                    </a:lnTo>
                    <a:lnTo>
                      <a:pt x="4392" y="748"/>
                    </a:lnTo>
                    <a:lnTo>
                      <a:pt x="4366" y="768"/>
                    </a:lnTo>
                    <a:lnTo>
                      <a:pt x="4342" y="786"/>
                    </a:lnTo>
                    <a:lnTo>
                      <a:pt x="4332" y="796"/>
                    </a:lnTo>
                    <a:lnTo>
                      <a:pt x="4322" y="806"/>
                    </a:lnTo>
                    <a:lnTo>
                      <a:pt x="4313" y="816"/>
                    </a:lnTo>
                    <a:lnTo>
                      <a:pt x="4306" y="826"/>
                    </a:lnTo>
                    <a:lnTo>
                      <a:pt x="4299" y="837"/>
                    </a:lnTo>
                    <a:lnTo>
                      <a:pt x="4294" y="848"/>
                    </a:lnTo>
                    <a:lnTo>
                      <a:pt x="4290" y="858"/>
                    </a:lnTo>
                    <a:lnTo>
                      <a:pt x="4288" y="869"/>
                    </a:lnTo>
                    <a:lnTo>
                      <a:pt x="4287" y="881"/>
                    </a:lnTo>
                    <a:lnTo>
                      <a:pt x="4289" y="893"/>
                    </a:lnTo>
                    <a:lnTo>
                      <a:pt x="4293" y="905"/>
                    </a:lnTo>
                    <a:lnTo>
                      <a:pt x="4298" y="918"/>
                    </a:lnTo>
                    <a:lnTo>
                      <a:pt x="4305" y="930"/>
                    </a:lnTo>
                    <a:lnTo>
                      <a:pt x="4313" y="943"/>
                    </a:lnTo>
                    <a:lnTo>
                      <a:pt x="4323" y="956"/>
                    </a:lnTo>
                    <a:lnTo>
                      <a:pt x="4333" y="969"/>
                    </a:lnTo>
                    <a:lnTo>
                      <a:pt x="4356" y="993"/>
                    </a:lnTo>
                    <a:lnTo>
                      <a:pt x="4382" y="1019"/>
                    </a:lnTo>
                    <a:lnTo>
                      <a:pt x="4409" y="1044"/>
                    </a:lnTo>
                    <a:lnTo>
                      <a:pt x="4436" y="1070"/>
                    </a:lnTo>
                    <a:lnTo>
                      <a:pt x="4463" y="1096"/>
                    </a:lnTo>
                    <a:lnTo>
                      <a:pt x="4487" y="1122"/>
                    </a:lnTo>
                    <a:lnTo>
                      <a:pt x="4498" y="1135"/>
                    </a:lnTo>
                    <a:lnTo>
                      <a:pt x="4509" y="1148"/>
                    </a:lnTo>
                    <a:lnTo>
                      <a:pt x="4517" y="1161"/>
                    </a:lnTo>
                    <a:lnTo>
                      <a:pt x="4526" y="1175"/>
                    </a:lnTo>
                    <a:lnTo>
                      <a:pt x="4532" y="1188"/>
                    </a:lnTo>
                    <a:lnTo>
                      <a:pt x="4538" y="1202"/>
                    </a:lnTo>
                    <a:lnTo>
                      <a:pt x="4541" y="1216"/>
                    </a:lnTo>
                    <a:lnTo>
                      <a:pt x="4543" y="1229"/>
                    </a:lnTo>
                    <a:lnTo>
                      <a:pt x="4543" y="1243"/>
                    </a:lnTo>
                    <a:lnTo>
                      <a:pt x="4542" y="1257"/>
                    </a:lnTo>
                    <a:lnTo>
                      <a:pt x="4538" y="1272"/>
                    </a:lnTo>
                    <a:lnTo>
                      <a:pt x="4531" y="1286"/>
                    </a:lnTo>
                    <a:lnTo>
                      <a:pt x="4523" y="1301"/>
                    </a:lnTo>
                    <a:lnTo>
                      <a:pt x="4512" y="1315"/>
                    </a:lnTo>
                    <a:lnTo>
                      <a:pt x="4498" y="1330"/>
                    </a:lnTo>
                    <a:lnTo>
                      <a:pt x="4482" y="1346"/>
                    </a:lnTo>
                    <a:lnTo>
                      <a:pt x="4464" y="1361"/>
                    </a:lnTo>
                    <a:lnTo>
                      <a:pt x="4448" y="1376"/>
                    </a:lnTo>
                    <a:lnTo>
                      <a:pt x="4433" y="1391"/>
                    </a:lnTo>
                    <a:lnTo>
                      <a:pt x="4418" y="1405"/>
                    </a:lnTo>
                    <a:lnTo>
                      <a:pt x="4405" y="1420"/>
                    </a:lnTo>
                    <a:lnTo>
                      <a:pt x="4393" y="1434"/>
                    </a:lnTo>
                    <a:lnTo>
                      <a:pt x="4382" y="1448"/>
                    </a:lnTo>
                    <a:lnTo>
                      <a:pt x="4373" y="1462"/>
                    </a:lnTo>
                    <a:lnTo>
                      <a:pt x="4363" y="1475"/>
                    </a:lnTo>
                    <a:lnTo>
                      <a:pt x="4355" y="1489"/>
                    </a:lnTo>
                    <a:lnTo>
                      <a:pt x="4349" y="1502"/>
                    </a:lnTo>
                    <a:lnTo>
                      <a:pt x="4343" y="1515"/>
                    </a:lnTo>
                    <a:lnTo>
                      <a:pt x="4338" y="1528"/>
                    </a:lnTo>
                    <a:lnTo>
                      <a:pt x="4335" y="1542"/>
                    </a:lnTo>
                    <a:lnTo>
                      <a:pt x="4333" y="1554"/>
                    </a:lnTo>
                    <a:lnTo>
                      <a:pt x="4330" y="1567"/>
                    </a:lnTo>
                    <a:lnTo>
                      <a:pt x="4330" y="1580"/>
                    </a:lnTo>
                    <a:lnTo>
                      <a:pt x="4330" y="1593"/>
                    </a:lnTo>
                    <a:lnTo>
                      <a:pt x="4333" y="1605"/>
                    </a:lnTo>
                    <a:lnTo>
                      <a:pt x="4335" y="1617"/>
                    </a:lnTo>
                    <a:lnTo>
                      <a:pt x="4339" y="1630"/>
                    </a:lnTo>
                    <a:lnTo>
                      <a:pt x="4343" y="1641"/>
                    </a:lnTo>
                    <a:lnTo>
                      <a:pt x="4349" y="1653"/>
                    </a:lnTo>
                    <a:lnTo>
                      <a:pt x="4356" y="1666"/>
                    </a:lnTo>
                    <a:lnTo>
                      <a:pt x="4364" y="1678"/>
                    </a:lnTo>
                    <a:lnTo>
                      <a:pt x="4373" y="1690"/>
                    </a:lnTo>
                    <a:lnTo>
                      <a:pt x="4382" y="1702"/>
                    </a:lnTo>
                    <a:lnTo>
                      <a:pt x="4393" y="1714"/>
                    </a:lnTo>
                    <a:lnTo>
                      <a:pt x="4406" y="1726"/>
                    </a:lnTo>
                    <a:lnTo>
                      <a:pt x="4419" y="1738"/>
                    </a:lnTo>
                    <a:lnTo>
                      <a:pt x="4432" y="1749"/>
                    </a:lnTo>
                    <a:lnTo>
                      <a:pt x="4447" y="1761"/>
                    </a:lnTo>
                    <a:lnTo>
                      <a:pt x="4462" y="1773"/>
                    </a:lnTo>
                    <a:lnTo>
                      <a:pt x="4475" y="1784"/>
                    </a:lnTo>
                    <a:lnTo>
                      <a:pt x="4486" y="1796"/>
                    </a:lnTo>
                    <a:lnTo>
                      <a:pt x="4495" y="1807"/>
                    </a:lnTo>
                    <a:lnTo>
                      <a:pt x="4502" y="1817"/>
                    </a:lnTo>
                    <a:lnTo>
                      <a:pt x="4508" y="1828"/>
                    </a:lnTo>
                    <a:lnTo>
                      <a:pt x="4512" y="1839"/>
                    </a:lnTo>
                    <a:lnTo>
                      <a:pt x="4515" y="1850"/>
                    </a:lnTo>
                    <a:lnTo>
                      <a:pt x="4516" y="1860"/>
                    </a:lnTo>
                    <a:lnTo>
                      <a:pt x="4517" y="1870"/>
                    </a:lnTo>
                    <a:lnTo>
                      <a:pt x="4515" y="1880"/>
                    </a:lnTo>
                    <a:lnTo>
                      <a:pt x="4513" y="1890"/>
                    </a:lnTo>
                    <a:lnTo>
                      <a:pt x="4510" y="1900"/>
                    </a:lnTo>
                    <a:lnTo>
                      <a:pt x="4505" y="1909"/>
                    </a:lnTo>
                    <a:lnTo>
                      <a:pt x="4499" y="1919"/>
                    </a:lnTo>
                    <a:lnTo>
                      <a:pt x="4492" y="1929"/>
                    </a:lnTo>
                    <a:lnTo>
                      <a:pt x="4485" y="1938"/>
                    </a:lnTo>
                    <a:lnTo>
                      <a:pt x="4477" y="1948"/>
                    </a:lnTo>
                    <a:lnTo>
                      <a:pt x="4468" y="1958"/>
                    </a:lnTo>
                    <a:lnTo>
                      <a:pt x="4458" y="1968"/>
                    </a:lnTo>
                    <a:lnTo>
                      <a:pt x="4437" y="1986"/>
                    </a:lnTo>
                    <a:lnTo>
                      <a:pt x="4415" y="2004"/>
                    </a:lnTo>
                    <a:lnTo>
                      <a:pt x="4365" y="2043"/>
                    </a:lnTo>
                    <a:lnTo>
                      <a:pt x="4313" y="2081"/>
                    </a:lnTo>
                    <a:lnTo>
                      <a:pt x="4302" y="2091"/>
                    </a:lnTo>
                    <a:lnTo>
                      <a:pt x="4293" y="2100"/>
                    </a:lnTo>
                    <a:lnTo>
                      <a:pt x="4285" y="2110"/>
                    </a:lnTo>
                    <a:lnTo>
                      <a:pt x="4281" y="2119"/>
                    </a:lnTo>
                    <a:lnTo>
                      <a:pt x="4276" y="2129"/>
                    </a:lnTo>
                    <a:lnTo>
                      <a:pt x="4275" y="2137"/>
                    </a:lnTo>
                    <a:lnTo>
                      <a:pt x="4275" y="2146"/>
                    </a:lnTo>
                    <a:lnTo>
                      <a:pt x="4278" y="2154"/>
                    </a:lnTo>
                    <a:lnTo>
                      <a:pt x="4281" y="2163"/>
                    </a:lnTo>
                    <a:lnTo>
                      <a:pt x="4285" y="2172"/>
                    </a:lnTo>
                    <a:lnTo>
                      <a:pt x="4292" y="2180"/>
                    </a:lnTo>
                    <a:lnTo>
                      <a:pt x="4299" y="2189"/>
                    </a:lnTo>
                    <a:lnTo>
                      <a:pt x="4308" y="2198"/>
                    </a:lnTo>
                    <a:lnTo>
                      <a:pt x="4317" y="2206"/>
                    </a:lnTo>
                    <a:lnTo>
                      <a:pt x="4328" y="2216"/>
                    </a:lnTo>
                    <a:lnTo>
                      <a:pt x="4339" y="2225"/>
                    </a:lnTo>
                    <a:lnTo>
                      <a:pt x="4393" y="2261"/>
                    </a:lnTo>
                    <a:lnTo>
                      <a:pt x="4455" y="2301"/>
                    </a:lnTo>
                    <a:lnTo>
                      <a:pt x="4486" y="2323"/>
                    </a:lnTo>
                    <a:lnTo>
                      <a:pt x="4517" y="2346"/>
                    </a:lnTo>
                    <a:lnTo>
                      <a:pt x="4532" y="2359"/>
                    </a:lnTo>
                    <a:lnTo>
                      <a:pt x="4548" y="2370"/>
                    </a:lnTo>
                    <a:lnTo>
                      <a:pt x="4563" y="2383"/>
                    </a:lnTo>
                    <a:lnTo>
                      <a:pt x="4577" y="2396"/>
                    </a:lnTo>
                    <a:lnTo>
                      <a:pt x="4589" y="2410"/>
                    </a:lnTo>
                    <a:lnTo>
                      <a:pt x="4596" y="2423"/>
                    </a:lnTo>
                    <a:lnTo>
                      <a:pt x="4601" y="2437"/>
                    </a:lnTo>
                    <a:lnTo>
                      <a:pt x="4602" y="2450"/>
                    </a:lnTo>
                    <a:lnTo>
                      <a:pt x="4601" y="2463"/>
                    </a:lnTo>
                    <a:lnTo>
                      <a:pt x="4595" y="2476"/>
                    </a:lnTo>
                    <a:lnTo>
                      <a:pt x="4589" y="2488"/>
                    </a:lnTo>
                    <a:lnTo>
                      <a:pt x="4579" y="2501"/>
                    </a:lnTo>
                    <a:lnTo>
                      <a:pt x="4567" y="2514"/>
                    </a:lnTo>
                    <a:lnTo>
                      <a:pt x="4554" y="2527"/>
                    </a:lnTo>
                    <a:lnTo>
                      <a:pt x="4539" y="2540"/>
                    </a:lnTo>
                    <a:lnTo>
                      <a:pt x="4523" y="2552"/>
                    </a:lnTo>
                    <a:lnTo>
                      <a:pt x="4488" y="2578"/>
                    </a:lnTo>
                    <a:lnTo>
                      <a:pt x="4450" y="2603"/>
                    </a:lnTo>
                    <a:lnTo>
                      <a:pt x="4414" y="2629"/>
                    </a:lnTo>
                    <a:lnTo>
                      <a:pt x="4378" y="2654"/>
                    </a:lnTo>
                    <a:lnTo>
                      <a:pt x="4361" y="2667"/>
                    </a:lnTo>
                    <a:lnTo>
                      <a:pt x="4346" y="2680"/>
                    </a:lnTo>
                    <a:lnTo>
                      <a:pt x="4332" y="2694"/>
                    </a:lnTo>
                    <a:lnTo>
                      <a:pt x="4320" y="2707"/>
                    </a:lnTo>
                    <a:lnTo>
                      <a:pt x="4310" y="2721"/>
                    </a:lnTo>
                    <a:lnTo>
                      <a:pt x="4301" y="2735"/>
                    </a:lnTo>
                    <a:lnTo>
                      <a:pt x="4296" y="2750"/>
                    </a:lnTo>
                    <a:lnTo>
                      <a:pt x="4293" y="2764"/>
                    </a:lnTo>
                    <a:lnTo>
                      <a:pt x="4293" y="2778"/>
                    </a:lnTo>
                    <a:lnTo>
                      <a:pt x="4296" y="2793"/>
                    </a:lnTo>
                    <a:lnTo>
                      <a:pt x="4303" y="2808"/>
                    </a:lnTo>
                    <a:lnTo>
                      <a:pt x="4313" y="2823"/>
                    </a:lnTo>
                    <a:lnTo>
                      <a:pt x="4337" y="2852"/>
                    </a:lnTo>
                    <a:lnTo>
                      <a:pt x="4359" y="2879"/>
                    </a:lnTo>
                    <a:lnTo>
                      <a:pt x="4377" y="2905"/>
                    </a:lnTo>
                    <a:lnTo>
                      <a:pt x="4393" y="2930"/>
                    </a:lnTo>
                    <a:lnTo>
                      <a:pt x="4406" y="2953"/>
                    </a:lnTo>
                    <a:lnTo>
                      <a:pt x="4418" y="2975"/>
                    </a:lnTo>
                    <a:lnTo>
                      <a:pt x="4422" y="2986"/>
                    </a:lnTo>
                    <a:lnTo>
                      <a:pt x="4427" y="2997"/>
                    </a:lnTo>
                    <a:lnTo>
                      <a:pt x="4430" y="3008"/>
                    </a:lnTo>
                    <a:lnTo>
                      <a:pt x="4432" y="3018"/>
                    </a:lnTo>
                    <a:lnTo>
                      <a:pt x="4434" y="3028"/>
                    </a:lnTo>
                    <a:lnTo>
                      <a:pt x="4435" y="3039"/>
                    </a:lnTo>
                    <a:lnTo>
                      <a:pt x="4436" y="3050"/>
                    </a:lnTo>
                    <a:lnTo>
                      <a:pt x="4435" y="3061"/>
                    </a:lnTo>
                    <a:lnTo>
                      <a:pt x="4435" y="3071"/>
                    </a:lnTo>
                    <a:lnTo>
                      <a:pt x="4433" y="3082"/>
                    </a:lnTo>
                    <a:lnTo>
                      <a:pt x="4431" y="3093"/>
                    </a:lnTo>
                    <a:lnTo>
                      <a:pt x="4429" y="3104"/>
                    </a:lnTo>
                    <a:lnTo>
                      <a:pt x="4424" y="3116"/>
                    </a:lnTo>
                    <a:lnTo>
                      <a:pt x="4420" y="3126"/>
                    </a:lnTo>
                    <a:lnTo>
                      <a:pt x="4416" y="3138"/>
                    </a:lnTo>
                    <a:lnTo>
                      <a:pt x="4409" y="3151"/>
                    </a:lnTo>
                    <a:lnTo>
                      <a:pt x="4396" y="3176"/>
                    </a:lnTo>
                    <a:lnTo>
                      <a:pt x="4379" y="3203"/>
                    </a:lnTo>
                    <a:lnTo>
                      <a:pt x="4366" y="3220"/>
                    </a:lnTo>
                    <a:lnTo>
                      <a:pt x="4347" y="3242"/>
                    </a:lnTo>
                    <a:lnTo>
                      <a:pt x="4322" y="3269"/>
                    </a:lnTo>
                    <a:lnTo>
                      <a:pt x="4290" y="3300"/>
                    </a:lnTo>
                    <a:lnTo>
                      <a:pt x="4254" y="3336"/>
                    </a:lnTo>
                    <a:lnTo>
                      <a:pt x="4212" y="3375"/>
                    </a:lnTo>
                    <a:lnTo>
                      <a:pt x="4166" y="3417"/>
                    </a:lnTo>
                    <a:lnTo>
                      <a:pt x="4115" y="3462"/>
                    </a:lnTo>
                    <a:lnTo>
                      <a:pt x="4006" y="3561"/>
                    </a:lnTo>
                    <a:lnTo>
                      <a:pt x="3886" y="3666"/>
                    </a:lnTo>
                    <a:lnTo>
                      <a:pt x="3760" y="3776"/>
                    </a:lnTo>
                    <a:lnTo>
                      <a:pt x="3632" y="3887"/>
                    </a:lnTo>
                    <a:lnTo>
                      <a:pt x="3504" y="3996"/>
                    </a:lnTo>
                    <a:lnTo>
                      <a:pt x="3382" y="4100"/>
                    </a:lnTo>
                    <a:lnTo>
                      <a:pt x="3267" y="4197"/>
                    </a:lnTo>
                    <a:lnTo>
                      <a:pt x="3166" y="4282"/>
                    </a:lnTo>
                    <a:lnTo>
                      <a:pt x="3081" y="4354"/>
                    </a:lnTo>
                    <a:lnTo>
                      <a:pt x="3015" y="4409"/>
                    </a:lnTo>
                    <a:lnTo>
                      <a:pt x="2973" y="4444"/>
                    </a:lnTo>
                    <a:lnTo>
                      <a:pt x="2957" y="4457"/>
                    </a:lnTo>
                    <a:lnTo>
                      <a:pt x="1507" y="4457"/>
                    </a:lnTo>
                    <a:lnTo>
                      <a:pt x="1495" y="4445"/>
                    </a:lnTo>
                    <a:lnTo>
                      <a:pt x="1460" y="4413"/>
                    </a:lnTo>
                    <a:lnTo>
                      <a:pt x="1407" y="4362"/>
                    </a:lnTo>
                    <a:lnTo>
                      <a:pt x="1338" y="4296"/>
                    </a:lnTo>
                    <a:lnTo>
                      <a:pt x="1255" y="4217"/>
                    </a:lnTo>
                    <a:lnTo>
                      <a:pt x="1162" y="4129"/>
                    </a:lnTo>
                    <a:lnTo>
                      <a:pt x="1062" y="4034"/>
                    </a:lnTo>
                    <a:lnTo>
                      <a:pt x="957" y="3934"/>
                    </a:lnTo>
                    <a:lnTo>
                      <a:pt x="849" y="3834"/>
                    </a:lnTo>
                    <a:lnTo>
                      <a:pt x="743" y="3736"/>
                    </a:lnTo>
                    <a:lnTo>
                      <a:pt x="641" y="3642"/>
                    </a:lnTo>
                    <a:lnTo>
                      <a:pt x="546" y="3554"/>
                    </a:lnTo>
                    <a:lnTo>
                      <a:pt x="461" y="3477"/>
                    </a:lnTo>
                    <a:lnTo>
                      <a:pt x="388" y="3415"/>
                    </a:lnTo>
                    <a:lnTo>
                      <a:pt x="357" y="3388"/>
                    </a:lnTo>
                    <a:lnTo>
                      <a:pt x="330" y="3366"/>
                    </a:lnTo>
                    <a:lnTo>
                      <a:pt x="309" y="3350"/>
                    </a:lnTo>
                    <a:lnTo>
                      <a:pt x="292" y="3338"/>
                    </a:lnTo>
                    <a:lnTo>
                      <a:pt x="278" y="3327"/>
                    </a:lnTo>
                    <a:lnTo>
                      <a:pt x="267" y="3317"/>
                    </a:lnTo>
                    <a:lnTo>
                      <a:pt x="256" y="3304"/>
                    </a:lnTo>
                    <a:lnTo>
                      <a:pt x="247" y="3290"/>
                    </a:lnTo>
                    <a:lnTo>
                      <a:pt x="238" y="3275"/>
                    </a:lnTo>
                    <a:lnTo>
                      <a:pt x="232" y="3259"/>
                    </a:lnTo>
                    <a:lnTo>
                      <a:pt x="227" y="3243"/>
                    </a:lnTo>
                    <a:lnTo>
                      <a:pt x="222" y="3226"/>
                    </a:lnTo>
                    <a:lnTo>
                      <a:pt x="219" y="3207"/>
                    </a:lnTo>
                    <a:lnTo>
                      <a:pt x="216" y="3190"/>
                    </a:lnTo>
                    <a:lnTo>
                      <a:pt x="215" y="3171"/>
                    </a:lnTo>
                    <a:lnTo>
                      <a:pt x="214" y="3152"/>
                    </a:lnTo>
                    <a:lnTo>
                      <a:pt x="214" y="3133"/>
                    </a:lnTo>
                    <a:lnTo>
                      <a:pt x="214" y="3115"/>
                    </a:lnTo>
                    <a:lnTo>
                      <a:pt x="215" y="3095"/>
                    </a:lnTo>
                    <a:lnTo>
                      <a:pt x="217" y="3077"/>
                    </a:lnTo>
                    <a:lnTo>
                      <a:pt x="221" y="3040"/>
                    </a:lnTo>
                    <a:lnTo>
                      <a:pt x="227" y="3005"/>
                    </a:lnTo>
                    <a:lnTo>
                      <a:pt x="233" y="2974"/>
                    </a:lnTo>
                    <a:lnTo>
                      <a:pt x="240" y="2947"/>
                    </a:lnTo>
                    <a:lnTo>
                      <a:pt x="250" y="2906"/>
                    </a:lnTo>
                    <a:lnTo>
                      <a:pt x="256" y="2891"/>
                    </a:lnTo>
                    <a:lnTo>
                      <a:pt x="241" y="2886"/>
                    </a:lnTo>
                    <a:lnTo>
                      <a:pt x="203" y="2869"/>
                    </a:lnTo>
                    <a:lnTo>
                      <a:pt x="179" y="2859"/>
                    </a:lnTo>
                    <a:lnTo>
                      <a:pt x="154" y="2845"/>
                    </a:lnTo>
                    <a:lnTo>
                      <a:pt x="141" y="2837"/>
                    </a:lnTo>
                    <a:lnTo>
                      <a:pt x="128" y="2829"/>
                    </a:lnTo>
                    <a:lnTo>
                      <a:pt x="115" y="2821"/>
                    </a:lnTo>
                    <a:lnTo>
                      <a:pt x="103" y="2812"/>
                    </a:lnTo>
                    <a:lnTo>
                      <a:pt x="93" y="2802"/>
                    </a:lnTo>
                    <a:lnTo>
                      <a:pt x="82" y="2793"/>
                    </a:lnTo>
                    <a:lnTo>
                      <a:pt x="72" y="2782"/>
                    </a:lnTo>
                    <a:lnTo>
                      <a:pt x="63" y="2771"/>
                    </a:lnTo>
                    <a:lnTo>
                      <a:pt x="56" y="2759"/>
                    </a:lnTo>
                    <a:lnTo>
                      <a:pt x="50" y="2748"/>
                    </a:lnTo>
                    <a:lnTo>
                      <a:pt x="46" y="2735"/>
                    </a:lnTo>
                    <a:lnTo>
                      <a:pt x="43" y="2724"/>
                    </a:lnTo>
                    <a:lnTo>
                      <a:pt x="43" y="2711"/>
                    </a:lnTo>
                    <a:lnTo>
                      <a:pt x="44" y="2698"/>
                    </a:lnTo>
                    <a:lnTo>
                      <a:pt x="48" y="2684"/>
                    </a:lnTo>
                    <a:lnTo>
                      <a:pt x="55" y="2671"/>
                    </a:lnTo>
                    <a:lnTo>
                      <a:pt x="63" y="2657"/>
                    </a:lnTo>
                    <a:lnTo>
                      <a:pt x="75" y="2642"/>
                    </a:lnTo>
                    <a:lnTo>
                      <a:pt x="90" y="2627"/>
                    </a:lnTo>
                    <a:lnTo>
                      <a:pt x="108" y="2612"/>
                    </a:lnTo>
                    <a:lnTo>
                      <a:pt x="126" y="2597"/>
                    </a:lnTo>
                    <a:lnTo>
                      <a:pt x="143" y="2582"/>
                    </a:lnTo>
                    <a:lnTo>
                      <a:pt x="157" y="2566"/>
                    </a:lnTo>
                    <a:lnTo>
                      <a:pt x="170" y="2551"/>
                    </a:lnTo>
                    <a:lnTo>
                      <a:pt x="181" y="2535"/>
                    </a:lnTo>
                    <a:lnTo>
                      <a:pt x="190" y="2518"/>
                    </a:lnTo>
                    <a:lnTo>
                      <a:pt x="197" y="2502"/>
                    </a:lnTo>
                    <a:lnTo>
                      <a:pt x="204" y="2486"/>
                    </a:lnTo>
                    <a:lnTo>
                      <a:pt x="208" y="2470"/>
                    </a:lnTo>
                    <a:lnTo>
                      <a:pt x="211" y="2454"/>
                    </a:lnTo>
                    <a:lnTo>
                      <a:pt x="213" y="2436"/>
                    </a:lnTo>
                    <a:lnTo>
                      <a:pt x="214" y="2420"/>
                    </a:lnTo>
                    <a:lnTo>
                      <a:pt x="213" y="2404"/>
                    </a:lnTo>
                    <a:lnTo>
                      <a:pt x="210" y="2388"/>
                    </a:lnTo>
                    <a:lnTo>
                      <a:pt x="208" y="2372"/>
                    </a:lnTo>
                    <a:lnTo>
                      <a:pt x="204" y="2355"/>
                    </a:lnTo>
                    <a:lnTo>
                      <a:pt x="198" y="2339"/>
                    </a:lnTo>
                    <a:lnTo>
                      <a:pt x="193" y="2323"/>
                    </a:lnTo>
                    <a:lnTo>
                      <a:pt x="187" y="2307"/>
                    </a:lnTo>
                    <a:lnTo>
                      <a:pt x="179" y="2291"/>
                    </a:lnTo>
                    <a:lnTo>
                      <a:pt x="171" y="2275"/>
                    </a:lnTo>
                    <a:lnTo>
                      <a:pt x="163" y="2259"/>
                    </a:lnTo>
                    <a:lnTo>
                      <a:pt x="153" y="2244"/>
                    </a:lnTo>
                    <a:lnTo>
                      <a:pt x="143" y="2229"/>
                    </a:lnTo>
                    <a:lnTo>
                      <a:pt x="124" y="2201"/>
                    </a:lnTo>
                    <a:lnTo>
                      <a:pt x="103" y="2173"/>
                    </a:lnTo>
                    <a:lnTo>
                      <a:pt x="82" y="2146"/>
                    </a:lnTo>
                    <a:lnTo>
                      <a:pt x="60" y="2121"/>
                    </a:lnTo>
                    <a:lnTo>
                      <a:pt x="52" y="2109"/>
                    </a:lnTo>
                    <a:lnTo>
                      <a:pt x="44" y="2097"/>
                    </a:lnTo>
                    <a:lnTo>
                      <a:pt x="40" y="2086"/>
                    </a:lnTo>
                    <a:lnTo>
                      <a:pt x="36" y="2075"/>
                    </a:lnTo>
                    <a:lnTo>
                      <a:pt x="35" y="2064"/>
                    </a:lnTo>
                    <a:lnTo>
                      <a:pt x="35" y="2053"/>
                    </a:lnTo>
                    <a:lnTo>
                      <a:pt x="38" y="2042"/>
                    </a:lnTo>
                    <a:lnTo>
                      <a:pt x="42" y="2032"/>
                    </a:lnTo>
                    <a:lnTo>
                      <a:pt x="46" y="2022"/>
                    </a:lnTo>
                    <a:lnTo>
                      <a:pt x="53" y="2012"/>
                    </a:lnTo>
                    <a:lnTo>
                      <a:pt x="60" y="2001"/>
                    </a:lnTo>
                    <a:lnTo>
                      <a:pt x="69" y="1991"/>
                    </a:lnTo>
                    <a:lnTo>
                      <a:pt x="88" y="1972"/>
                    </a:lnTo>
                    <a:lnTo>
                      <a:pt x="110" y="1952"/>
                    </a:lnTo>
                    <a:lnTo>
                      <a:pt x="159" y="1915"/>
                    </a:lnTo>
                    <a:lnTo>
                      <a:pt x="207" y="1876"/>
                    </a:lnTo>
                    <a:lnTo>
                      <a:pt x="218" y="1866"/>
                    </a:lnTo>
                    <a:lnTo>
                      <a:pt x="229" y="1855"/>
                    </a:lnTo>
                    <a:lnTo>
                      <a:pt x="238" y="1846"/>
                    </a:lnTo>
                    <a:lnTo>
                      <a:pt x="248" y="1835"/>
                    </a:lnTo>
                    <a:lnTo>
                      <a:pt x="256" y="1825"/>
                    </a:lnTo>
                    <a:lnTo>
                      <a:pt x="263" y="1814"/>
                    </a:lnTo>
                    <a:lnTo>
                      <a:pt x="269" y="1803"/>
                    </a:lnTo>
                    <a:lnTo>
                      <a:pt x="274" y="1793"/>
                    </a:lnTo>
                    <a:lnTo>
                      <a:pt x="276" y="1782"/>
                    </a:lnTo>
                    <a:lnTo>
                      <a:pt x="275" y="1771"/>
                    </a:lnTo>
                    <a:lnTo>
                      <a:pt x="271" y="1761"/>
                    </a:lnTo>
                    <a:lnTo>
                      <a:pt x="264" y="1752"/>
                    </a:lnTo>
                    <a:lnTo>
                      <a:pt x="256" y="1742"/>
                    </a:lnTo>
                    <a:lnTo>
                      <a:pt x="245" y="1732"/>
                    </a:lnTo>
                    <a:lnTo>
                      <a:pt x="232" y="1722"/>
                    </a:lnTo>
                    <a:lnTo>
                      <a:pt x="218" y="1714"/>
                    </a:lnTo>
                    <a:lnTo>
                      <a:pt x="186" y="1694"/>
                    </a:lnTo>
                    <a:lnTo>
                      <a:pt x="151" y="1676"/>
                    </a:lnTo>
                    <a:lnTo>
                      <a:pt x="115" y="1655"/>
                    </a:lnTo>
                    <a:lnTo>
                      <a:pt x="81" y="1634"/>
                    </a:lnTo>
                    <a:lnTo>
                      <a:pt x="65" y="1623"/>
                    </a:lnTo>
                    <a:lnTo>
                      <a:pt x="49" y="1611"/>
                    </a:lnTo>
                    <a:lnTo>
                      <a:pt x="36" y="1598"/>
                    </a:lnTo>
                    <a:lnTo>
                      <a:pt x="25" y="1585"/>
                    </a:lnTo>
                    <a:lnTo>
                      <a:pt x="15" y="1572"/>
                    </a:lnTo>
                    <a:lnTo>
                      <a:pt x="7" y="1557"/>
                    </a:lnTo>
                    <a:lnTo>
                      <a:pt x="2" y="1542"/>
                    </a:lnTo>
                    <a:lnTo>
                      <a:pt x="0" y="1526"/>
                    </a:lnTo>
                    <a:lnTo>
                      <a:pt x="1" y="1510"/>
                    </a:lnTo>
                    <a:lnTo>
                      <a:pt x="5" y="1491"/>
                    </a:lnTo>
                    <a:lnTo>
                      <a:pt x="13" y="1473"/>
                    </a:lnTo>
                    <a:lnTo>
                      <a:pt x="25" y="1452"/>
                    </a:lnTo>
                    <a:lnTo>
                      <a:pt x="41" y="1432"/>
                    </a:lnTo>
                    <a:lnTo>
                      <a:pt x="61" y="1409"/>
                    </a:lnTo>
                    <a:lnTo>
                      <a:pt x="86" y="1387"/>
                    </a:lnTo>
                    <a:lnTo>
                      <a:pt x="116" y="1362"/>
                    </a:lnTo>
                    <a:lnTo>
                      <a:pt x="147" y="1337"/>
                    </a:lnTo>
                    <a:lnTo>
                      <a:pt x="173" y="1312"/>
                    </a:lnTo>
                    <a:lnTo>
                      <a:pt x="195" y="1288"/>
                    </a:lnTo>
                    <a:lnTo>
                      <a:pt x="214" y="1265"/>
                    </a:lnTo>
                    <a:lnTo>
                      <a:pt x="228" y="1243"/>
                    </a:lnTo>
                    <a:lnTo>
                      <a:pt x="240" y="1220"/>
                    </a:lnTo>
                    <a:lnTo>
                      <a:pt x="248" y="1200"/>
                    </a:lnTo>
                    <a:lnTo>
                      <a:pt x="254" y="1179"/>
                    </a:lnTo>
                    <a:lnTo>
                      <a:pt x="257" y="1159"/>
                    </a:lnTo>
                    <a:lnTo>
                      <a:pt x="257" y="1140"/>
                    </a:lnTo>
                    <a:lnTo>
                      <a:pt x="255" y="1121"/>
                    </a:lnTo>
                    <a:lnTo>
                      <a:pt x="251" y="1104"/>
                    </a:lnTo>
                    <a:lnTo>
                      <a:pt x="245" y="1086"/>
                    </a:lnTo>
                    <a:lnTo>
                      <a:pt x="237" y="1070"/>
                    </a:lnTo>
                    <a:lnTo>
                      <a:pt x="229" y="1055"/>
                    </a:lnTo>
                    <a:lnTo>
                      <a:pt x="219" y="1041"/>
                    </a:lnTo>
                    <a:lnTo>
                      <a:pt x="207" y="1027"/>
                    </a:lnTo>
                    <a:lnTo>
                      <a:pt x="195" y="1014"/>
                    </a:lnTo>
                    <a:lnTo>
                      <a:pt x="182" y="1002"/>
                    </a:lnTo>
                    <a:lnTo>
                      <a:pt x="169" y="990"/>
                    </a:lnTo>
                    <a:lnTo>
                      <a:pt x="156" y="979"/>
                    </a:lnTo>
                    <a:lnTo>
                      <a:pt x="143" y="970"/>
                    </a:lnTo>
                    <a:lnTo>
                      <a:pt x="130" y="961"/>
                    </a:lnTo>
                    <a:lnTo>
                      <a:pt x="119" y="953"/>
                    </a:lnTo>
                    <a:lnTo>
                      <a:pt x="77" y="931"/>
                    </a:lnTo>
                    <a:lnTo>
                      <a:pt x="61" y="922"/>
                    </a:lnTo>
                    <a:lnTo>
                      <a:pt x="66" y="0"/>
                    </a:lnTo>
                    <a:close/>
                  </a:path>
                </a:pathLst>
              </a:custGeom>
              <a:solidFill>
                <a:srgbClr val="2F31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123">
                <a:extLst>
                  <a:ext uri="{FF2B5EF4-FFF2-40B4-BE49-F238E27FC236}">
                    <a16:creationId xmlns:a16="http://schemas.microsoft.com/office/drawing/2014/main" id="{54C3BC44-6D41-4E77-B9A4-358ECD4D7E55}"/>
                  </a:ext>
                </a:extLst>
              </p:cNvPr>
              <p:cNvSpPr>
                <a:spLocks noEditPoints="1"/>
              </p:cNvSpPr>
              <p:nvPr/>
            </p:nvSpPr>
            <p:spPr bwMode="auto">
              <a:xfrm>
                <a:off x="8711265" y="4894331"/>
                <a:ext cx="1382946" cy="1446797"/>
              </a:xfrm>
              <a:custGeom>
                <a:avLst/>
                <a:gdLst>
                  <a:gd name="T0" fmla="*/ 946 w 3811"/>
                  <a:gd name="T1" fmla="*/ 182 h 3985"/>
                  <a:gd name="T2" fmla="*/ 1424 w 3811"/>
                  <a:gd name="T3" fmla="*/ 283 h 3985"/>
                  <a:gd name="T4" fmla="*/ 919 w 3811"/>
                  <a:gd name="T5" fmla="*/ 348 h 3985"/>
                  <a:gd name="T6" fmla="*/ 3596 w 3811"/>
                  <a:gd name="T7" fmla="*/ 3292 h 3985"/>
                  <a:gd name="T8" fmla="*/ 3173 w 3811"/>
                  <a:gd name="T9" fmla="*/ 3639 h 3985"/>
                  <a:gd name="T10" fmla="*/ 3170 w 3811"/>
                  <a:gd name="T11" fmla="*/ 3804 h 3985"/>
                  <a:gd name="T12" fmla="*/ 3582 w 3811"/>
                  <a:gd name="T13" fmla="*/ 3350 h 3985"/>
                  <a:gd name="T14" fmla="*/ 2672 w 3811"/>
                  <a:gd name="T15" fmla="*/ 3064 h 3985"/>
                  <a:gd name="T16" fmla="*/ 3807 w 3811"/>
                  <a:gd name="T17" fmla="*/ 3102 h 3985"/>
                  <a:gd name="T18" fmla="*/ 3334 w 3811"/>
                  <a:gd name="T19" fmla="*/ 3205 h 3985"/>
                  <a:gd name="T20" fmla="*/ 2259 w 3811"/>
                  <a:gd name="T21" fmla="*/ 3164 h 3985"/>
                  <a:gd name="T22" fmla="*/ 3141 w 3811"/>
                  <a:gd name="T23" fmla="*/ 2892 h 3985"/>
                  <a:gd name="T24" fmla="*/ 3433 w 3811"/>
                  <a:gd name="T25" fmla="*/ 2949 h 3985"/>
                  <a:gd name="T26" fmla="*/ 2572 w 3811"/>
                  <a:gd name="T27" fmla="*/ 2978 h 3985"/>
                  <a:gd name="T28" fmla="*/ 2777 w 3811"/>
                  <a:gd name="T29" fmla="*/ 2590 h 3985"/>
                  <a:gd name="T30" fmla="*/ 3493 w 3811"/>
                  <a:gd name="T31" fmla="*/ 2656 h 3985"/>
                  <a:gd name="T32" fmla="*/ 2682 w 3811"/>
                  <a:gd name="T33" fmla="*/ 2681 h 3985"/>
                  <a:gd name="T34" fmla="*/ 2365 w 3811"/>
                  <a:gd name="T35" fmla="*/ 2324 h 3985"/>
                  <a:gd name="T36" fmla="*/ 3222 w 3811"/>
                  <a:gd name="T37" fmla="*/ 2286 h 3985"/>
                  <a:gd name="T38" fmla="*/ 3508 w 3811"/>
                  <a:gd name="T39" fmla="*/ 2395 h 3985"/>
                  <a:gd name="T40" fmla="*/ 2280 w 3811"/>
                  <a:gd name="T41" fmla="*/ 2393 h 3985"/>
                  <a:gd name="T42" fmla="*/ 3020 w 3811"/>
                  <a:gd name="T43" fmla="*/ 1947 h 3985"/>
                  <a:gd name="T44" fmla="*/ 3508 w 3811"/>
                  <a:gd name="T45" fmla="*/ 2006 h 3985"/>
                  <a:gd name="T46" fmla="*/ 2431 w 3811"/>
                  <a:gd name="T47" fmla="*/ 2004 h 3985"/>
                  <a:gd name="T48" fmla="*/ 2580 w 3811"/>
                  <a:gd name="T49" fmla="*/ 1664 h 3985"/>
                  <a:gd name="T50" fmla="*/ 3408 w 3811"/>
                  <a:gd name="T51" fmla="*/ 1660 h 3985"/>
                  <a:gd name="T52" fmla="*/ 3407 w 3811"/>
                  <a:gd name="T53" fmla="*/ 1768 h 3985"/>
                  <a:gd name="T54" fmla="*/ 2332 w 3811"/>
                  <a:gd name="T55" fmla="*/ 1780 h 3985"/>
                  <a:gd name="T56" fmla="*/ 2514 w 3811"/>
                  <a:gd name="T57" fmla="*/ 1342 h 3985"/>
                  <a:gd name="T58" fmla="*/ 3258 w 3811"/>
                  <a:gd name="T59" fmla="*/ 1316 h 3985"/>
                  <a:gd name="T60" fmla="*/ 3291 w 3811"/>
                  <a:gd name="T61" fmla="*/ 1431 h 3985"/>
                  <a:gd name="T62" fmla="*/ 2214 w 3811"/>
                  <a:gd name="T63" fmla="*/ 1450 h 3985"/>
                  <a:gd name="T64" fmla="*/ 2884 w 3811"/>
                  <a:gd name="T65" fmla="*/ 977 h 3985"/>
                  <a:gd name="T66" fmla="*/ 3475 w 3811"/>
                  <a:gd name="T67" fmla="*/ 1025 h 3985"/>
                  <a:gd name="T68" fmla="*/ 3543 w 3811"/>
                  <a:gd name="T69" fmla="*/ 1136 h 3985"/>
                  <a:gd name="T70" fmla="*/ 2430 w 3811"/>
                  <a:gd name="T71" fmla="*/ 1121 h 3985"/>
                  <a:gd name="T72" fmla="*/ 2707 w 3811"/>
                  <a:gd name="T73" fmla="*/ 293 h 3985"/>
                  <a:gd name="T74" fmla="*/ 3535 w 3811"/>
                  <a:gd name="T75" fmla="*/ 321 h 3985"/>
                  <a:gd name="T76" fmla="*/ 3495 w 3811"/>
                  <a:gd name="T77" fmla="*/ 581 h 3985"/>
                  <a:gd name="T78" fmla="*/ 2999 w 3811"/>
                  <a:gd name="T79" fmla="*/ 759 h 3985"/>
                  <a:gd name="T80" fmla="*/ 2268 w 3811"/>
                  <a:gd name="T81" fmla="*/ 822 h 3985"/>
                  <a:gd name="T82" fmla="*/ 2747 w 3811"/>
                  <a:gd name="T83" fmla="*/ 598 h 3985"/>
                  <a:gd name="T84" fmla="*/ 2679 w 3811"/>
                  <a:gd name="T85" fmla="*/ 417 h 3985"/>
                  <a:gd name="T86" fmla="*/ 2551 w 3811"/>
                  <a:gd name="T87" fmla="*/ 23 h 3985"/>
                  <a:gd name="T88" fmla="*/ 3471 w 3811"/>
                  <a:gd name="T89" fmla="*/ 47 h 3985"/>
                  <a:gd name="T90" fmla="*/ 3705 w 3811"/>
                  <a:gd name="T91" fmla="*/ 203 h 3985"/>
                  <a:gd name="T92" fmla="*/ 2939 w 3811"/>
                  <a:gd name="T93" fmla="*/ 221 h 3985"/>
                  <a:gd name="T94" fmla="*/ 2415 w 3811"/>
                  <a:gd name="T95" fmla="*/ 93 h 3985"/>
                  <a:gd name="T96" fmla="*/ 138 w 3811"/>
                  <a:gd name="T97" fmla="*/ 2514 h 3985"/>
                  <a:gd name="T98" fmla="*/ 470 w 3811"/>
                  <a:gd name="T99" fmla="*/ 2579 h 3985"/>
                  <a:gd name="T100" fmla="*/ 170 w 3811"/>
                  <a:gd name="T101" fmla="*/ 2599 h 3985"/>
                  <a:gd name="T102" fmla="*/ 117 w 3811"/>
                  <a:gd name="T103" fmla="*/ 1850 h 3985"/>
                  <a:gd name="T104" fmla="*/ 544 w 3811"/>
                  <a:gd name="T105" fmla="*/ 1893 h 3985"/>
                  <a:gd name="T106" fmla="*/ 155 w 3811"/>
                  <a:gd name="T107" fmla="*/ 1932 h 3985"/>
                  <a:gd name="T108" fmla="*/ 169 w 3811"/>
                  <a:gd name="T109" fmla="*/ 1245 h 3985"/>
                  <a:gd name="T110" fmla="*/ 480 w 3811"/>
                  <a:gd name="T111" fmla="*/ 1296 h 3985"/>
                  <a:gd name="T112" fmla="*/ 133 w 3811"/>
                  <a:gd name="T113" fmla="*/ 1324 h 3985"/>
                  <a:gd name="T114" fmla="*/ 530 w 3811"/>
                  <a:gd name="T115" fmla="*/ 3107 h 3985"/>
                  <a:gd name="T116" fmla="*/ 1549 w 3811"/>
                  <a:gd name="T117" fmla="*/ 3118 h 3985"/>
                  <a:gd name="T118" fmla="*/ 977 w 3811"/>
                  <a:gd name="T119" fmla="*/ 3207 h 3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11" h="3985">
                    <a:moveTo>
                      <a:pt x="241" y="220"/>
                    </a:moveTo>
                    <a:lnTo>
                      <a:pt x="246" y="216"/>
                    </a:lnTo>
                    <a:lnTo>
                      <a:pt x="262" y="207"/>
                    </a:lnTo>
                    <a:lnTo>
                      <a:pt x="276" y="201"/>
                    </a:lnTo>
                    <a:lnTo>
                      <a:pt x="294" y="194"/>
                    </a:lnTo>
                    <a:lnTo>
                      <a:pt x="319" y="188"/>
                    </a:lnTo>
                    <a:lnTo>
                      <a:pt x="350" y="182"/>
                    </a:lnTo>
                    <a:lnTo>
                      <a:pt x="387" y="176"/>
                    </a:lnTo>
                    <a:lnTo>
                      <a:pt x="432" y="172"/>
                    </a:lnTo>
                    <a:lnTo>
                      <a:pt x="485" y="167"/>
                    </a:lnTo>
                    <a:lnTo>
                      <a:pt x="546" y="165"/>
                    </a:lnTo>
                    <a:lnTo>
                      <a:pt x="617" y="165"/>
                    </a:lnTo>
                    <a:lnTo>
                      <a:pt x="698" y="166"/>
                    </a:lnTo>
                    <a:lnTo>
                      <a:pt x="790" y="170"/>
                    </a:lnTo>
                    <a:lnTo>
                      <a:pt x="893" y="178"/>
                    </a:lnTo>
                    <a:lnTo>
                      <a:pt x="946" y="182"/>
                    </a:lnTo>
                    <a:lnTo>
                      <a:pt x="995" y="187"/>
                    </a:lnTo>
                    <a:lnTo>
                      <a:pt x="1042" y="192"/>
                    </a:lnTo>
                    <a:lnTo>
                      <a:pt x="1086" y="197"/>
                    </a:lnTo>
                    <a:lnTo>
                      <a:pt x="1126" y="203"/>
                    </a:lnTo>
                    <a:lnTo>
                      <a:pt x="1164" y="209"/>
                    </a:lnTo>
                    <a:lnTo>
                      <a:pt x="1200" y="216"/>
                    </a:lnTo>
                    <a:lnTo>
                      <a:pt x="1232" y="222"/>
                    </a:lnTo>
                    <a:lnTo>
                      <a:pt x="1262" y="229"/>
                    </a:lnTo>
                    <a:lnTo>
                      <a:pt x="1289" y="235"/>
                    </a:lnTo>
                    <a:lnTo>
                      <a:pt x="1315" y="242"/>
                    </a:lnTo>
                    <a:lnTo>
                      <a:pt x="1338" y="248"/>
                    </a:lnTo>
                    <a:lnTo>
                      <a:pt x="1360" y="256"/>
                    </a:lnTo>
                    <a:lnTo>
                      <a:pt x="1378" y="262"/>
                    </a:lnTo>
                    <a:lnTo>
                      <a:pt x="1395" y="269"/>
                    </a:lnTo>
                    <a:lnTo>
                      <a:pt x="1411" y="276"/>
                    </a:lnTo>
                    <a:lnTo>
                      <a:pt x="1424" y="283"/>
                    </a:lnTo>
                    <a:lnTo>
                      <a:pt x="1436" y="288"/>
                    </a:lnTo>
                    <a:lnTo>
                      <a:pt x="1447" y="295"/>
                    </a:lnTo>
                    <a:lnTo>
                      <a:pt x="1456" y="301"/>
                    </a:lnTo>
                    <a:lnTo>
                      <a:pt x="1471" y="312"/>
                    </a:lnTo>
                    <a:lnTo>
                      <a:pt x="1481" y="322"/>
                    </a:lnTo>
                    <a:lnTo>
                      <a:pt x="1487" y="329"/>
                    </a:lnTo>
                    <a:lnTo>
                      <a:pt x="1490" y="336"/>
                    </a:lnTo>
                    <a:lnTo>
                      <a:pt x="1492" y="339"/>
                    </a:lnTo>
                    <a:lnTo>
                      <a:pt x="1492" y="340"/>
                    </a:lnTo>
                    <a:lnTo>
                      <a:pt x="1472" y="341"/>
                    </a:lnTo>
                    <a:lnTo>
                      <a:pt x="1415" y="343"/>
                    </a:lnTo>
                    <a:lnTo>
                      <a:pt x="1329" y="347"/>
                    </a:lnTo>
                    <a:lnTo>
                      <a:pt x="1223" y="349"/>
                    </a:lnTo>
                    <a:lnTo>
                      <a:pt x="1105" y="350"/>
                    </a:lnTo>
                    <a:lnTo>
                      <a:pt x="980" y="350"/>
                    </a:lnTo>
                    <a:lnTo>
                      <a:pt x="919" y="348"/>
                    </a:lnTo>
                    <a:lnTo>
                      <a:pt x="859" y="345"/>
                    </a:lnTo>
                    <a:lnTo>
                      <a:pt x="802" y="342"/>
                    </a:lnTo>
                    <a:lnTo>
                      <a:pt x="749" y="338"/>
                    </a:lnTo>
                    <a:lnTo>
                      <a:pt x="698" y="332"/>
                    </a:lnTo>
                    <a:lnTo>
                      <a:pt x="649" y="325"/>
                    </a:lnTo>
                    <a:lnTo>
                      <a:pt x="600" y="317"/>
                    </a:lnTo>
                    <a:lnTo>
                      <a:pt x="555" y="309"/>
                    </a:lnTo>
                    <a:lnTo>
                      <a:pt x="510" y="299"/>
                    </a:lnTo>
                    <a:lnTo>
                      <a:pt x="468" y="289"/>
                    </a:lnTo>
                    <a:lnTo>
                      <a:pt x="429" y="278"/>
                    </a:lnTo>
                    <a:lnTo>
                      <a:pt x="393" y="269"/>
                    </a:lnTo>
                    <a:lnTo>
                      <a:pt x="330" y="250"/>
                    </a:lnTo>
                    <a:lnTo>
                      <a:pt x="283" y="234"/>
                    </a:lnTo>
                    <a:lnTo>
                      <a:pt x="252" y="223"/>
                    </a:lnTo>
                    <a:lnTo>
                      <a:pt x="241" y="220"/>
                    </a:lnTo>
                    <a:close/>
                    <a:moveTo>
                      <a:pt x="3596" y="3292"/>
                    </a:moveTo>
                    <a:lnTo>
                      <a:pt x="3582" y="3299"/>
                    </a:lnTo>
                    <a:lnTo>
                      <a:pt x="3546" y="3321"/>
                    </a:lnTo>
                    <a:lnTo>
                      <a:pt x="3520" y="3337"/>
                    </a:lnTo>
                    <a:lnTo>
                      <a:pt x="3491" y="3356"/>
                    </a:lnTo>
                    <a:lnTo>
                      <a:pt x="3460" y="3378"/>
                    </a:lnTo>
                    <a:lnTo>
                      <a:pt x="3425" y="3403"/>
                    </a:lnTo>
                    <a:lnTo>
                      <a:pt x="3388" y="3430"/>
                    </a:lnTo>
                    <a:lnTo>
                      <a:pt x="3352" y="3460"/>
                    </a:lnTo>
                    <a:lnTo>
                      <a:pt x="3314" y="3493"/>
                    </a:lnTo>
                    <a:lnTo>
                      <a:pt x="3276" y="3526"/>
                    </a:lnTo>
                    <a:lnTo>
                      <a:pt x="3258" y="3544"/>
                    </a:lnTo>
                    <a:lnTo>
                      <a:pt x="3240" y="3563"/>
                    </a:lnTo>
                    <a:lnTo>
                      <a:pt x="3222" y="3581"/>
                    </a:lnTo>
                    <a:lnTo>
                      <a:pt x="3205" y="3601"/>
                    </a:lnTo>
                    <a:lnTo>
                      <a:pt x="3188" y="3620"/>
                    </a:lnTo>
                    <a:lnTo>
                      <a:pt x="3173" y="3639"/>
                    </a:lnTo>
                    <a:lnTo>
                      <a:pt x="3158" y="3660"/>
                    </a:lnTo>
                    <a:lnTo>
                      <a:pt x="3143" y="3680"/>
                    </a:lnTo>
                    <a:lnTo>
                      <a:pt x="3093" y="3757"/>
                    </a:lnTo>
                    <a:lnTo>
                      <a:pt x="3052" y="3821"/>
                    </a:lnTo>
                    <a:lnTo>
                      <a:pt x="3021" y="3874"/>
                    </a:lnTo>
                    <a:lnTo>
                      <a:pt x="2996" y="3916"/>
                    </a:lnTo>
                    <a:lnTo>
                      <a:pt x="2979" y="3947"/>
                    </a:lnTo>
                    <a:lnTo>
                      <a:pt x="2967" y="3969"/>
                    </a:lnTo>
                    <a:lnTo>
                      <a:pt x="2962" y="3981"/>
                    </a:lnTo>
                    <a:lnTo>
                      <a:pt x="2959" y="3985"/>
                    </a:lnTo>
                    <a:lnTo>
                      <a:pt x="2965" y="3980"/>
                    </a:lnTo>
                    <a:lnTo>
                      <a:pt x="2982" y="3966"/>
                    </a:lnTo>
                    <a:lnTo>
                      <a:pt x="3011" y="3940"/>
                    </a:lnTo>
                    <a:lnTo>
                      <a:pt x="3052" y="3905"/>
                    </a:lnTo>
                    <a:lnTo>
                      <a:pt x="3105" y="3860"/>
                    </a:lnTo>
                    <a:lnTo>
                      <a:pt x="3170" y="3804"/>
                    </a:lnTo>
                    <a:lnTo>
                      <a:pt x="3248" y="3737"/>
                    </a:lnTo>
                    <a:lnTo>
                      <a:pt x="3337" y="3659"/>
                    </a:lnTo>
                    <a:lnTo>
                      <a:pt x="3361" y="3638"/>
                    </a:lnTo>
                    <a:lnTo>
                      <a:pt x="3383" y="3619"/>
                    </a:lnTo>
                    <a:lnTo>
                      <a:pt x="3403" y="3599"/>
                    </a:lnTo>
                    <a:lnTo>
                      <a:pt x="3423" y="3580"/>
                    </a:lnTo>
                    <a:lnTo>
                      <a:pt x="3441" y="3562"/>
                    </a:lnTo>
                    <a:lnTo>
                      <a:pt x="3457" y="3543"/>
                    </a:lnTo>
                    <a:lnTo>
                      <a:pt x="3473" y="3526"/>
                    </a:lnTo>
                    <a:lnTo>
                      <a:pt x="3487" y="3509"/>
                    </a:lnTo>
                    <a:lnTo>
                      <a:pt x="3511" y="3476"/>
                    </a:lnTo>
                    <a:lnTo>
                      <a:pt x="3533" y="3446"/>
                    </a:lnTo>
                    <a:lnTo>
                      <a:pt x="3549" y="3418"/>
                    </a:lnTo>
                    <a:lnTo>
                      <a:pt x="3563" y="3392"/>
                    </a:lnTo>
                    <a:lnTo>
                      <a:pt x="3574" y="3369"/>
                    </a:lnTo>
                    <a:lnTo>
                      <a:pt x="3582" y="3350"/>
                    </a:lnTo>
                    <a:lnTo>
                      <a:pt x="3588" y="3333"/>
                    </a:lnTo>
                    <a:lnTo>
                      <a:pt x="3591" y="3318"/>
                    </a:lnTo>
                    <a:lnTo>
                      <a:pt x="3595" y="3298"/>
                    </a:lnTo>
                    <a:lnTo>
                      <a:pt x="3596" y="3292"/>
                    </a:lnTo>
                    <a:close/>
                    <a:moveTo>
                      <a:pt x="2152" y="3139"/>
                    </a:moveTo>
                    <a:lnTo>
                      <a:pt x="2158" y="3137"/>
                    </a:lnTo>
                    <a:lnTo>
                      <a:pt x="2172" y="3134"/>
                    </a:lnTo>
                    <a:lnTo>
                      <a:pt x="2196" y="3129"/>
                    </a:lnTo>
                    <a:lnTo>
                      <a:pt x="2229" y="3122"/>
                    </a:lnTo>
                    <a:lnTo>
                      <a:pt x="2270" y="3113"/>
                    </a:lnTo>
                    <a:lnTo>
                      <a:pt x="2320" y="3105"/>
                    </a:lnTo>
                    <a:lnTo>
                      <a:pt x="2376" y="3096"/>
                    </a:lnTo>
                    <a:lnTo>
                      <a:pt x="2441" y="3086"/>
                    </a:lnTo>
                    <a:lnTo>
                      <a:pt x="2512" y="3078"/>
                    </a:lnTo>
                    <a:lnTo>
                      <a:pt x="2589" y="3070"/>
                    </a:lnTo>
                    <a:lnTo>
                      <a:pt x="2672" y="3064"/>
                    </a:lnTo>
                    <a:lnTo>
                      <a:pt x="2762" y="3058"/>
                    </a:lnTo>
                    <a:lnTo>
                      <a:pt x="2808" y="3056"/>
                    </a:lnTo>
                    <a:lnTo>
                      <a:pt x="2856" y="3055"/>
                    </a:lnTo>
                    <a:lnTo>
                      <a:pt x="2904" y="3054"/>
                    </a:lnTo>
                    <a:lnTo>
                      <a:pt x="2954" y="3054"/>
                    </a:lnTo>
                    <a:lnTo>
                      <a:pt x="3005" y="3054"/>
                    </a:lnTo>
                    <a:lnTo>
                      <a:pt x="3058" y="3055"/>
                    </a:lnTo>
                    <a:lnTo>
                      <a:pt x="3111" y="3057"/>
                    </a:lnTo>
                    <a:lnTo>
                      <a:pt x="3165" y="3061"/>
                    </a:lnTo>
                    <a:lnTo>
                      <a:pt x="3359" y="3071"/>
                    </a:lnTo>
                    <a:lnTo>
                      <a:pt x="3510" y="3081"/>
                    </a:lnTo>
                    <a:lnTo>
                      <a:pt x="3625" y="3089"/>
                    </a:lnTo>
                    <a:lnTo>
                      <a:pt x="3706" y="3094"/>
                    </a:lnTo>
                    <a:lnTo>
                      <a:pt x="3760" y="3098"/>
                    </a:lnTo>
                    <a:lnTo>
                      <a:pt x="3791" y="3101"/>
                    </a:lnTo>
                    <a:lnTo>
                      <a:pt x="3807" y="3102"/>
                    </a:lnTo>
                    <a:lnTo>
                      <a:pt x="3811" y="3103"/>
                    </a:lnTo>
                    <a:lnTo>
                      <a:pt x="3808" y="3104"/>
                    </a:lnTo>
                    <a:lnTo>
                      <a:pt x="3802" y="3108"/>
                    </a:lnTo>
                    <a:lnTo>
                      <a:pt x="3790" y="3113"/>
                    </a:lnTo>
                    <a:lnTo>
                      <a:pt x="3773" y="3122"/>
                    </a:lnTo>
                    <a:lnTo>
                      <a:pt x="3750" y="3131"/>
                    </a:lnTo>
                    <a:lnTo>
                      <a:pt x="3720" y="3142"/>
                    </a:lnTo>
                    <a:lnTo>
                      <a:pt x="3683" y="3152"/>
                    </a:lnTo>
                    <a:lnTo>
                      <a:pt x="3639" y="3163"/>
                    </a:lnTo>
                    <a:lnTo>
                      <a:pt x="3587" y="3174"/>
                    </a:lnTo>
                    <a:lnTo>
                      <a:pt x="3527" y="3185"/>
                    </a:lnTo>
                    <a:lnTo>
                      <a:pt x="3493" y="3189"/>
                    </a:lnTo>
                    <a:lnTo>
                      <a:pt x="3456" y="3193"/>
                    </a:lnTo>
                    <a:lnTo>
                      <a:pt x="3419" y="3198"/>
                    </a:lnTo>
                    <a:lnTo>
                      <a:pt x="3377" y="3202"/>
                    </a:lnTo>
                    <a:lnTo>
                      <a:pt x="3334" y="3205"/>
                    </a:lnTo>
                    <a:lnTo>
                      <a:pt x="3289" y="3209"/>
                    </a:lnTo>
                    <a:lnTo>
                      <a:pt x="3240" y="3211"/>
                    </a:lnTo>
                    <a:lnTo>
                      <a:pt x="3189" y="3213"/>
                    </a:lnTo>
                    <a:lnTo>
                      <a:pt x="3135" y="3214"/>
                    </a:lnTo>
                    <a:lnTo>
                      <a:pt x="3078" y="3214"/>
                    </a:lnTo>
                    <a:lnTo>
                      <a:pt x="3019" y="3214"/>
                    </a:lnTo>
                    <a:lnTo>
                      <a:pt x="2957" y="3213"/>
                    </a:lnTo>
                    <a:lnTo>
                      <a:pt x="2835" y="3210"/>
                    </a:lnTo>
                    <a:lnTo>
                      <a:pt x="2727" y="3205"/>
                    </a:lnTo>
                    <a:lnTo>
                      <a:pt x="2630" y="3200"/>
                    </a:lnTo>
                    <a:lnTo>
                      <a:pt x="2543" y="3194"/>
                    </a:lnTo>
                    <a:lnTo>
                      <a:pt x="2469" y="3188"/>
                    </a:lnTo>
                    <a:lnTo>
                      <a:pt x="2403" y="3183"/>
                    </a:lnTo>
                    <a:lnTo>
                      <a:pt x="2347" y="3176"/>
                    </a:lnTo>
                    <a:lnTo>
                      <a:pt x="2299" y="3170"/>
                    </a:lnTo>
                    <a:lnTo>
                      <a:pt x="2259" y="3164"/>
                    </a:lnTo>
                    <a:lnTo>
                      <a:pt x="2227" y="3158"/>
                    </a:lnTo>
                    <a:lnTo>
                      <a:pt x="2202" y="3152"/>
                    </a:lnTo>
                    <a:lnTo>
                      <a:pt x="2183" y="3148"/>
                    </a:lnTo>
                    <a:lnTo>
                      <a:pt x="2169" y="3145"/>
                    </a:lnTo>
                    <a:lnTo>
                      <a:pt x="2159" y="3142"/>
                    </a:lnTo>
                    <a:lnTo>
                      <a:pt x="2155" y="3139"/>
                    </a:lnTo>
                    <a:lnTo>
                      <a:pt x="2152" y="3139"/>
                    </a:lnTo>
                    <a:close/>
                    <a:moveTo>
                      <a:pt x="2431" y="2921"/>
                    </a:moveTo>
                    <a:lnTo>
                      <a:pt x="2450" y="2919"/>
                    </a:lnTo>
                    <a:lnTo>
                      <a:pt x="2501" y="2916"/>
                    </a:lnTo>
                    <a:lnTo>
                      <a:pt x="2580" y="2912"/>
                    </a:lnTo>
                    <a:lnTo>
                      <a:pt x="2679" y="2906"/>
                    </a:lnTo>
                    <a:lnTo>
                      <a:pt x="2791" y="2901"/>
                    </a:lnTo>
                    <a:lnTo>
                      <a:pt x="2909" y="2896"/>
                    </a:lnTo>
                    <a:lnTo>
                      <a:pt x="3029" y="2893"/>
                    </a:lnTo>
                    <a:lnTo>
                      <a:pt x="3141" y="2892"/>
                    </a:lnTo>
                    <a:lnTo>
                      <a:pt x="3192" y="2892"/>
                    </a:lnTo>
                    <a:lnTo>
                      <a:pt x="3238" y="2893"/>
                    </a:lnTo>
                    <a:lnTo>
                      <a:pt x="3279" y="2895"/>
                    </a:lnTo>
                    <a:lnTo>
                      <a:pt x="3316" y="2896"/>
                    </a:lnTo>
                    <a:lnTo>
                      <a:pt x="3348" y="2900"/>
                    </a:lnTo>
                    <a:lnTo>
                      <a:pt x="3376" y="2902"/>
                    </a:lnTo>
                    <a:lnTo>
                      <a:pt x="3401" y="2905"/>
                    </a:lnTo>
                    <a:lnTo>
                      <a:pt x="3422" y="2907"/>
                    </a:lnTo>
                    <a:lnTo>
                      <a:pt x="3453" y="2914"/>
                    </a:lnTo>
                    <a:lnTo>
                      <a:pt x="3474" y="2919"/>
                    </a:lnTo>
                    <a:lnTo>
                      <a:pt x="3484" y="2922"/>
                    </a:lnTo>
                    <a:lnTo>
                      <a:pt x="3488" y="2923"/>
                    </a:lnTo>
                    <a:lnTo>
                      <a:pt x="3482" y="2927"/>
                    </a:lnTo>
                    <a:lnTo>
                      <a:pt x="3465" y="2936"/>
                    </a:lnTo>
                    <a:lnTo>
                      <a:pt x="3451" y="2943"/>
                    </a:lnTo>
                    <a:lnTo>
                      <a:pt x="3433" y="2949"/>
                    </a:lnTo>
                    <a:lnTo>
                      <a:pt x="3409" y="2957"/>
                    </a:lnTo>
                    <a:lnTo>
                      <a:pt x="3381" y="2964"/>
                    </a:lnTo>
                    <a:lnTo>
                      <a:pt x="3347" y="2972"/>
                    </a:lnTo>
                    <a:lnTo>
                      <a:pt x="3308" y="2980"/>
                    </a:lnTo>
                    <a:lnTo>
                      <a:pt x="3263" y="2986"/>
                    </a:lnTo>
                    <a:lnTo>
                      <a:pt x="3210" y="2993"/>
                    </a:lnTo>
                    <a:lnTo>
                      <a:pt x="3152" y="2998"/>
                    </a:lnTo>
                    <a:lnTo>
                      <a:pt x="3086" y="3001"/>
                    </a:lnTo>
                    <a:lnTo>
                      <a:pt x="3012" y="3004"/>
                    </a:lnTo>
                    <a:lnTo>
                      <a:pt x="2930" y="3004"/>
                    </a:lnTo>
                    <a:lnTo>
                      <a:pt x="2849" y="3004"/>
                    </a:lnTo>
                    <a:lnTo>
                      <a:pt x="2778" y="3001"/>
                    </a:lnTo>
                    <a:lnTo>
                      <a:pt x="2714" y="2997"/>
                    </a:lnTo>
                    <a:lnTo>
                      <a:pt x="2659" y="2991"/>
                    </a:lnTo>
                    <a:lnTo>
                      <a:pt x="2612" y="2985"/>
                    </a:lnTo>
                    <a:lnTo>
                      <a:pt x="2572" y="2978"/>
                    </a:lnTo>
                    <a:lnTo>
                      <a:pt x="2537" y="2971"/>
                    </a:lnTo>
                    <a:lnTo>
                      <a:pt x="2509" y="2963"/>
                    </a:lnTo>
                    <a:lnTo>
                      <a:pt x="2486" y="2955"/>
                    </a:lnTo>
                    <a:lnTo>
                      <a:pt x="2469" y="2947"/>
                    </a:lnTo>
                    <a:lnTo>
                      <a:pt x="2455" y="2941"/>
                    </a:lnTo>
                    <a:lnTo>
                      <a:pt x="2445" y="2934"/>
                    </a:lnTo>
                    <a:lnTo>
                      <a:pt x="2433" y="2924"/>
                    </a:lnTo>
                    <a:lnTo>
                      <a:pt x="2431" y="2921"/>
                    </a:lnTo>
                    <a:close/>
                    <a:moveTo>
                      <a:pt x="2407" y="2626"/>
                    </a:moveTo>
                    <a:lnTo>
                      <a:pt x="2423" y="2624"/>
                    </a:lnTo>
                    <a:lnTo>
                      <a:pt x="2466" y="2618"/>
                    </a:lnTo>
                    <a:lnTo>
                      <a:pt x="2532" y="2610"/>
                    </a:lnTo>
                    <a:lnTo>
                      <a:pt x="2618" y="2602"/>
                    </a:lnTo>
                    <a:lnTo>
                      <a:pt x="2668" y="2597"/>
                    </a:lnTo>
                    <a:lnTo>
                      <a:pt x="2721" y="2593"/>
                    </a:lnTo>
                    <a:lnTo>
                      <a:pt x="2777" y="2590"/>
                    </a:lnTo>
                    <a:lnTo>
                      <a:pt x="2835" y="2588"/>
                    </a:lnTo>
                    <a:lnTo>
                      <a:pt x="2896" y="2586"/>
                    </a:lnTo>
                    <a:lnTo>
                      <a:pt x="2958" y="2586"/>
                    </a:lnTo>
                    <a:lnTo>
                      <a:pt x="3022" y="2588"/>
                    </a:lnTo>
                    <a:lnTo>
                      <a:pt x="3086" y="2590"/>
                    </a:lnTo>
                    <a:lnTo>
                      <a:pt x="3204" y="2597"/>
                    </a:lnTo>
                    <a:lnTo>
                      <a:pt x="3302" y="2605"/>
                    </a:lnTo>
                    <a:lnTo>
                      <a:pt x="3382" y="2612"/>
                    </a:lnTo>
                    <a:lnTo>
                      <a:pt x="3446" y="2620"/>
                    </a:lnTo>
                    <a:lnTo>
                      <a:pt x="3492" y="2626"/>
                    </a:lnTo>
                    <a:lnTo>
                      <a:pt x="3524" y="2632"/>
                    </a:lnTo>
                    <a:lnTo>
                      <a:pt x="3543" y="2636"/>
                    </a:lnTo>
                    <a:lnTo>
                      <a:pt x="3548" y="2637"/>
                    </a:lnTo>
                    <a:lnTo>
                      <a:pt x="3539" y="2640"/>
                    </a:lnTo>
                    <a:lnTo>
                      <a:pt x="3514" y="2649"/>
                    </a:lnTo>
                    <a:lnTo>
                      <a:pt x="3493" y="2656"/>
                    </a:lnTo>
                    <a:lnTo>
                      <a:pt x="3469" y="2662"/>
                    </a:lnTo>
                    <a:lnTo>
                      <a:pt x="3440" y="2670"/>
                    </a:lnTo>
                    <a:lnTo>
                      <a:pt x="3408" y="2676"/>
                    </a:lnTo>
                    <a:lnTo>
                      <a:pt x="3370" y="2683"/>
                    </a:lnTo>
                    <a:lnTo>
                      <a:pt x="3328" y="2689"/>
                    </a:lnTo>
                    <a:lnTo>
                      <a:pt x="3282" y="2696"/>
                    </a:lnTo>
                    <a:lnTo>
                      <a:pt x="3232" y="2700"/>
                    </a:lnTo>
                    <a:lnTo>
                      <a:pt x="3175" y="2704"/>
                    </a:lnTo>
                    <a:lnTo>
                      <a:pt x="3116" y="2706"/>
                    </a:lnTo>
                    <a:lnTo>
                      <a:pt x="3052" y="2706"/>
                    </a:lnTo>
                    <a:lnTo>
                      <a:pt x="2983" y="2705"/>
                    </a:lnTo>
                    <a:lnTo>
                      <a:pt x="2914" y="2702"/>
                    </a:lnTo>
                    <a:lnTo>
                      <a:pt x="2849" y="2698"/>
                    </a:lnTo>
                    <a:lnTo>
                      <a:pt x="2790" y="2693"/>
                    </a:lnTo>
                    <a:lnTo>
                      <a:pt x="2734" y="2688"/>
                    </a:lnTo>
                    <a:lnTo>
                      <a:pt x="2682" y="2681"/>
                    </a:lnTo>
                    <a:lnTo>
                      <a:pt x="2634" y="2675"/>
                    </a:lnTo>
                    <a:lnTo>
                      <a:pt x="2592" y="2667"/>
                    </a:lnTo>
                    <a:lnTo>
                      <a:pt x="2553" y="2661"/>
                    </a:lnTo>
                    <a:lnTo>
                      <a:pt x="2489" y="2648"/>
                    </a:lnTo>
                    <a:lnTo>
                      <a:pt x="2444" y="2637"/>
                    </a:lnTo>
                    <a:lnTo>
                      <a:pt x="2417" y="2630"/>
                    </a:lnTo>
                    <a:lnTo>
                      <a:pt x="2407" y="2626"/>
                    </a:lnTo>
                    <a:close/>
                    <a:moveTo>
                      <a:pt x="2103" y="2388"/>
                    </a:moveTo>
                    <a:lnTo>
                      <a:pt x="2109" y="2386"/>
                    </a:lnTo>
                    <a:lnTo>
                      <a:pt x="2124" y="2382"/>
                    </a:lnTo>
                    <a:lnTo>
                      <a:pt x="2148" y="2376"/>
                    </a:lnTo>
                    <a:lnTo>
                      <a:pt x="2178" y="2367"/>
                    </a:lnTo>
                    <a:lnTo>
                      <a:pt x="2216" y="2357"/>
                    </a:lnTo>
                    <a:lnTo>
                      <a:pt x="2260" y="2347"/>
                    </a:lnTo>
                    <a:lnTo>
                      <a:pt x="2310" y="2336"/>
                    </a:lnTo>
                    <a:lnTo>
                      <a:pt x="2365" y="2324"/>
                    </a:lnTo>
                    <a:lnTo>
                      <a:pt x="2425" y="2312"/>
                    </a:lnTo>
                    <a:lnTo>
                      <a:pt x="2489" y="2301"/>
                    </a:lnTo>
                    <a:lnTo>
                      <a:pt x="2556" y="2292"/>
                    </a:lnTo>
                    <a:lnTo>
                      <a:pt x="2628" y="2282"/>
                    </a:lnTo>
                    <a:lnTo>
                      <a:pt x="2664" y="2279"/>
                    </a:lnTo>
                    <a:lnTo>
                      <a:pt x="2701" y="2274"/>
                    </a:lnTo>
                    <a:lnTo>
                      <a:pt x="2739" y="2272"/>
                    </a:lnTo>
                    <a:lnTo>
                      <a:pt x="2777" y="2270"/>
                    </a:lnTo>
                    <a:lnTo>
                      <a:pt x="2816" y="2268"/>
                    </a:lnTo>
                    <a:lnTo>
                      <a:pt x="2855" y="2267"/>
                    </a:lnTo>
                    <a:lnTo>
                      <a:pt x="2894" y="2266"/>
                    </a:lnTo>
                    <a:lnTo>
                      <a:pt x="2933" y="2267"/>
                    </a:lnTo>
                    <a:lnTo>
                      <a:pt x="3010" y="2269"/>
                    </a:lnTo>
                    <a:lnTo>
                      <a:pt x="3085" y="2273"/>
                    </a:lnTo>
                    <a:lnTo>
                      <a:pt x="3155" y="2279"/>
                    </a:lnTo>
                    <a:lnTo>
                      <a:pt x="3222" y="2286"/>
                    </a:lnTo>
                    <a:lnTo>
                      <a:pt x="3285" y="2294"/>
                    </a:lnTo>
                    <a:lnTo>
                      <a:pt x="3343" y="2302"/>
                    </a:lnTo>
                    <a:lnTo>
                      <a:pt x="3397" y="2311"/>
                    </a:lnTo>
                    <a:lnTo>
                      <a:pt x="3446" y="2321"/>
                    </a:lnTo>
                    <a:lnTo>
                      <a:pt x="3490" y="2329"/>
                    </a:lnTo>
                    <a:lnTo>
                      <a:pt x="3529" y="2339"/>
                    </a:lnTo>
                    <a:lnTo>
                      <a:pt x="3563" y="2347"/>
                    </a:lnTo>
                    <a:lnTo>
                      <a:pt x="3591" y="2354"/>
                    </a:lnTo>
                    <a:lnTo>
                      <a:pt x="3629" y="2365"/>
                    </a:lnTo>
                    <a:lnTo>
                      <a:pt x="3643" y="2369"/>
                    </a:lnTo>
                    <a:lnTo>
                      <a:pt x="3639" y="2370"/>
                    </a:lnTo>
                    <a:lnTo>
                      <a:pt x="3627" y="2373"/>
                    </a:lnTo>
                    <a:lnTo>
                      <a:pt x="3608" y="2377"/>
                    </a:lnTo>
                    <a:lnTo>
                      <a:pt x="3582" y="2382"/>
                    </a:lnTo>
                    <a:lnTo>
                      <a:pt x="3548" y="2389"/>
                    </a:lnTo>
                    <a:lnTo>
                      <a:pt x="3508" y="2395"/>
                    </a:lnTo>
                    <a:lnTo>
                      <a:pt x="3463" y="2403"/>
                    </a:lnTo>
                    <a:lnTo>
                      <a:pt x="3411" y="2409"/>
                    </a:lnTo>
                    <a:lnTo>
                      <a:pt x="3353" y="2416"/>
                    </a:lnTo>
                    <a:lnTo>
                      <a:pt x="3290" y="2422"/>
                    </a:lnTo>
                    <a:lnTo>
                      <a:pt x="3222" y="2427"/>
                    </a:lnTo>
                    <a:lnTo>
                      <a:pt x="3150" y="2430"/>
                    </a:lnTo>
                    <a:lnTo>
                      <a:pt x="3073" y="2432"/>
                    </a:lnTo>
                    <a:lnTo>
                      <a:pt x="2991" y="2432"/>
                    </a:lnTo>
                    <a:lnTo>
                      <a:pt x="2949" y="2431"/>
                    </a:lnTo>
                    <a:lnTo>
                      <a:pt x="2906" y="2429"/>
                    </a:lnTo>
                    <a:lnTo>
                      <a:pt x="2862" y="2427"/>
                    </a:lnTo>
                    <a:lnTo>
                      <a:pt x="2818" y="2424"/>
                    </a:lnTo>
                    <a:lnTo>
                      <a:pt x="2648" y="2413"/>
                    </a:lnTo>
                    <a:lnTo>
                      <a:pt x="2502" y="2404"/>
                    </a:lnTo>
                    <a:lnTo>
                      <a:pt x="2380" y="2397"/>
                    </a:lnTo>
                    <a:lnTo>
                      <a:pt x="2280" y="2393"/>
                    </a:lnTo>
                    <a:lnTo>
                      <a:pt x="2202" y="2390"/>
                    </a:lnTo>
                    <a:lnTo>
                      <a:pt x="2147" y="2389"/>
                    </a:lnTo>
                    <a:lnTo>
                      <a:pt x="2114" y="2388"/>
                    </a:lnTo>
                    <a:lnTo>
                      <a:pt x="2103" y="2388"/>
                    </a:lnTo>
                    <a:close/>
                    <a:moveTo>
                      <a:pt x="2347" y="2003"/>
                    </a:moveTo>
                    <a:lnTo>
                      <a:pt x="2362" y="2001"/>
                    </a:lnTo>
                    <a:lnTo>
                      <a:pt x="2406" y="1994"/>
                    </a:lnTo>
                    <a:lnTo>
                      <a:pt x="2475" y="1984"/>
                    </a:lnTo>
                    <a:lnTo>
                      <a:pt x="2567" y="1972"/>
                    </a:lnTo>
                    <a:lnTo>
                      <a:pt x="2620" y="1967"/>
                    </a:lnTo>
                    <a:lnTo>
                      <a:pt x="2677" y="1961"/>
                    </a:lnTo>
                    <a:lnTo>
                      <a:pt x="2739" y="1957"/>
                    </a:lnTo>
                    <a:lnTo>
                      <a:pt x="2805" y="1952"/>
                    </a:lnTo>
                    <a:lnTo>
                      <a:pt x="2874" y="1950"/>
                    </a:lnTo>
                    <a:lnTo>
                      <a:pt x="2945" y="1948"/>
                    </a:lnTo>
                    <a:lnTo>
                      <a:pt x="3020" y="1947"/>
                    </a:lnTo>
                    <a:lnTo>
                      <a:pt x="3097" y="1948"/>
                    </a:lnTo>
                    <a:lnTo>
                      <a:pt x="3170" y="1950"/>
                    </a:lnTo>
                    <a:lnTo>
                      <a:pt x="3237" y="1954"/>
                    </a:lnTo>
                    <a:lnTo>
                      <a:pt x="3299" y="1957"/>
                    </a:lnTo>
                    <a:lnTo>
                      <a:pt x="3353" y="1960"/>
                    </a:lnTo>
                    <a:lnTo>
                      <a:pt x="3444" y="1968"/>
                    </a:lnTo>
                    <a:lnTo>
                      <a:pt x="3515" y="1975"/>
                    </a:lnTo>
                    <a:lnTo>
                      <a:pt x="3566" y="1982"/>
                    </a:lnTo>
                    <a:lnTo>
                      <a:pt x="3600" y="1988"/>
                    </a:lnTo>
                    <a:lnTo>
                      <a:pt x="3618" y="1991"/>
                    </a:lnTo>
                    <a:lnTo>
                      <a:pt x="3625" y="1994"/>
                    </a:lnTo>
                    <a:lnTo>
                      <a:pt x="3619" y="1994"/>
                    </a:lnTo>
                    <a:lnTo>
                      <a:pt x="3604" y="1996"/>
                    </a:lnTo>
                    <a:lnTo>
                      <a:pt x="3579" y="1999"/>
                    </a:lnTo>
                    <a:lnTo>
                      <a:pt x="3547" y="2002"/>
                    </a:lnTo>
                    <a:lnTo>
                      <a:pt x="3508" y="2006"/>
                    </a:lnTo>
                    <a:lnTo>
                      <a:pt x="3463" y="2011"/>
                    </a:lnTo>
                    <a:lnTo>
                      <a:pt x="3411" y="2015"/>
                    </a:lnTo>
                    <a:lnTo>
                      <a:pt x="3356" y="2021"/>
                    </a:lnTo>
                    <a:lnTo>
                      <a:pt x="3296" y="2025"/>
                    </a:lnTo>
                    <a:lnTo>
                      <a:pt x="3235" y="2028"/>
                    </a:lnTo>
                    <a:lnTo>
                      <a:pt x="3172" y="2031"/>
                    </a:lnTo>
                    <a:lnTo>
                      <a:pt x="3107" y="2033"/>
                    </a:lnTo>
                    <a:lnTo>
                      <a:pt x="3044" y="2035"/>
                    </a:lnTo>
                    <a:lnTo>
                      <a:pt x="2981" y="2033"/>
                    </a:lnTo>
                    <a:lnTo>
                      <a:pt x="2921" y="2031"/>
                    </a:lnTo>
                    <a:lnTo>
                      <a:pt x="2862" y="2027"/>
                    </a:lnTo>
                    <a:lnTo>
                      <a:pt x="2754" y="2018"/>
                    </a:lnTo>
                    <a:lnTo>
                      <a:pt x="2656" y="2013"/>
                    </a:lnTo>
                    <a:lnTo>
                      <a:pt x="2567" y="2009"/>
                    </a:lnTo>
                    <a:lnTo>
                      <a:pt x="2493" y="2005"/>
                    </a:lnTo>
                    <a:lnTo>
                      <a:pt x="2431" y="2004"/>
                    </a:lnTo>
                    <a:lnTo>
                      <a:pt x="2386" y="2003"/>
                    </a:lnTo>
                    <a:lnTo>
                      <a:pt x="2357" y="2003"/>
                    </a:lnTo>
                    <a:lnTo>
                      <a:pt x="2347" y="2003"/>
                    </a:lnTo>
                    <a:close/>
                    <a:moveTo>
                      <a:pt x="2208" y="1775"/>
                    </a:moveTo>
                    <a:lnTo>
                      <a:pt x="2213" y="1773"/>
                    </a:lnTo>
                    <a:lnTo>
                      <a:pt x="2225" y="1768"/>
                    </a:lnTo>
                    <a:lnTo>
                      <a:pt x="2242" y="1761"/>
                    </a:lnTo>
                    <a:lnTo>
                      <a:pt x="2264" y="1752"/>
                    </a:lnTo>
                    <a:lnTo>
                      <a:pt x="2292" y="1741"/>
                    </a:lnTo>
                    <a:lnTo>
                      <a:pt x="2326" y="1728"/>
                    </a:lnTo>
                    <a:lnTo>
                      <a:pt x="2365" y="1715"/>
                    </a:lnTo>
                    <a:lnTo>
                      <a:pt x="2411" y="1702"/>
                    </a:lnTo>
                    <a:lnTo>
                      <a:pt x="2461" y="1689"/>
                    </a:lnTo>
                    <a:lnTo>
                      <a:pt x="2518" y="1676"/>
                    </a:lnTo>
                    <a:lnTo>
                      <a:pt x="2548" y="1670"/>
                    </a:lnTo>
                    <a:lnTo>
                      <a:pt x="2580" y="1664"/>
                    </a:lnTo>
                    <a:lnTo>
                      <a:pt x="2614" y="1658"/>
                    </a:lnTo>
                    <a:lnTo>
                      <a:pt x="2648" y="1653"/>
                    </a:lnTo>
                    <a:lnTo>
                      <a:pt x="2684" y="1648"/>
                    </a:lnTo>
                    <a:lnTo>
                      <a:pt x="2722" y="1644"/>
                    </a:lnTo>
                    <a:lnTo>
                      <a:pt x="2761" y="1640"/>
                    </a:lnTo>
                    <a:lnTo>
                      <a:pt x="2802" y="1637"/>
                    </a:lnTo>
                    <a:lnTo>
                      <a:pt x="2843" y="1634"/>
                    </a:lnTo>
                    <a:lnTo>
                      <a:pt x="2887" y="1632"/>
                    </a:lnTo>
                    <a:lnTo>
                      <a:pt x="2931" y="1631"/>
                    </a:lnTo>
                    <a:lnTo>
                      <a:pt x="2978" y="1631"/>
                    </a:lnTo>
                    <a:lnTo>
                      <a:pt x="3069" y="1632"/>
                    </a:lnTo>
                    <a:lnTo>
                      <a:pt x="3151" y="1635"/>
                    </a:lnTo>
                    <a:lnTo>
                      <a:pt x="3225" y="1639"/>
                    </a:lnTo>
                    <a:lnTo>
                      <a:pt x="3293" y="1645"/>
                    </a:lnTo>
                    <a:lnTo>
                      <a:pt x="3354" y="1652"/>
                    </a:lnTo>
                    <a:lnTo>
                      <a:pt x="3408" y="1660"/>
                    </a:lnTo>
                    <a:lnTo>
                      <a:pt x="3455" y="1668"/>
                    </a:lnTo>
                    <a:lnTo>
                      <a:pt x="3497" y="1677"/>
                    </a:lnTo>
                    <a:lnTo>
                      <a:pt x="3533" y="1686"/>
                    </a:lnTo>
                    <a:lnTo>
                      <a:pt x="3563" y="1693"/>
                    </a:lnTo>
                    <a:lnTo>
                      <a:pt x="3588" y="1701"/>
                    </a:lnTo>
                    <a:lnTo>
                      <a:pt x="3608" y="1708"/>
                    </a:lnTo>
                    <a:lnTo>
                      <a:pt x="3632" y="1718"/>
                    </a:lnTo>
                    <a:lnTo>
                      <a:pt x="3640" y="1722"/>
                    </a:lnTo>
                    <a:lnTo>
                      <a:pt x="3631" y="1726"/>
                    </a:lnTo>
                    <a:lnTo>
                      <a:pt x="3605" y="1733"/>
                    </a:lnTo>
                    <a:lnTo>
                      <a:pt x="3586" y="1738"/>
                    </a:lnTo>
                    <a:lnTo>
                      <a:pt x="3560" y="1743"/>
                    </a:lnTo>
                    <a:lnTo>
                      <a:pt x="3530" y="1749"/>
                    </a:lnTo>
                    <a:lnTo>
                      <a:pt x="3494" y="1756"/>
                    </a:lnTo>
                    <a:lnTo>
                      <a:pt x="3453" y="1761"/>
                    </a:lnTo>
                    <a:lnTo>
                      <a:pt x="3407" y="1768"/>
                    </a:lnTo>
                    <a:lnTo>
                      <a:pt x="3354" y="1773"/>
                    </a:lnTo>
                    <a:lnTo>
                      <a:pt x="3294" y="1778"/>
                    </a:lnTo>
                    <a:lnTo>
                      <a:pt x="3229" y="1782"/>
                    </a:lnTo>
                    <a:lnTo>
                      <a:pt x="3157" y="1785"/>
                    </a:lnTo>
                    <a:lnTo>
                      <a:pt x="3079" y="1787"/>
                    </a:lnTo>
                    <a:lnTo>
                      <a:pt x="2994" y="1788"/>
                    </a:lnTo>
                    <a:lnTo>
                      <a:pt x="2906" y="1788"/>
                    </a:lnTo>
                    <a:lnTo>
                      <a:pt x="2824" y="1787"/>
                    </a:lnTo>
                    <a:lnTo>
                      <a:pt x="2746" y="1787"/>
                    </a:lnTo>
                    <a:lnTo>
                      <a:pt x="2671" y="1786"/>
                    </a:lnTo>
                    <a:lnTo>
                      <a:pt x="2602" y="1785"/>
                    </a:lnTo>
                    <a:lnTo>
                      <a:pt x="2537" y="1784"/>
                    </a:lnTo>
                    <a:lnTo>
                      <a:pt x="2478" y="1783"/>
                    </a:lnTo>
                    <a:lnTo>
                      <a:pt x="2424" y="1782"/>
                    </a:lnTo>
                    <a:lnTo>
                      <a:pt x="2375" y="1781"/>
                    </a:lnTo>
                    <a:lnTo>
                      <a:pt x="2332" y="1780"/>
                    </a:lnTo>
                    <a:lnTo>
                      <a:pt x="2295" y="1779"/>
                    </a:lnTo>
                    <a:lnTo>
                      <a:pt x="2264" y="1778"/>
                    </a:lnTo>
                    <a:lnTo>
                      <a:pt x="2240" y="1776"/>
                    </a:lnTo>
                    <a:lnTo>
                      <a:pt x="2222" y="1775"/>
                    </a:lnTo>
                    <a:lnTo>
                      <a:pt x="2212" y="1775"/>
                    </a:lnTo>
                    <a:lnTo>
                      <a:pt x="2208" y="1775"/>
                    </a:lnTo>
                    <a:close/>
                    <a:moveTo>
                      <a:pt x="2202" y="1449"/>
                    </a:moveTo>
                    <a:lnTo>
                      <a:pt x="2206" y="1447"/>
                    </a:lnTo>
                    <a:lnTo>
                      <a:pt x="2221" y="1442"/>
                    </a:lnTo>
                    <a:lnTo>
                      <a:pt x="2242" y="1432"/>
                    </a:lnTo>
                    <a:lnTo>
                      <a:pt x="2270" y="1420"/>
                    </a:lnTo>
                    <a:lnTo>
                      <a:pt x="2307" y="1406"/>
                    </a:lnTo>
                    <a:lnTo>
                      <a:pt x="2350" y="1391"/>
                    </a:lnTo>
                    <a:lnTo>
                      <a:pt x="2400" y="1375"/>
                    </a:lnTo>
                    <a:lnTo>
                      <a:pt x="2455" y="1358"/>
                    </a:lnTo>
                    <a:lnTo>
                      <a:pt x="2514" y="1342"/>
                    </a:lnTo>
                    <a:lnTo>
                      <a:pt x="2580" y="1327"/>
                    </a:lnTo>
                    <a:lnTo>
                      <a:pt x="2614" y="1321"/>
                    </a:lnTo>
                    <a:lnTo>
                      <a:pt x="2649" y="1314"/>
                    </a:lnTo>
                    <a:lnTo>
                      <a:pt x="2685" y="1308"/>
                    </a:lnTo>
                    <a:lnTo>
                      <a:pt x="2723" y="1303"/>
                    </a:lnTo>
                    <a:lnTo>
                      <a:pt x="2761" y="1299"/>
                    </a:lnTo>
                    <a:lnTo>
                      <a:pt x="2800" y="1295"/>
                    </a:lnTo>
                    <a:lnTo>
                      <a:pt x="2838" y="1293"/>
                    </a:lnTo>
                    <a:lnTo>
                      <a:pt x="2878" y="1290"/>
                    </a:lnTo>
                    <a:lnTo>
                      <a:pt x="2919" y="1289"/>
                    </a:lnTo>
                    <a:lnTo>
                      <a:pt x="2960" y="1290"/>
                    </a:lnTo>
                    <a:lnTo>
                      <a:pt x="3002" y="1292"/>
                    </a:lnTo>
                    <a:lnTo>
                      <a:pt x="3044" y="1295"/>
                    </a:lnTo>
                    <a:lnTo>
                      <a:pt x="3124" y="1301"/>
                    </a:lnTo>
                    <a:lnTo>
                      <a:pt x="3195" y="1309"/>
                    </a:lnTo>
                    <a:lnTo>
                      <a:pt x="3258" y="1316"/>
                    </a:lnTo>
                    <a:lnTo>
                      <a:pt x="3313" y="1324"/>
                    </a:lnTo>
                    <a:lnTo>
                      <a:pt x="3361" y="1331"/>
                    </a:lnTo>
                    <a:lnTo>
                      <a:pt x="3402" y="1339"/>
                    </a:lnTo>
                    <a:lnTo>
                      <a:pt x="3438" y="1347"/>
                    </a:lnTo>
                    <a:lnTo>
                      <a:pt x="3467" y="1354"/>
                    </a:lnTo>
                    <a:lnTo>
                      <a:pt x="3491" y="1361"/>
                    </a:lnTo>
                    <a:lnTo>
                      <a:pt x="3510" y="1367"/>
                    </a:lnTo>
                    <a:lnTo>
                      <a:pt x="3525" y="1373"/>
                    </a:lnTo>
                    <a:lnTo>
                      <a:pt x="3537" y="1377"/>
                    </a:lnTo>
                    <a:lnTo>
                      <a:pt x="3550" y="1383"/>
                    </a:lnTo>
                    <a:lnTo>
                      <a:pt x="3554" y="1387"/>
                    </a:lnTo>
                    <a:lnTo>
                      <a:pt x="3538" y="1390"/>
                    </a:lnTo>
                    <a:lnTo>
                      <a:pt x="3496" y="1397"/>
                    </a:lnTo>
                    <a:lnTo>
                      <a:pt x="3429" y="1410"/>
                    </a:lnTo>
                    <a:lnTo>
                      <a:pt x="3342" y="1424"/>
                    </a:lnTo>
                    <a:lnTo>
                      <a:pt x="3291" y="1431"/>
                    </a:lnTo>
                    <a:lnTo>
                      <a:pt x="3236" y="1438"/>
                    </a:lnTo>
                    <a:lnTo>
                      <a:pt x="3178" y="1445"/>
                    </a:lnTo>
                    <a:lnTo>
                      <a:pt x="3115" y="1451"/>
                    </a:lnTo>
                    <a:lnTo>
                      <a:pt x="3051" y="1457"/>
                    </a:lnTo>
                    <a:lnTo>
                      <a:pt x="2984" y="1462"/>
                    </a:lnTo>
                    <a:lnTo>
                      <a:pt x="2915" y="1465"/>
                    </a:lnTo>
                    <a:lnTo>
                      <a:pt x="2844" y="1468"/>
                    </a:lnTo>
                    <a:lnTo>
                      <a:pt x="2774" y="1469"/>
                    </a:lnTo>
                    <a:lnTo>
                      <a:pt x="2707" y="1470"/>
                    </a:lnTo>
                    <a:lnTo>
                      <a:pt x="2643" y="1469"/>
                    </a:lnTo>
                    <a:lnTo>
                      <a:pt x="2582" y="1469"/>
                    </a:lnTo>
                    <a:lnTo>
                      <a:pt x="2473" y="1465"/>
                    </a:lnTo>
                    <a:lnTo>
                      <a:pt x="2380" y="1461"/>
                    </a:lnTo>
                    <a:lnTo>
                      <a:pt x="2305" y="1457"/>
                    </a:lnTo>
                    <a:lnTo>
                      <a:pt x="2249" y="1454"/>
                    </a:lnTo>
                    <a:lnTo>
                      <a:pt x="2214" y="1450"/>
                    </a:lnTo>
                    <a:lnTo>
                      <a:pt x="2202" y="1449"/>
                    </a:lnTo>
                    <a:close/>
                    <a:moveTo>
                      <a:pt x="2039" y="1132"/>
                    </a:moveTo>
                    <a:lnTo>
                      <a:pt x="2049" y="1130"/>
                    </a:lnTo>
                    <a:lnTo>
                      <a:pt x="2075" y="1122"/>
                    </a:lnTo>
                    <a:lnTo>
                      <a:pt x="2116" y="1112"/>
                    </a:lnTo>
                    <a:lnTo>
                      <a:pt x="2171" y="1099"/>
                    </a:lnTo>
                    <a:lnTo>
                      <a:pt x="2238" y="1084"/>
                    </a:lnTo>
                    <a:lnTo>
                      <a:pt x="2314" y="1068"/>
                    </a:lnTo>
                    <a:lnTo>
                      <a:pt x="2399" y="1051"/>
                    </a:lnTo>
                    <a:lnTo>
                      <a:pt x="2489" y="1033"/>
                    </a:lnTo>
                    <a:lnTo>
                      <a:pt x="2586" y="1016"/>
                    </a:lnTo>
                    <a:lnTo>
                      <a:pt x="2684" y="1001"/>
                    </a:lnTo>
                    <a:lnTo>
                      <a:pt x="2735" y="995"/>
                    </a:lnTo>
                    <a:lnTo>
                      <a:pt x="2784" y="988"/>
                    </a:lnTo>
                    <a:lnTo>
                      <a:pt x="2834" y="983"/>
                    </a:lnTo>
                    <a:lnTo>
                      <a:pt x="2884" y="977"/>
                    </a:lnTo>
                    <a:lnTo>
                      <a:pt x="2932" y="973"/>
                    </a:lnTo>
                    <a:lnTo>
                      <a:pt x="2980" y="970"/>
                    </a:lnTo>
                    <a:lnTo>
                      <a:pt x="3027" y="969"/>
                    </a:lnTo>
                    <a:lnTo>
                      <a:pt x="3073" y="968"/>
                    </a:lnTo>
                    <a:lnTo>
                      <a:pt x="3117" y="968"/>
                    </a:lnTo>
                    <a:lnTo>
                      <a:pt x="3159" y="969"/>
                    </a:lnTo>
                    <a:lnTo>
                      <a:pt x="3199" y="972"/>
                    </a:lnTo>
                    <a:lnTo>
                      <a:pt x="3238" y="976"/>
                    </a:lnTo>
                    <a:lnTo>
                      <a:pt x="3274" y="982"/>
                    </a:lnTo>
                    <a:lnTo>
                      <a:pt x="3308" y="987"/>
                    </a:lnTo>
                    <a:lnTo>
                      <a:pt x="3341" y="993"/>
                    </a:lnTo>
                    <a:lnTo>
                      <a:pt x="3371" y="999"/>
                    </a:lnTo>
                    <a:lnTo>
                      <a:pt x="3400" y="1005"/>
                    </a:lnTo>
                    <a:lnTo>
                      <a:pt x="3426" y="1012"/>
                    </a:lnTo>
                    <a:lnTo>
                      <a:pt x="3452" y="1018"/>
                    </a:lnTo>
                    <a:lnTo>
                      <a:pt x="3475" y="1025"/>
                    </a:lnTo>
                    <a:lnTo>
                      <a:pt x="3517" y="1039"/>
                    </a:lnTo>
                    <a:lnTo>
                      <a:pt x="3554" y="1052"/>
                    </a:lnTo>
                    <a:lnTo>
                      <a:pt x="3584" y="1066"/>
                    </a:lnTo>
                    <a:lnTo>
                      <a:pt x="3609" y="1079"/>
                    </a:lnTo>
                    <a:lnTo>
                      <a:pt x="3630" y="1091"/>
                    </a:lnTo>
                    <a:lnTo>
                      <a:pt x="3646" y="1103"/>
                    </a:lnTo>
                    <a:lnTo>
                      <a:pt x="3659" y="1112"/>
                    </a:lnTo>
                    <a:lnTo>
                      <a:pt x="3669" y="1122"/>
                    </a:lnTo>
                    <a:lnTo>
                      <a:pt x="3680" y="1135"/>
                    </a:lnTo>
                    <a:lnTo>
                      <a:pt x="3682" y="1139"/>
                    </a:lnTo>
                    <a:lnTo>
                      <a:pt x="3678" y="1139"/>
                    </a:lnTo>
                    <a:lnTo>
                      <a:pt x="3666" y="1139"/>
                    </a:lnTo>
                    <a:lnTo>
                      <a:pt x="3645" y="1138"/>
                    </a:lnTo>
                    <a:lnTo>
                      <a:pt x="3618" y="1137"/>
                    </a:lnTo>
                    <a:lnTo>
                      <a:pt x="3584" y="1137"/>
                    </a:lnTo>
                    <a:lnTo>
                      <a:pt x="3543" y="1136"/>
                    </a:lnTo>
                    <a:lnTo>
                      <a:pt x="3496" y="1134"/>
                    </a:lnTo>
                    <a:lnTo>
                      <a:pt x="3444" y="1133"/>
                    </a:lnTo>
                    <a:lnTo>
                      <a:pt x="3387" y="1132"/>
                    </a:lnTo>
                    <a:lnTo>
                      <a:pt x="3326" y="1131"/>
                    </a:lnTo>
                    <a:lnTo>
                      <a:pt x="3261" y="1128"/>
                    </a:lnTo>
                    <a:lnTo>
                      <a:pt x="3191" y="1127"/>
                    </a:lnTo>
                    <a:lnTo>
                      <a:pt x="3118" y="1125"/>
                    </a:lnTo>
                    <a:lnTo>
                      <a:pt x="3043" y="1124"/>
                    </a:lnTo>
                    <a:lnTo>
                      <a:pt x="2966" y="1122"/>
                    </a:lnTo>
                    <a:lnTo>
                      <a:pt x="2886" y="1121"/>
                    </a:lnTo>
                    <a:lnTo>
                      <a:pt x="2806" y="1120"/>
                    </a:lnTo>
                    <a:lnTo>
                      <a:pt x="2726" y="1119"/>
                    </a:lnTo>
                    <a:lnTo>
                      <a:pt x="2648" y="1119"/>
                    </a:lnTo>
                    <a:lnTo>
                      <a:pt x="2573" y="1119"/>
                    </a:lnTo>
                    <a:lnTo>
                      <a:pt x="2499" y="1120"/>
                    </a:lnTo>
                    <a:lnTo>
                      <a:pt x="2430" y="1121"/>
                    </a:lnTo>
                    <a:lnTo>
                      <a:pt x="2364" y="1122"/>
                    </a:lnTo>
                    <a:lnTo>
                      <a:pt x="2302" y="1123"/>
                    </a:lnTo>
                    <a:lnTo>
                      <a:pt x="2245" y="1124"/>
                    </a:lnTo>
                    <a:lnTo>
                      <a:pt x="2195" y="1126"/>
                    </a:lnTo>
                    <a:lnTo>
                      <a:pt x="2149" y="1127"/>
                    </a:lnTo>
                    <a:lnTo>
                      <a:pt x="2111" y="1128"/>
                    </a:lnTo>
                    <a:lnTo>
                      <a:pt x="2081" y="1130"/>
                    </a:lnTo>
                    <a:lnTo>
                      <a:pt x="2058" y="1131"/>
                    </a:lnTo>
                    <a:lnTo>
                      <a:pt x="2044" y="1132"/>
                    </a:lnTo>
                    <a:lnTo>
                      <a:pt x="2039" y="1132"/>
                    </a:lnTo>
                    <a:close/>
                    <a:moveTo>
                      <a:pt x="2460" y="316"/>
                    </a:moveTo>
                    <a:lnTo>
                      <a:pt x="2472" y="315"/>
                    </a:lnTo>
                    <a:lnTo>
                      <a:pt x="2506" y="312"/>
                    </a:lnTo>
                    <a:lnTo>
                      <a:pt x="2558" y="307"/>
                    </a:lnTo>
                    <a:lnTo>
                      <a:pt x="2626" y="299"/>
                    </a:lnTo>
                    <a:lnTo>
                      <a:pt x="2707" y="293"/>
                    </a:lnTo>
                    <a:lnTo>
                      <a:pt x="2797" y="285"/>
                    </a:lnTo>
                    <a:lnTo>
                      <a:pt x="2895" y="278"/>
                    </a:lnTo>
                    <a:lnTo>
                      <a:pt x="2996" y="274"/>
                    </a:lnTo>
                    <a:lnTo>
                      <a:pt x="3047" y="272"/>
                    </a:lnTo>
                    <a:lnTo>
                      <a:pt x="3098" y="271"/>
                    </a:lnTo>
                    <a:lnTo>
                      <a:pt x="3147" y="271"/>
                    </a:lnTo>
                    <a:lnTo>
                      <a:pt x="3197" y="271"/>
                    </a:lnTo>
                    <a:lnTo>
                      <a:pt x="3245" y="272"/>
                    </a:lnTo>
                    <a:lnTo>
                      <a:pt x="3291" y="274"/>
                    </a:lnTo>
                    <a:lnTo>
                      <a:pt x="3335" y="277"/>
                    </a:lnTo>
                    <a:lnTo>
                      <a:pt x="3377" y="282"/>
                    </a:lnTo>
                    <a:lnTo>
                      <a:pt x="3416" y="286"/>
                    </a:lnTo>
                    <a:lnTo>
                      <a:pt x="3452" y="293"/>
                    </a:lnTo>
                    <a:lnTo>
                      <a:pt x="3483" y="301"/>
                    </a:lnTo>
                    <a:lnTo>
                      <a:pt x="3511" y="310"/>
                    </a:lnTo>
                    <a:lnTo>
                      <a:pt x="3535" y="321"/>
                    </a:lnTo>
                    <a:lnTo>
                      <a:pt x="3555" y="332"/>
                    </a:lnTo>
                    <a:lnTo>
                      <a:pt x="3569" y="347"/>
                    </a:lnTo>
                    <a:lnTo>
                      <a:pt x="3577" y="362"/>
                    </a:lnTo>
                    <a:lnTo>
                      <a:pt x="3582" y="378"/>
                    </a:lnTo>
                    <a:lnTo>
                      <a:pt x="3585" y="394"/>
                    </a:lnTo>
                    <a:lnTo>
                      <a:pt x="3586" y="411"/>
                    </a:lnTo>
                    <a:lnTo>
                      <a:pt x="3585" y="429"/>
                    </a:lnTo>
                    <a:lnTo>
                      <a:pt x="3582" y="446"/>
                    </a:lnTo>
                    <a:lnTo>
                      <a:pt x="3577" y="463"/>
                    </a:lnTo>
                    <a:lnTo>
                      <a:pt x="3571" y="480"/>
                    </a:lnTo>
                    <a:lnTo>
                      <a:pt x="3562" y="497"/>
                    </a:lnTo>
                    <a:lnTo>
                      <a:pt x="3552" y="514"/>
                    </a:lnTo>
                    <a:lnTo>
                      <a:pt x="3541" y="531"/>
                    </a:lnTo>
                    <a:lnTo>
                      <a:pt x="3528" y="547"/>
                    </a:lnTo>
                    <a:lnTo>
                      <a:pt x="3512" y="565"/>
                    </a:lnTo>
                    <a:lnTo>
                      <a:pt x="3495" y="581"/>
                    </a:lnTo>
                    <a:lnTo>
                      <a:pt x="3476" y="596"/>
                    </a:lnTo>
                    <a:lnTo>
                      <a:pt x="3455" y="612"/>
                    </a:lnTo>
                    <a:lnTo>
                      <a:pt x="3434" y="627"/>
                    </a:lnTo>
                    <a:lnTo>
                      <a:pt x="3410" y="641"/>
                    </a:lnTo>
                    <a:lnTo>
                      <a:pt x="3384" y="655"/>
                    </a:lnTo>
                    <a:lnTo>
                      <a:pt x="3357" y="668"/>
                    </a:lnTo>
                    <a:lnTo>
                      <a:pt x="3329" y="681"/>
                    </a:lnTo>
                    <a:lnTo>
                      <a:pt x="3299" y="693"/>
                    </a:lnTo>
                    <a:lnTo>
                      <a:pt x="3266" y="705"/>
                    </a:lnTo>
                    <a:lnTo>
                      <a:pt x="3233" y="716"/>
                    </a:lnTo>
                    <a:lnTo>
                      <a:pt x="3197" y="725"/>
                    </a:lnTo>
                    <a:lnTo>
                      <a:pt x="3161" y="734"/>
                    </a:lnTo>
                    <a:lnTo>
                      <a:pt x="3123" y="742"/>
                    </a:lnTo>
                    <a:lnTo>
                      <a:pt x="3083" y="748"/>
                    </a:lnTo>
                    <a:lnTo>
                      <a:pt x="3041" y="755"/>
                    </a:lnTo>
                    <a:lnTo>
                      <a:pt x="2999" y="759"/>
                    </a:lnTo>
                    <a:lnTo>
                      <a:pt x="2955" y="762"/>
                    </a:lnTo>
                    <a:lnTo>
                      <a:pt x="2910" y="764"/>
                    </a:lnTo>
                    <a:lnTo>
                      <a:pt x="2862" y="767"/>
                    </a:lnTo>
                    <a:lnTo>
                      <a:pt x="2771" y="768"/>
                    </a:lnTo>
                    <a:lnTo>
                      <a:pt x="2690" y="770"/>
                    </a:lnTo>
                    <a:lnTo>
                      <a:pt x="2618" y="773"/>
                    </a:lnTo>
                    <a:lnTo>
                      <a:pt x="2553" y="777"/>
                    </a:lnTo>
                    <a:lnTo>
                      <a:pt x="2497" y="782"/>
                    </a:lnTo>
                    <a:lnTo>
                      <a:pt x="2448" y="787"/>
                    </a:lnTo>
                    <a:lnTo>
                      <a:pt x="2406" y="791"/>
                    </a:lnTo>
                    <a:lnTo>
                      <a:pt x="2372" y="797"/>
                    </a:lnTo>
                    <a:lnTo>
                      <a:pt x="2341" y="802"/>
                    </a:lnTo>
                    <a:lnTo>
                      <a:pt x="2318" y="807"/>
                    </a:lnTo>
                    <a:lnTo>
                      <a:pt x="2299" y="812"/>
                    </a:lnTo>
                    <a:lnTo>
                      <a:pt x="2285" y="815"/>
                    </a:lnTo>
                    <a:lnTo>
                      <a:pt x="2268" y="822"/>
                    </a:lnTo>
                    <a:lnTo>
                      <a:pt x="2263" y="824"/>
                    </a:lnTo>
                    <a:lnTo>
                      <a:pt x="2285" y="817"/>
                    </a:lnTo>
                    <a:lnTo>
                      <a:pt x="2346" y="797"/>
                    </a:lnTo>
                    <a:lnTo>
                      <a:pt x="2386" y="783"/>
                    </a:lnTo>
                    <a:lnTo>
                      <a:pt x="2430" y="767"/>
                    </a:lnTo>
                    <a:lnTo>
                      <a:pt x="2478" y="748"/>
                    </a:lnTo>
                    <a:lnTo>
                      <a:pt x="2526" y="729"/>
                    </a:lnTo>
                    <a:lnTo>
                      <a:pt x="2574" y="707"/>
                    </a:lnTo>
                    <a:lnTo>
                      <a:pt x="2621" y="685"/>
                    </a:lnTo>
                    <a:lnTo>
                      <a:pt x="2643" y="673"/>
                    </a:lnTo>
                    <a:lnTo>
                      <a:pt x="2663" y="660"/>
                    </a:lnTo>
                    <a:lnTo>
                      <a:pt x="2684" y="648"/>
                    </a:lnTo>
                    <a:lnTo>
                      <a:pt x="2702" y="636"/>
                    </a:lnTo>
                    <a:lnTo>
                      <a:pt x="2718" y="623"/>
                    </a:lnTo>
                    <a:lnTo>
                      <a:pt x="2734" y="610"/>
                    </a:lnTo>
                    <a:lnTo>
                      <a:pt x="2747" y="598"/>
                    </a:lnTo>
                    <a:lnTo>
                      <a:pt x="2757" y="585"/>
                    </a:lnTo>
                    <a:lnTo>
                      <a:pt x="2765" y="572"/>
                    </a:lnTo>
                    <a:lnTo>
                      <a:pt x="2770" y="559"/>
                    </a:lnTo>
                    <a:lnTo>
                      <a:pt x="2774" y="547"/>
                    </a:lnTo>
                    <a:lnTo>
                      <a:pt x="2773" y="534"/>
                    </a:lnTo>
                    <a:lnTo>
                      <a:pt x="2770" y="523"/>
                    </a:lnTo>
                    <a:lnTo>
                      <a:pt x="2766" y="511"/>
                    </a:lnTo>
                    <a:lnTo>
                      <a:pt x="2761" y="499"/>
                    </a:lnTo>
                    <a:lnTo>
                      <a:pt x="2753" y="488"/>
                    </a:lnTo>
                    <a:lnTo>
                      <a:pt x="2746" y="477"/>
                    </a:lnTo>
                    <a:lnTo>
                      <a:pt x="2736" y="466"/>
                    </a:lnTo>
                    <a:lnTo>
                      <a:pt x="2726" y="456"/>
                    </a:lnTo>
                    <a:lnTo>
                      <a:pt x="2715" y="446"/>
                    </a:lnTo>
                    <a:lnTo>
                      <a:pt x="2703" y="435"/>
                    </a:lnTo>
                    <a:lnTo>
                      <a:pt x="2691" y="426"/>
                    </a:lnTo>
                    <a:lnTo>
                      <a:pt x="2679" y="417"/>
                    </a:lnTo>
                    <a:lnTo>
                      <a:pt x="2664" y="408"/>
                    </a:lnTo>
                    <a:lnTo>
                      <a:pt x="2636" y="392"/>
                    </a:lnTo>
                    <a:lnTo>
                      <a:pt x="2608" y="377"/>
                    </a:lnTo>
                    <a:lnTo>
                      <a:pt x="2580" y="363"/>
                    </a:lnTo>
                    <a:lnTo>
                      <a:pt x="2553" y="351"/>
                    </a:lnTo>
                    <a:lnTo>
                      <a:pt x="2528" y="341"/>
                    </a:lnTo>
                    <a:lnTo>
                      <a:pt x="2506" y="332"/>
                    </a:lnTo>
                    <a:lnTo>
                      <a:pt x="2472" y="321"/>
                    </a:lnTo>
                    <a:lnTo>
                      <a:pt x="2460" y="316"/>
                    </a:lnTo>
                    <a:close/>
                    <a:moveTo>
                      <a:pt x="2350" y="46"/>
                    </a:moveTo>
                    <a:lnTo>
                      <a:pt x="2359" y="45"/>
                    </a:lnTo>
                    <a:lnTo>
                      <a:pt x="2379" y="43"/>
                    </a:lnTo>
                    <a:lnTo>
                      <a:pt x="2410" y="39"/>
                    </a:lnTo>
                    <a:lnTo>
                      <a:pt x="2448" y="33"/>
                    </a:lnTo>
                    <a:lnTo>
                      <a:pt x="2496" y="28"/>
                    </a:lnTo>
                    <a:lnTo>
                      <a:pt x="2551" y="23"/>
                    </a:lnTo>
                    <a:lnTo>
                      <a:pt x="2613" y="16"/>
                    </a:lnTo>
                    <a:lnTo>
                      <a:pt x="2680" y="11"/>
                    </a:lnTo>
                    <a:lnTo>
                      <a:pt x="2752" y="6"/>
                    </a:lnTo>
                    <a:lnTo>
                      <a:pt x="2828" y="2"/>
                    </a:lnTo>
                    <a:lnTo>
                      <a:pt x="2908" y="0"/>
                    </a:lnTo>
                    <a:lnTo>
                      <a:pt x="2990" y="0"/>
                    </a:lnTo>
                    <a:lnTo>
                      <a:pt x="3031" y="0"/>
                    </a:lnTo>
                    <a:lnTo>
                      <a:pt x="3073" y="1"/>
                    </a:lnTo>
                    <a:lnTo>
                      <a:pt x="3115" y="3"/>
                    </a:lnTo>
                    <a:lnTo>
                      <a:pt x="3157" y="5"/>
                    </a:lnTo>
                    <a:lnTo>
                      <a:pt x="3199" y="8"/>
                    </a:lnTo>
                    <a:lnTo>
                      <a:pt x="3241" y="13"/>
                    </a:lnTo>
                    <a:lnTo>
                      <a:pt x="3283" y="17"/>
                    </a:lnTo>
                    <a:lnTo>
                      <a:pt x="3325" y="23"/>
                    </a:lnTo>
                    <a:lnTo>
                      <a:pt x="3402" y="34"/>
                    </a:lnTo>
                    <a:lnTo>
                      <a:pt x="3471" y="47"/>
                    </a:lnTo>
                    <a:lnTo>
                      <a:pt x="3531" y="60"/>
                    </a:lnTo>
                    <a:lnTo>
                      <a:pt x="3583" y="73"/>
                    </a:lnTo>
                    <a:lnTo>
                      <a:pt x="3627" y="86"/>
                    </a:lnTo>
                    <a:lnTo>
                      <a:pt x="3665" y="98"/>
                    </a:lnTo>
                    <a:lnTo>
                      <a:pt x="3695" y="111"/>
                    </a:lnTo>
                    <a:lnTo>
                      <a:pt x="3720" y="122"/>
                    </a:lnTo>
                    <a:lnTo>
                      <a:pt x="3740" y="134"/>
                    </a:lnTo>
                    <a:lnTo>
                      <a:pt x="3756" y="143"/>
                    </a:lnTo>
                    <a:lnTo>
                      <a:pt x="3767" y="152"/>
                    </a:lnTo>
                    <a:lnTo>
                      <a:pt x="3775" y="160"/>
                    </a:lnTo>
                    <a:lnTo>
                      <a:pt x="3784" y="170"/>
                    </a:lnTo>
                    <a:lnTo>
                      <a:pt x="3785" y="175"/>
                    </a:lnTo>
                    <a:lnTo>
                      <a:pt x="3777" y="179"/>
                    </a:lnTo>
                    <a:lnTo>
                      <a:pt x="3751" y="190"/>
                    </a:lnTo>
                    <a:lnTo>
                      <a:pt x="3731" y="196"/>
                    </a:lnTo>
                    <a:lnTo>
                      <a:pt x="3705" y="203"/>
                    </a:lnTo>
                    <a:lnTo>
                      <a:pt x="3672" y="210"/>
                    </a:lnTo>
                    <a:lnTo>
                      <a:pt x="3633" y="218"/>
                    </a:lnTo>
                    <a:lnTo>
                      <a:pt x="3588" y="226"/>
                    </a:lnTo>
                    <a:lnTo>
                      <a:pt x="3535" y="231"/>
                    </a:lnTo>
                    <a:lnTo>
                      <a:pt x="3475" y="236"/>
                    </a:lnTo>
                    <a:lnTo>
                      <a:pt x="3407" y="240"/>
                    </a:lnTo>
                    <a:lnTo>
                      <a:pt x="3369" y="240"/>
                    </a:lnTo>
                    <a:lnTo>
                      <a:pt x="3330" y="241"/>
                    </a:lnTo>
                    <a:lnTo>
                      <a:pt x="3288" y="241"/>
                    </a:lnTo>
                    <a:lnTo>
                      <a:pt x="3244" y="240"/>
                    </a:lnTo>
                    <a:lnTo>
                      <a:pt x="3197" y="239"/>
                    </a:lnTo>
                    <a:lnTo>
                      <a:pt x="3148" y="236"/>
                    </a:lnTo>
                    <a:lnTo>
                      <a:pt x="3098" y="233"/>
                    </a:lnTo>
                    <a:lnTo>
                      <a:pt x="3044" y="230"/>
                    </a:lnTo>
                    <a:lnTo>
                      <a:pt x="2990" y="226"/>
                    </a:lnTo>
                    <a:lnTo>
                      <a:pt x="2939" y="221"/>
                    </a:lnTo>
                    <a:lnTo>
                      <a:pt x="2891" y="216"/>
                    </a:lnTo>
                    <a:lnTo>
                      <a:pt x="2846" y="210"/>
                    </a:lnTo>
                    <a:lnTo>
                      <a:pt x="2803" y="204"/>
                    </a:lnTo>
                    <a:lnTo>
                      <a:pt x="2762" y="197"/>
                    </a:lnTo>
                    <a:lnTo>
                      <a:pt x="2724" y="191"/>
                    </a:lnTo>
                    <a:lnTo>
                      <a:pt x="2688" y="183"/>
                    </a:lnTo>
                    <a:lnTo>
                      <a:pt x="2655" y="176"/>
                    </a:lnTo>
                    <a:lnTo>
                      <a:pt x="2623" y="168"/>
                    </a:lnTo>
                    <a:lnTo>
                      <a:pt x="2593" y="161"/>
                    </a:lnTo>
                    <a:lnTo>
                      <a:pt x="2566" y="153"/>
                    </a:lnTo>
                    <a:lnTo>
                      <a:pt x="2541" y="146"/>
                    </a:lnTo>
                    <a:lnTo>
                      <a:pt x="2518" y="138"/>
                    </a:lnTo>
                    <a:lnTo>
                      <a:pt x="2496" y="131"/>
                    </a:lnTo>
                    <a:lnTo>
                      <a:pt x="2477" y="122"/>
                    </a:lnTo>
                    <a:lnTo>
                      <a:pt x="2443" y="108"/>
                    </a:lnTo>
                    <a:lnTo>
                      <a:pt x="2415" y="93"/>
                    </a:lnTo>
                    <a:lnTo>
                      <a:pt x="2392" y="81"/>
                    </a:lnTo>
                    <a:lnTo>
                      <a:pt x="2376" y="69"/>
                    </a:lnTo>
                    <a:lnTo>
                      <a:pt x="2356" y="53"/>
                    </a:lnTo>
                    <a:lnTo>
                      <a:pt x="2350" y="46"/>
                    </a:lnTo>
                    <a:close/>
                    <a:moveTo>
                      <a:pt x="0" y="2567"/>
                    </a:moveTo>
                    <a:lnTo>
                      <a:pt x="2" y="2565"/>
                    </a:lnTo>
                    <a:lnTo>
                      <a:pt x="8" y="2558"/>
                    </a:lnTo>
                    <a:lnTo>
                      <a:pt x="12" y="2553"/>
                    </a:lnTo>
                    <a:lnTo>
                      <a:pt x="20" y="2549"/>
                    </a:lnTo>
                    <a:lnTo>
                      <a:pt x="29" y="2543"/>
                    </a:lnTo>
                    <a:lnTo>
                      <a:pt x="41" y="2537"/>
                    </a:lnTo>
                    <a:lnTo>
                      <a:pt x="54" y="2531"/>
                    </a:lnTo>
                    <a:lnTo>
                      <a:pt x="71" y="2527"/>
                    </a:lnTo>
                    <a:lnTo>
                      <a:pt x="89" y="2522"/>
                    </a:lnTo>
                    <a:lnTo>
                      <a:pt x="112" y="2517"/>
                    </a:lnTo>
                    <a:lnTo>
                      <a:pt x="138" y="2514"/>
                    </a:lnTo>
                    <a:lnTo>
                      <a:pt x="167" y="2512"/>
                    </a:lnTo>
                    <a:lnTo>
                      <a:pt x="199" y="2511"/>
                    </a:lnTo>
                    <a:lnTo>
                      <a:pt x="236" y="2511"/>
                    </a:lnTo>
                    <a:lnTo>
                      <a:pt x="273" y="2513"/>
                    </a:lnTo>
                    <a:lnTo>
                      <a:pt x="306" y="2515"/>
                    </a:lnTo>
                    <a:lnTo>
                      <a:pt x="335" y="2519"/>
                    </a:lnTo>
                    <a:lnTo>
                      <a:pt x="360" y="2524"/>
                    </a:lnTo>
                    <a:lnTo>
                      <a:pt x="383" y="2530"/>
                    </a:lnTo>
                    <a:lnTo>
                      <a:pt x="402" y="2536"/>
                    </a:lnTo>
                    <a:lnTo>
                      <a:pt x="419" y="2542"/>
                    </a:lnTo>
                    <a:lnTo>
                      <a:pt x="432" y="2549"/>
                    </a:lnTo>
                    <a:lnTo>
                      <a:pt x="443" y="2555"/>
                    </a:lnTo>
                    <a:lnTo>
                      <a:pt x="452" y="2561"/>
                    </a:lnTo>
                    <a:lnTo>
                      <a:pt x="459" y="2567"/>
                    </a:lnTo>
                    <a:lnTo>
                      <a:pt x="464" y="2571"/>
                    </a:lnTo>
                    <a:lnTo>
                      <a:pt x="470" y="2579"/>
                    </a:lnTo>
                    <a:lnTo>
                      <a:pt x="472" y="2582"/>
                    </a:lnTo>
                    <a:lnTo>
                      <a:pt x="470" y="2583"/>
                    </a:lnTo>
                    <a:lnTo>
                      <a:pt x="465" y="2586"/>
                    </a:lnTo>
                    <a:lnTo>
                      <a:pt x="455" y="2591"/>
                    </a:lnTo>
                    <a:lnTo>
                      <a:pt x="438" y="2595"/>
                    </a:lnTo>
                    <a:lnTo>
                      <a:pt x="426" y="2597"/>
                    </a:lnTo>
                    <a:lnTo>
                      <a:pt x="412" y="2599"/>
                    </a:lnTo>
                    <a:lnTo>
                      <a:pt x="395" y="2602"/>
                    </a:lnTo>
                    <a:lnTo>
                      <a:pt x="375" y="2603"/>
                    </a:lnTo>
                    <a:lnTo>
                      <a:pt x="353" y="2604"/>
                    </a:lnTo>
                    <a:lnTo>
                      <a:pt x="327" y="2605"/>
                    </a:lnTo>
                    <a:lnTo>
                      <a:pt x="298" y="2605"/>
                    </a:lnTo>
                    <a:lnTo>
                      <a:pt x="264" y="2604"/>
                    </a:lnTo>
                    <a:lnTo>
                      <a:pt x="231" y="2603"/>
                    </a:lnTo>
                    <a:lnTo>
                      <a:pt x="199" y="2602"/>
                    </a:lnTo>
                    <a:lnTo>
                      <a:pt x="170" y="2599"/>
                    </a:lnTo>
                    <a:lnTo>
                      <a:pt x="144" y="2596"/>
                    </a:lnTo>
                    <a:lnTo>
                      <a:pt x="99" y="2591"/>
                    </a:lnTo>
                    <a:lnTo>
                      <a:pt x="62" y="2584"/>
                    </a:lnTo>
                    <a:lnTo>
                      <a:pt x="34" y="2578"/>
                    </a:lnTo>
                    <a:lnTo>
                      <a:pt x="15" y="2572"/>
                    </a:lnTo>
                    <a:lnTo>
                      <a:pt x="4" y="2569"/>
                    </a:lnTo>
                    <a:lnTo>
                      <a:pt x="0" y="2567"/>
                    </a:lnTo>
                    <a:close/>
                    <a:moveTo>
                      <a:pt x="10" y="1900"/>
                    </a:moveTo>
                    <a:lnTo>
                      <a:pt x="14" y="1896"/>
                    </a:lnTo>
                    <a:lnTo>
                      <a:pt x="25" y="1888"/>
                    </a:lnTo>
                    <a:lnTo>
                      <a:pt x="34" y="1882"/>
                    </a:lnTo>
                    <a:lnTo>
                      <a:pt x="46" y="1876"/>
                    </a:lnTo>
                    <a:lnTo>
                      <a:pt x="60" y="1868"/>
                    </a:lnTo>
                    <a:lnTo>
                      <a:pt x="76" y="1862"/>
                    </a:lnTo>
                    <a:lnTo>
                      <a:pt x="96" y="1855"/>
                    </a:lnTo>
                    <a:lnTo>
                      <a:pt x="117" y="1850"/>
                    </a:lnTo>
                    <a:lnTo>
                      <a:pt x="142" y="1844"/>
                    </a:lnTo>
                    <a:lnTo>
                      <a:pt x="170" y="1841"/>
                    </a:lnTo>
                    <a:lnTo>
                      <a:pt x="203" y="1838"/>
                    </a:lnTo>
                    <a:lnTo>
                      <a:pt x="237" y="1837"/>
                    </a:lnTo>
                    <a:lnTo>
                      <a:pt x="276" y="1838"/>
                    </a:lnTo>
                    <a:lnTo>
                      <a:pt x="318" y="1841"/>
                    </a:lnTo>
                    <a:lnTo>
                      <a:pt x="359" y="1846"/>
                    </a:lnTo>
                    <a:lnTo>
                      <a:pt x="396" y="1850"/>
                    </a:lnTo>
                    <a:lnTo>
                      <a:pt x="427" y="1855"/>
                    </a:lnTo>
                    <a:lnTo>
                      <a:pt x="454" y="1861"/>
                    </a:lnTo>
                    <a:lnTo>
                      <a:pt x="478" y="1867"/>
                    </a:lnTo>
                    <a:lnTo>
                      <a:pt x="498" y="1873"/>
                    </a:lnTo>
                    <a:lnTo>
                      <a:pt x="514" y="1878"/>
                    </a:lnTo>
                    <a:lnTo>
                      <a:pt x="527" y="1883"/>
                    </a:lnTo>
                    <a:lnTo>
                      <a:pt x="536" y="1889"/>
                    </a:lnTo>
                    <a:lnTo>
                      <a:pt x="544" y="1893"/>
                    </a:lnTo>
                    <a:lnTo>
                      <a:pt x="550" y="1897"/>
                    </a:lnTo>
                    <a:lnTo>
                      <a:pt x="554" y="1902"/>
                    </a:lnTo>
                    <a:lnTo>
                      <a:pt x="558" y="1907"/>
                    </a:lnTo>
                    <a:lnTo>
                      <a:pt x="558" y="1909"/>
                    </a:lnTo>
                    <a:lnTo>
                      <a:pt x="556" y="1910"/>
                    </a:lnTo>
                    <a:lnTo>
                      <a:pt x="548" y="1913"/>
                    </a:lnTo>
                    <a:lnTo>
                      <a:pt x="533" y="1916"/>
                    </a:lnTo>
                    <a:lnTo>
                      <a:pt x="509" y="1920"/>
                    </a:lnTo>
                    <a:lnTo>
                      <a:pt x="475" y="1924"/>
                    </a:lnTo>
                    <a:lnTo>
                      <a:pt x="428" y="1929"/>
                    </a:lnTo>
                    <a:lnTo>
                      <a:pt x="369" y="1933"/>
                    </a:lnTo>
                    <a:lnTo>
                      <a:pt x="293" y="1935"/>
                    </a:lnTo>
                    <a:lnTo>
                      <a:pt x="253" y="1936"/>
                    </a:lnTo>
                    <a:lnTo>
                      <a:pt x="217" y="1935"/>
                    </a:lnTo>
                    <a:lnTo>
                      <a:pt x="184" y="1934"/>
                    </a:lnTo>
                    <a:lnTo>
                      <a:pt x="155" y="1932"/>
                    </a:lnTo>
                    <a:lnTo>
                      <a:pt x="128" y="1930"/>
                    </a:lnTo>
                    <a:lnTo>
                      <a:pt x="105" y="1927"/>
                    </a:lnTo>
                    <a:lnTo>
                      <a:pt x="85" y="1923"/>
                    </a:lnTo>
                    <a:lnTo>
                      <a:pt x="68" y="1920"/>
                    </a:lnTo>
                    <a:lnTo>
                      <a:pt x="41" y="1913"/>
                    </a:lnTo>
                    <a:lnTo>
                      <a:pt x="23" y="1906"/>
                    </a:lnTo>
                    <a:lnTo>
                      <a:pt x="14" y="1902"/>
                    </a:lnTo>
                    <a:lnTo>
                      <a:pt x="10" y="1900"/>
                    </a:lnTo>
                    <a:close/>
                    <a:moveTo>
                      <a:pt x="39" y="1279"/>
                    </a:moveTo>
                    <a:lnTo>
                      <a:pt x="44" y="1276"/>
                    </a:lnTo>
                    <a:lnTo>
                      <a:pt x="58" y="1271"/>
                    </a:lnTo>
                    <a:lnTo>
                      <a:pt x="81" y="1263"/>
                    </a:lnTo>
                    <a:lnTo>
                      <a:pt x="111" y="1255"/>
                    </a:lnTo>
                    <a:lnTo>
                      <a:pt x="128" y="1252"/>
                    </a:lnTo>
                    <a:lnTo>
                      <a:pt x="147" y="1247"/>
                    </a:lnTo>
                    <a:lnTo>
                      <a:pt x="169" y="1245"/>
                    </a:lnTo>
                    <a:lnTo>
                      <a:pt x="192" y="1243"/>
                    </a:lnTo>
                    <a:lnTo>
                      <a:pt x="216" y="1241"/>
                    </a:lnTo>
                    <a:lnTo>
                      <a:pt x="241" y="1241"/>
                    </a:lnTo>
                    <a:lnTo>
                      <a:pt x="268" y="1242"/>
                    </a:lnTo>
                    <a:lnTo>
                      <a:pt x="297" y="1244"/>
                    </a:lnTo>
                    <a:lnTo>
                      <a:pt x="350" y="1250"/>
                    </a:lnTo>
                    <a:lnTo>
                      <a:pt x="392" y="1258"/>
                    </a:lnTo>
                    <a:lnTo>
                      <a:pt x="425" y="1265"/>
                    </a:lnTo>
                    <a:lnTo>
                      <a:pt x="450" y="1270"/>
                    </a:lnTo>
                    <a:lnTo>
                      <a:pt x="467" y="1275"/>
                    </a:lnTo>
                    <a:lnTo>
                      <a:pt x="479" y="1279"/>
                    </a:lnTo>
                    <a:lnTo>
                      <a:pt x="486" y="1282"/>
                    </a:lnTo>
                    <a:lnTo>
                      <a:pt x="488" y="1283"/>
                    </a:lnTo>
                    <a:lnTo>
                      <a:pt x="487" y="1285"/>
                    </a:lnTo>
                    <a:lnTo>
                      <a:pt x="483" y="1292"/>
                    </a:lnTo>
                    <a:lnTo>
                      <a:pt x="480" y="1296"/>
                    </a:lnTo>
                    <a:lnTo>
                      <a:pt x="476" y="1300"/>
                    </a:lnTo>
                    <a:lnTo>
                      <a:pt x="469" y="1306"/>
                    </a:lnTo>
                    <a:lnTo>
                      <a:pt x="461" y="1311"/>
                    </a:lnTo>
                    <a:lnTo>
                      <a:pt x="449" y="1316"/>
                    </a:lnTo>
                    <a:lnTo>
                      <a:pt x="436" y="1321"/>
                    </a:lnTo>
                    <a:lnTo>
                      <a:pt x="419" y="1325"/>
                    </a:lnTo>
                    <a:lnTo>
                      <a:pt x="399" y="1329"/>
                    </a:lnTo>
                    <a:lnTo>
                      <a:pt x="375" y="1334"/>
                    </a:lnTo>
                    <a:lnTo>
                      <a:pt x="347" y="1336"/>
                    </a:lnTo>
                    <a:lnTo>
                      <a:pt x="316" y="1337"/>
                    </a:lnTo>
                    <a:lnTo>
                      <a:pt x="279" y="1338"/>
                    </a:lnTo>
                    <a:lnTo>
                      <a:pt x="244" y="1337"/>
                    </a:lnTo>
                    <a:lnTo>
                      <a:pt x="210" y="1335"/>
                    </a:lnTo>
                    <a:lnTo>
                      <a:pt x="181" y="1331"/>
                    </a:lnTo>
                    <a:lnTo>
                      <a:pt x="156" y="1328"/>
                    </a:lnTo>
                    <a:lnTo>
                      <a:pt x="133" y="1324"/>
                    </a:lnTo>
                    <a:lnTo>
                      <a:pt x="114" y="1319"/>
                    </a:lnTo>
                    <a:lnTo>
                      <a:pt x="97" y="1313"/>
                    </a:lnTo>
                    <a:lnTo>
                      <a:pt x="83" y="1308"/>
                    </a:lnTo>
                    <a:lnTo>
                      <a:pt x="71" y="1302"/>
                    </a:lnTo>
                    <a:lnTo>
                      <a:pt x="61" y="1297"/>
                    </a:lnTo>
                    <a:lnTo>
                      <a:pt x="54" y="1292"/>
                    </a:lnTo>
                    <a:lnTo>
                      <a:pt x="48" y="1287"/>
                    </a:lnTo>
                    <a:lnTo>
                      <a:pt x="42" y="1281"/>
                    </a:lnTo>
                    <a:lnTo>
                      <a:pt x="39" y="1279"/>
                    </a:lnTo>
                    <a:close/>
                    <a:moveTo>
                      <a:pt x="392" y="3134"/>
                    </a:moveTo>
                    <a:lnTo>
                      <a:pt x="396" y="3133"/>
                    </a:lnTo>
                    <a:lnTo>
                      <a:pt x="408" y="3130"/>
                    </a:lnTo>
                    <a:lnTo>
                      <a:pt x="428" y="3125"/>
                    </a:lnTo>
                    <a:lnTo>
                      <a:pt x="455" y="3120"/>
                    </a:lnTo>
                    <a:lnTo>
                      <a:pt x="490" y="3113"/>
                    </a:lnTo>
                    <a:lnTo>
                      <a:pt x="530" y="3107"/>
                    </a:lnTo>
                    <a:lnTo>
                      <a:pt x="575" y="3101"/>
                    </a:lnTo>
                    <a:lnTo>
                      <a:pt x="626" y="3093"/>
                    </a:lnTo>
                    <a:lnTo>
                      <a:pt x="682" y="3086"/>
                    </a:lnTo>
                    <a:lnTo>
                      <a:pt x="742" y="3080"/>
                    </a:lnTo>
                    <a:lnTo>
                      <a:pt x="805" y="3076"/>
                    </a:lnTo>
                    <a:lnTo>
                      <a:pt x="871" y="3071"/>
                    </a:lnTo>
                    <a:lnTo>
                      <a:pt x="940" y="3069"/>
                    </a:lnTo>
                    <a:lnTo>
                      <a:pt x="1012" y="3069"/>
                    </a:lnTo>
                    <a:lnTo>
                      <a:pt x="1048" y="3070"/>
                    </a:lnTo>
                    <a:lnTo>
                      <a:pt x="1085" y="3071"/>
                    </a:lnTo>
                    <a:lnTo>
                      <a:pt x="1122" y="3074"/>
                    </a:lnTo>
                    <a:lnTo>
                      <a:pt x="1159" y="3076"/>
                    </a:lnTo>
                    <a:lnTo>
                      <a:pt x="1294" y="3088"/>
                    </a:lnTo>
                    <a:lnTo>
                      <a:pt x="1402" y="3098"/>
                    </a:lnTo>
                    <a:lnTo>
                      <a:pt x="1486" y="3109"/>
                    </a:lnTo>
                    <a:lnTo>
                      <a:pt x="1549" y="3118"/>
                    </a:lnTo>
                    <a:lnTo>
                      <a:pt x="1593" y="3125"/>
                    </a:lnTo>
                    <a:lnTo>
                      <a:pt x="1621" y="3132"/>
                    </a:lnTo>
                    <a:lnTo>
                      <a:pt x="1636" y="3135"/>
                    </a:lnTo>
                    <a:lnTo>
                      <a:pt x="1640" y="3136"/>
                    </a:lnTo>
                    <a:lnTo>
                      <a:pt x="1625" y="3139"/>
                    </a:lnTo>
                    <a:lnTo>
                      <a:pt x="1584" y="3147"/>
                    </a:lnTo>
                    <a:lnTo>
                      <a:pt x="1519" y="3158"/>
                    </a:lnTo>
                    <a:lnTo>
                      <a:pt x="1435" y="3171"/>
                    </a:lnTo>
                    <a:lnTo>
                      <a:pt x="1387" y="3177"/>
                    </a:lnTo>
                    <a:lnTo>
                      <a:pt x="1335" y="3184"/>
                    </a:lnTo>
                    <a:lnTo>
                      <a:pt x="1281" y="3190"/>
                    </a:lnTo>
                    <a:lnTo>
                      <a:pt x="1223" y="3196"/>
                    </a:lnTo>
                    <a:lnTo>
                      <a:pt x="1164" y="3200"/>
                    </a:lnTo>
                    <a:lnTo>
                      <a:pt x="1102" y="3203"/>
                    </a:lnTo>
                    <a:lnTo>
                      <a:pt x="1041" y="3206"/>
                    </a:lnTo>
                    <a:lnTo>
                      <a:pt x="977" y="3207"/>
                    </a:lnTo>
                    <a:lnTo>
                      <a:pt x="916" y="3207"/>
                    </a:lnTo>
                    <a:lnTo>
                      <a:pt x="856" y="3205"/>
                    </a:lnTo>
                    <a:lnTo>
                      <a:pt x="799" y="3202"/>
                    </a:lnTo>
                    <a:lnTo>
                      <a:pt x="744" y="3197"/>
                    </a:lnTo>
                    <a:lnTo>
                      <a:pt x="693" y="3191"/>
                    </a:lnTo>
                    <a:lnTo>
                      <a:pt x="644" y="3185"/>
                    </a:lnTo>
                    <a:lnTo>
                      <a:pt x="599" y="3178"/>
                    </a:lnTo>
                    <a:lnTo>
                      <a:pt x="558" y="3172"/>
                    </a:lnTo>
                    <a:lnTo>
                      <a:pt x="488" y="3158"/>
                    </a:lnTo>
                    <a:lnTo>
                      <a:pt x="436" y="3146"/>
                    </a:lnTo>
                    <a:lnTo>
                      <a:pt x="402" y="3137"/>
                    </a:lnTo>
                    <a:lnTo>
                      <a:pt x="392" y="313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1" name="Freeform 124">
              <a:extLst>
                <a:ext uri="{FF2B5EF4-FFF2-40B4-BE49-F238E27FC236}">
                  <a16:creationId xmlns:a16="http://schemas.microsoft.com/office/drawing/2014/main" id="{CEF511D5-54A7-4309-94D2-264E1CEF96AF}"/>
                </a:ext>
              </a:extLst>
            </p:cNvPr>
            <p:cNvSpPr>
              <a:spLocks noEditPoints="1"/>
            </p:cNvSpPr>
            <p:nvPr/>
          </p:nvSpPr>
          <p:spPr bwMode="auto">
            <a:xfrm>
              <a:off x="793555" y="436243"/>
              <a:ext cx="3620620" cy="4420203"/>
            </a:xfrm>
            <a:custGeom>
              <a:avLst/>
              <a:gdLst>
                <a:gd name="T0" fmla="*/ 4975 w 9983"/>
                <a:gd name="T1" fmla="*/ 7323 h 12184"/>
                <a:gd name="T2" fmla="*/ 9310 w 9983"/>
                <a:gd name="T3" fmla="*/ 3088 h 12184"/>
                <a:gd name="T4" fmla="*/ 9233 w 9983"/>
                <a:gd name="T5" fmla="*/ 2910 h 12184"/>
                <a:gd name="T6" fmla="*/ 9270 w 9983"/>
                <a:gd name="T7" fmla="*/ 2684 h 12184"/>
                <a:gd name="T8" fmla="*/ 9420 w 9983"/>
                <a:gd name="T9" fmla="*/ 2526 h 12184"/>
                <a:gd name="T10" fmla="*/ 9625 w 9983"/>
                <a:gd name="T11" fmla="*/ 2478 h 12184"/>
                <a:gd name="T12" fmla="*/ 9846 w 9983"/>
                <a:gd name="T13" fmla="*/ 2564 h 12184"/>
                <a:gd name="T14" fmla="*/ 9971 w 9983"/>
                <a:gd name="T15" fmla="*/ 2761 h 12184"/>
                <a:gd name="T16" fmla="*/ 9952 w 9983"/>
                <a:gd name="T17" fmla="*/ 3001 h 12184"/>
                <a:gd name="T18" fmla="*/ 9809 w 9983"/>
                <a:gd name="T19" fmla="*/ 3171 h 12184"/>
                <a:gd name="T20" fmla="*/ 9692 w 9983"/>
                <a:gd name="T21" fmla="*/ 5494 h 12184"/>
                <a:gd name="T22" fmla="*/ 9513 w 9983"/>
                <a:gd name="T23" fmla="*/ 2969 h 12184"/>
                <a:gd name="T24" fmla="*/ 9654 w 9983"/>
                <a:gd name="T25" fmla="*/ 3168 h 12184"/>
                <a:gd name="T26" fmla="*/ 9829 w 9983"/>
                <a:gd name="T27" fmla="*/ 3078 h 12184"/>
                <a:gd name="T28" fmla="*/ 9919 w 9983"/>
                <a:gd name="T29" fmla="*/ 2902 h 12184"/>
                <a:gd name="T30" fmla="*/ 9884 w 9983"/>
                <a:gd name="T31" fmla="*/ 2704 h 12184"/>
                <a:gd name="T32" fmla="*/ 9743 w 9983"/>
                <a:gd name="T33" fmla="*/ 2569 h 12184"/>
                <a:gd name="T34" fmla="*/ 9542 w 9983"/>
                <a:gd name="T35" fmla="*/ 2544 h 12184"/>
                <a:gd name="T36" fmla="*/ 9371 w 9983"/>
                <a:gd name="T37" fmla="*/ 2641 h 12184"/>
                <a:gd name="T38" fmla="*/ 9290 w 9983"/>
                <a:gd name="T39" fmla="*/ 2822 h 12184"/>
                <a:gd name="T40" fmla="*/ 9366 w 9983"/>
                <a:gd name="T41" fmla="*/ 3062 h 12184"/>
                <a:gd name="T42" fmla="*/ 7563 w 9983"/>
                <a:gd name="T43" fmla="*/ 6737 h 12184"/>
                <a:gd name="T44" fmla="*/ 6141 w 9983"/>
                <a:gd name="T45" fmla="*/ 6994 h 12184"/>
                <a:gd name="T46" fmla="*/ 8658 w 9983"/>
                <a:gd name="T47" fmla="*/ 7983 h 12184"/>
                <a:gd name="T48" fmla="*/ 6890 w 9983"/>
                <a:gd name="T49" fmla="*/ 8185 h 12184"/>
                <a:gd name="T50" fmla="*/ 4545 w 9983"/>
                <a:gd name="T51" fmla="*/ 8337 h 12184"/>
                <a:gd name="T52" fmla="*/ 3284 w 9983"/>
                <a:gd name="T53" fmla="*/ 8389 h 12184"/>
                <a:gd name="T54" fmla="*/ 2249 w 9983"/>
                <a:gd name="T55" fmla="*/ 10296 h 12184"/>
                <a:gd name="T56" fmla="*/ 4917 w 9983"/>
                <a:gd name="T57" fmla="*/ 5556 h 12184"/>
                <a:gd name="T58" fmla="*/ 8265 w 9983"/>
                <a:gd name="T59" fmla="*/ 3908 h 12184"/>
                <a:gd name="T60" fmla="*/ 5086 w 9983"/>
                <a:gd name="T61" fmla="*/ 4618 h 12184"/>
                <a:gd name="T62" fmla="*/ 7653 w 9983"/>
                <a:gd name="T63" fmla="*/ 11723 h 12184"/>
                <a:gd name="T64" fmla="*/ 5163 w 9983"/>
                <a:gd name="T65" fmla="*/ 12064 h 12184"/>
                <a:gd name="T66" fmla="*/ 2228 w 9983"/>
                <a:gd name="T67" fmla="*/ 10539 h 12184"/>
                <a:gd name="T68" fmla="*/ 4948 w 9983"/>
                <a:gd name="T69" fmla="*/ 10680 h 12184"/>
                <a:gd name="T70" fmla="*/ 5224 w 9983"/>
                <a:gd name="T71" fmla="*/ 11880 h 12184"/>
                <a:gd name="T72" fmla="*/ 6802 w 9983"/>
                <a:gd name="T73" fmla="*/ 9127 h 12184"/>
                <a:gd name="T74" fmla="*/ 5251 w 9983"/>
                <a:gd name="T75" fmla="*/ 9290 h 12184"/>
                <a:gd name="T76" fmla="*/ 4971 w 9983"/>
                <a:gd name="T77" fmla="*/ 8249 h 12184"/>
                <a:gd name="T78" fmla="*/ 2476 w 9983"/>
                <a:gd name="T79" fmla="*/ 10369 h 12184"/>
                <a:gd name="T80" fmla="*/ 3202 w 9983"/>
                <a:gd name="T81" fmla="*/ 8321 h 12184"/>
                <a:gd name="T82" fmla="*/ 97 w 9983"/>
                <a:gd name="T83" fmla="*/ 4280 h 12184"/>
                <a:gd name="T84" fmla="*/ 4032 w 9983"/>
                <a:gd name="T85" fmla="*/ 2849 h 12184"/>
                <a:gd name="T86" fmla="*/ 4028 w 9983"/>
                <a:gd name="T87" fmla="*/ 2667 h 12184"/>
                <a:gd name="T88" fmla="*/ 4147 w 9983"/>
                <a:gd name="T89" fmla="*/ 2524 h 12184"/>
                <a:gd name="T90" fmla="*/ 5359 w 9983"/>
                <a:gd name="T91" fmla="*/ 127 h 12184"/>
                <a:gd name="T92" fmla="*/ 4526 w 9983"/>
                <a:gd name="T93" fmla="*/ 2651 h 12184"/>
                <a:gd name="T94" fmla="*/ 4538 w 9983"/>
                <a:gd name="T95" fmla="*/ 2821 h 12184"/>
                <a:gd name="T96" fmla="*/ 4451 w 9983"/>
                <a:gd name="T97" fmla="*/ 2960 h 12184"/>
                <a:gd name="T98" fmla="*/ 4280 w 9983"/>
                <a:gd name="T99" fmla="*/ 3021 h 12184"/>
                <a:gd name="T100" fmla="*/ 4121 w 9983"/>
                <a:gd name="T101" fmla="*/ 2968 h 12184"/>
                <a:gd name="T102" fmla="*/ 1873 w 9983"/>
                <a:gd name="T103" fmla="*/ 4769 h 12184"/>
                <a:gd name="T104" fmla="*/ 2791 w 9983"/>
                <a:gd name="T105" fmla="*/ 4965 h 12184"/>
                <a:gd name="T106" fmla="*/ 2598 w 9983"/>
                <a:gd name="T107" fmla="*/ 5001 h 12184"/>
                <a:gd name="T108" fmla="*/ 2335 w 9983"/>
                <a:gd name="T109" fmla="*/ 3924 h 12184"/>
                <a:gd name="T110" fmla="*/ 4264 w 9983"/>
                <a:gd name="T111" fmla="*/ 2729 h 12184"/>
                <a:gd name="T112" fmla="*/ 4164 w 9983"/>
                <a:gd name="T113" fmla="*/ 2584 h 12184"/>
                <a:gd name="T114" fmla="*/ 4077 w 9983"/>
                <a:gd name="T115" fmla="*/ 2790 h 12184"/>
                <a:gd name="T116" fmla="*/ 4440 w 9983"/>
                <a:gd name="T117" fmla="*/ 2886 h 12184"/>
                <a:gd name="T118" fmla="*/ 4452 w 9983"/>
                <a:gd name="T119" fmla="*/ 2639 h 12184"/>
                <a:gd name="T120" fmla="*/ 4164 w 9983"/>
                <a:gd name="T121" fmla="*/ 2926 h 12184"/>
                <a:gd name="T122" fmla="*/ 5973 w 9983"/>
                <a:gd name="T123" fmla="*/ 2722 h 12184"/>
                <a:gd name="T124" fmla="*/ 7938 w 9983"/>
                <a:gd name="T125" fmla="*/ 1089 h 1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83" h="12184">
                  <a:moveTo>
                    <a:pt x="5052" y="7115"/>
                  </a:moveTo>
                  <a:lnTo>
                    <a:pt x="6019" y="7095"/>
                  </a:lnTo>
                  <a:lnTo>
                    <a:pt x="6082" y="6980"/>
                  </a:lnTo>
                  <a:lnTo>
                    <a:pt x="5288" y="5514"/>
                  </a:lnTo>
                  <a:lnTo>
                    <a:pt x="4920" y="5617"/>
                  </a:lnTo>
                  <a:lnTo>
                    <a:pt x="4957" y="7174"/>
                  </a:lnTo>
                  <a:lnTo>
                    <a:pt x="4898" y="7175"/>
                  </a:lnTo>
                  <a:lnTo>
                    <a:pt x="4860" y="5634"/>
                  </a:lnTo>
                  <a:lnTo>
                    <a:pt x="3133" y="6116"/>
                  </a:lnTo>
                  <a:lnTo>
                    <a:pt x="3058" y="6174"/>
                  </a:lnTo>
                  <a:lnTo>
                    <a:pt x="3069" y="6268"/>
                  </a:lnTo>
                  <a:lnTo>
                    <a:pt x="4163" y="7802"/>
                  </a:lnTo>
                  <a:lnTo>
                    <a:pt x="4975" y="7323"/>
                  </a:lnTo>
                  <a:lnTo>
                    <a:pt x="4990" y="7348"/>
                  </a:lnTo>
                  <a:lnTo>
                    <a:pt x="5020" y="7348"/>
                  </a:lnTo>
                  <a:lnTo>
                    <a:pt x="5031" y="8246"/>
                  </a:lnTo>
                  <a:lnTo>
                    <a:pt x="5415" y="8220"/>
                  </a:lnTo>
                  <a:lnTo>
                    <a:pt x="5988" y="7155"/>
                  </a:lnTo>
                  <a:lnTo>
                    <a:pt x="5055" y="7175"/>
                  </a:lnTo>
                  <a:lnTo>
                    <a:pt x="5052" y="7115"/>
                  </a:lnTo>
                  <a:close/>
                  <a:moveTo>
                    <a:pt x="8556" y="3820"/>
                  </a:moveTo>
                  <a:lnTo>
                    <a:pt x="9340" y="3122"/>
                  </a:lnTo>
                  <a:lnTo>
                    <a:pt x="9339" y="3120"/>
                  </a:lnTo>
                  <a:lnTo>
                    <a:pt x="9329" y="3110"/>
                  </a:lnTo>
                  <a:lnTo>
                    <a:pt x="9319" y="3099"/>
                  </a:lnTo>
                  <a:lnTo>
                    <a:pt x="9310" y="3088"/>
                  </a:lnTo>
                  <a:lnTo>
                    <a:pt x="9301" y="3076"/>
                  </a:lnTo>
                  <a:lnTo>
                    <a:pt x="9292" y="3063"/>
                  </a:lnTo>
                  <a:lnTo>
                    <a:pt x="9284" y="3051"/>
                  </a:lnTo>
                  <a:lnTo>
                    <a:pt x="9276" y="3038"/>
                  </a:lnTo>
                  <a:lnTo>
                    <a:pt x="9270" y="3025"/>
                  </a:lnTo>
                  <a:lnTo>
                    <a:pt x="9263" y="3011"/>
                  </a:lnTo>
                  <a:lnTo>
                    <a:pt x="9257" y="2998"/>
                  </a:lnTo>
                  <a:lnTo>
                    <a:pt x="9251" y="2984"/>
                  </a:lnTo>
                  <a:lnTo>
                    <a:pt x="9247" y="2969"/>
                  </a:lnTo>
                  <a:lnTo>
                    <a:pt x="9243" y="2955"/>
                  </a:lnTo>
                  <a:lnTo>
                    <a:pt x="9238" y="2940"/>
                  </a:lnTo>
                  <a:lnTo>
                    <a:pt x="9235" y="2925"/>
                  </a:lnTo>
                  <a:lnTo>
                    <a:pt x="9233" y="2910"/>
                  </a:lnTo>
                  <a:lnTo>
                    <a:pt x="6448" y="2611"/>
                  </a:lnTo>
                  <a:lnTo>
                    <a:pt x="6455" y="2551"/>
                  </a:lnTo>
                  <a:lnTo>
                    <a:pt x="9229" y="2849"/>
                  </a:lnTo>
                  <a:lnTo>
                    <a:pt x="9230" y="2832"/>
                  </a:lnTo>
                  <a:lnTo>
                    <a:pt x="9231" y="2815"/>
                  </a:lnTo>
                  <a:lnTo>
                    <a:pt x="9233" y="2798"/>
                  </a:lnTo>
                  <a:lnTo>
                    <a:pt x="9236" y="2780"/>
                  </a:lnTo>
                  <a:lnTo>
                    <a:pt x="9240" y="2764"/>
                  </a:lnTo>
                  <a:lnTo>
                    <a:pt x="9244" y="2747"/>
                  </a:lnTo>
                  <a:lnTo>
                    <a:pt x="9249" y="2731"/>
                  </a:lnTo>
                  <a:lnTo>
                    <a:pt x="9256" y="2715"/>
                  </a:lnTo>
                  <a:lnTo>
                    <a:pt x="9262" y="2699"/>
                  </a:lnTo>
                  <a:lnTo>
                    <a:pt x="9270" y="2684"/>
                  </a:lnTo>
                  <a:lnTo>
                    <a:pt x="9277" y="2670"/>
                  </a:lnTo>
                  <a:lnTo>
                    <a:pt x="9286" y="2656"/>
                  </a:lnTo>
                  <a:lnTo>
                    <a:pt x="9295" y="2642"/>
                  </a:lnTo>
                  <a:lnTo>
                    <a:pt x="9304" y="2628"/>
                  </a:lnTo>
                  <a:lnTo>
                    <a:pt x="9315" y="2615"/>
                  </a:lnTo>
                  <a:lnTo>
                    <a:pt x="9326" y="2602"/>
                  </a:lnTo>
                  <a:lnTo>
                    <a:pt x="8018" y="1225"/>
                  </a:lnTo>
                  <a:lnTo>
                    <a:pt x="8061" y="1184"/>
                  </a:lnTo>
                  <a:lnTo>
                    <a:pt x="9369" y="2562"/>
                  </a:lnTo>
                  <a:lnTo>
                    <a:pt x="9381" y="2552"/>
                  </a:lnTo>
                  <a:lnTo>
                    <a:pt x="9394" y="2543"/>
                  </a:lnTo>
                  <a:lnTo>
                    <a:pt x="9407" y="2534"/>
                  </a:lnTo>
                  <a:lnTo>
                    <a:pt x="9420" y="2526"/>
                  </a:lnTo>
                  <a:lnTo>
                    <a:pt x="9434" y="2519"/>
                  </a:lnTo>
                  <a:lnTo>
                    <a:pt x="9448" y="2512"/>
                  </a:lnTo>
                  <a:lnTo>
                    <a:pt x="9463" y="2506"/>
                  </a:lnTo>
                  <a:lnTo>
                    <a:pt x="9477" y="2501"/>
                  </a:lnTo>
                  <a:lnTo>
                    <a:pt x="9492" y="2495"/>
                  </a:lnTo>
                  <a:lnTo>
                    <a:pt x="9509" y="2491"/>
                  </a:lnTo>
                  <a:lnTo>
                    <a:pt x="9524" y="2486"/>
                  </a:lnTo>
                  <a:lnTo>
                    <a:pt x="9540" y="2483"/>
                  </a:lnTo>
                  <a:lnTo>
                    <a:pt x="9556" y="2481"/>
                  </a:lnTo>
                  <a:lnTo>
                    <a:pt x="9572" y="2479"/>
                  </a:lnTo>
                  <a:lnTo>
                    <a:pt x="9588" y="2478"/>
                  </a:lnTo>
                  <a:lnTo>
                    <a:pt x="9606" y="2478"/>
                  </a:lnTo>
                  <a:lnTo>
                    <a:pt x="9625" y="2478"/>
                  </a:lnTo>
                  <a:lnTo>
                    <a:pt x="9645" y="2480"/>
                  </a:lnTo>
                  <a:lnTo>
                    <a:pt x="9663" y="2482"/>
                  </a:lnTo>
                  <a:lnTo>
                    <a:pt x="9681" y="2485"/>
                  </a:lnTo>
                  <a:lnTo>
                    <a:pt x="9700" y="2490"/>
                  </a:lnTo>
                  <a:lnTo>
                    <a:pt x="9718" y="2495"/>
                  </a:lnTo>
                  <a:lnTo>
                    <a:pt x="9735" y="2501"/>
                  </a:lnTo>
                  <a:lnTo>
                    <a:pt x="9753" y="2507"/>
                  </a:lnTo>
                  <a:lnTo>
                    <a:pt x="9769" y="2515"/>
                  </a:lnTo>
                  <a:lnTo>
                    <a:pt x="9785" y="2523"/>
                  </a:lnTo>
                  <a:lnTo>
                    <a:pt x="9801" y="2532"/>
                  </a:lnTo>
                  <a:lnTo>
                    <a:pt x="9816" y="2543"/>
                  </a:lnTo>
                  <a:lnTo>
                    <a:pt x="9832" y="2552"/>
                  </a:lnTo>
                  <a:lnTo>
                    <a:pt x="9846" y="2564"/>
                  </a:lnTo>
                  <a:lnTo>
                    <a:pt x="9859" y="2576"/>
                  </a:lnTo>
                  <a:lnTo>
                    <a:pt x="9871" y="2588"/>
                  </a:lnTo>
                  <a:lnTo>
                    <a:pt x="9884" y="2601"/>
                  </a:lnTo>
                  <a:lnTo>
                    <a:pt x="9896" y="2615"/>
                  </a:lnTo>
                  <a:lnTo>
                    <a:pt x="9907" y="2629"/>
                  </a:lnTo>
                  <a:lnTo>
                    <a:pt x="9918" y="2644"/>
                  </a:lnTo>
                  <a:lnTo>
                    <a:pt x="9928" y="2659"/>
                  </a:lnTo>
                  <a:lnTo>
                    <a:pt x="9937" y="2674"/>
                  </a:lnTo>
                  <a:lnTo>
                    <a:pt x="9945" y="2692"/>
                  </a:lnTo>
                  <a:lnTo>
                    <a:pt x="9952" y="2708"/>
                  </a:lnTo>
                  <a:lnTo>
                    <a:pt x="9959" y="2725"/>
                  </a:lnTo>
                  <a:lnTo>
                    <a:pt x="9965" y="2742"/>
                  </a:lnTo>
                  <a:lnTo>
                    <a:pt x="9971" y="2761"/>
                  </a:lnTo>
                  <a:lnTo>
                    <a:pt x="9975" y="2778"/>
                  </a:lnTo>
                  <a:lnTo>
                    <a:pt x="9978" y="2798"/>
                  </a:lnTo>
                  <a:lnTo>
                    <a:pt x="9981" y="2816"/>
                  </a:lnTo>
                  <a:lnTo>
                    <a:pt x="9982" y="2835"/>
                  </a:lnTo>
                  <a:lnTo>
                    <a:pt x="9983" y="2855"/>
                  </a:lnTo>
                  <a:lnTo>
                    <a:pt x="9982" y="2874"/>
                  </a:lnTo>
                  <a:lnTo>
                    <a:pt x="9981" y="2893"/>
                  </a:lnTo>
                  <a:lnTo>
                    <a:pt x="9978" y="2912"/>
                  </a:lnTo>
                  <a:lnTo>
                    <a:pt x="9975" y="2930"/>
                  </a:lnTo>
                  <a:lnTo>
                    <a:pt x="9971" y="2949"/>
                  </a:lnTo>
                  <a:lnTo>
                    <a:pt x="9965" y="2966"/>
                  </a:lnTo>
                  <a:lnTo>
                    <a:pt x="9959" y="2984"/>
                  </a:lnTo>
                  <a:lnTo>
                    <a:pt x="9952" y="3001"/>
                  </a:lnTo>
                  <a:lnTo>
                    <a:pt x="9945" y="3018"/>
                  </a:lnTo>
                  <a:lnTo>
                    <a:pt x="9937" y="3034"/>
                  </a:lnTo>
                  <a:lnTo>
                    <a:pt x="9928" y="3050"/>
                  </a:lnTo>
                  <a:lnTo>
                    <a:pt x="9918" y="3065"/>
                  </a:lnTo>
                  <a:lnTo>
                    <a:pt x="9907" y="3079"/>
                  </a:lnTo>
                  <a:lnTo>
                    <a:pt x="9896" y="3095"/>
                  </a:lnTo>
                  <a:lnTo>
                    <a:pt x="9884" y="3107"/>
                  </a:lnTo>
                  <a:lnTo>
                    <a:pt x="9871" y="3120"/>
                  </a:lnTo>
                  <a:lnTo>
                    <a:pt x="9861" y="3132"/>
                  </a:lnTo>
                  <a:lnTo>
                    <a:pt x="9848" y="3143"/>
                  </a:lnTo>
                  <a:lnTo>
                    <a:pt x="9836" y="3153"/>
                  </a:lnTo>
                  <a:lnTo>
                    <a:pt x="9822" y="3163"/>
                  </a:lnTo>
                  <a:lnTo>
                    <a:pt x="9809" y="3171"/>
                  </a:lnTo>
                  <a:lnTo>
                    <a:pt x="9795" y="3180"/>
                  </a:lnTo>
                  <a:lnTo>
                    <a:pt x="9781" y="3188"/>
                  </a:lnTo>
                  <a:lnTo>
                    <a:pt x="9766" y="3195"/>
                  </a:lnTo>
                  <a:lnTo>
                    <a:pt x="9750" y="3203"/>
                  </a:lnTo>
                  <a:lnTo>
                    <a:pt x="9735" y="3208"/>
                  </a:lnTo>
                  <a:lnTo>
                    <a:pt x="9719" y="3213"/>
                  </a:lnTo>
                  <a:lnTo>
                    <a:pt x="9704" y="3219"/>
                  </a:lnTo>
                  <a:lnTo>
                    <a:pt x="9687" y="3222"/>
                  </a:lnTo>
                  <a:lnTo>
                    <a:pt x="9671" y="3225"/>
                  </a:lnTo>
                  <a:lnTo>
                    <a:pt x="9654" y="3228"/>
                  </a:lnTo>
                  <a:lnTo>
                    <a:pt x="9637" y="3230"/>
                  </a:lnTo>
                  <a:lnTo>
                    <a:pt x="9752" y="5491"/>
                  </a:lnTo>
                  <a:lnTo>
                    <a:pt x="9692" y="5494"/>
                  </a:lnTo>
                  <a:lnTo>
                    <a:pt x="9578" y="3230"/>
                  </a:lnTo>
                  <a:lnTo>
                    <a:pt x="9551" y="3227"/>
                  </a:lnTo>
                  <a:lnTo>
                    <a:pt x="9525" y="3223"/>
                  </a:lnTo>
                  <a:lnTo>
                    <a:pt x="9500" y="3217"/>
                  </a:lnTo>
                  <a:lnTo>
                    <a:pt x="9476" y="3208"/>
                  </a:lnTo>
                  <a:lnTo>
                    <a:pt x="9452" y="3198"/>
                  </a:lnTo>
                  <a:lnTo>
                    <a:pt x="9430" y="3187"/>
                  </a:lnTo>
                  <a:lnTo>
                    <a:pt x="9407" y="3174"/>
                  </a:lnTo>
                  <a:lnTo>
                    <a:pt x="9386" y="3160"/>
                  </a:lnTo>
                  <a:lnTo>
                    <a:pt x="8596" y="3865"/>
                  </a:lnTo>
                  <a:lnTo>
                    <a:pt x="8556" y="3820"/>
                  </a:lnTo>
                  <a:close/>
                  <a:moveTo>
                    <a:pt x="9385" y="3083"/>
                  </a:moveTo>
                  <a:lnTo>
                    <a:pt x="9513" y="2969"/>
                  </a:lnTo>
                  <a:lnTo>
                    <a:pt x="9552" y="3014"/>
                  </a:lnTo>
                  <a:lnTo>
                    <a:pt x="9432" y="3120"/>
                  </a:lnTo>
                  <a:lnTo>
                    <a:pt x="9451" y="3131"/>
                  </a:lnTo>
                  <a:lnTo>
                    <a:pt x="9472" y="3142"/>
                  </a:lnTo>
                  <a:lnTo>
                    <a:pt x="9492" y="3151"/>
                  </a:lnTo>
                  <a:lnTo>
                    <a:pt x="9514" y="3158"/>
                  </a:lnTo>
                  <a:lnTo>
                    <a:pt x="9536" y="3164"/>
                  </a:lnTo>
                  <a:lnTo>
                    <a:pt x="9558" y="3168"/>
                  </a:lnTo>
                  <a:lnTo>
                    <a:pt x="9582" y="3170"/>
                  </a:lnTo>
                  <a:lnTo>
                    <a:pt x="9606" y="3171"/>
                  </a:lnTo>
                  <a:lnTo>
                    <a:pt x="9622" y="3171"/>
                  </a:lnTo>
                  <a:lnTo>
                    <a:pt x="9638" y="3170"/>
                  </a:lnTo>
                  <a:lnTo>
                    <a:pt x="9654" y="3168"/>
                  </a:lnTo>
                  <a:lnTo>
                    <a:pt x="9669" y="3165"/>
                  </a:lnTo>
                  <a:lnTo>
                    <a:pt x="9685" y="3161"/>
                  </a:lnTo>
                  <a:lnTo>
                    <a:pt x="9700" y="3157"/>
                  </a:lnTo>
                  <a:lnTo>
                    <a:pt x="9715" y="3152"/>
                  </a:lnTo>
                  <a:lnTo>
                    <a:pt x="9729" y="3146"/>
                  </a:lnTo>
                  <a:lnTo>
                    <a:pt x="9743" y="3140"/>
                  </a:lnTo>
                  <a:lnTo>
                    <a:pt x="9757" y="3133"/>
                  </a:lnTo>
                  <a:lnTo>
                    <a:pt x="9770" y="3126"/>
                  </a:lnTo>
                  <a:lnTo>
                    <a:pt x="9783" y="3117"/>
                  </a:lnTo>
                  <a:lnTo>
                    <a:pt x="9796" y="3109"/>
                  </a:lnTo>
                  <a:lnTo>
                    <a:pt x="9808" y="3099"/>
                  </a:lnTo>
                  <a:lnTo>
                    <a:pt x="9819" y="3089"/>
                  </a:lnTo>
                  <a:lnTo>
                    <a:pt x="9829" y="3078"/>
                  </a:lnTo>
                  <a:lnTo>
                    <a:pt x="9840" y="3068"/>
                  </a:lnTo>
                  <a:lnTo>
                    <a:pt x="9850" y="3056"/>
                  </a:lnTo>
                  <a:lnTo>
                    <a:pt x="9860" y="3044"/>
                  </a:lnTo>
                  <a:lnTo>
                    <a:pt x="9868" y="3032"/>
                  </a:lnTo>
                  <a:lnTo>
                    <a:pt x="9877" y="3019"/>
                  </a:lnTo>
                  <a:lnTo>
                    <a:pt x="9884" y="3006"/>
                  </a:lnTo>
                  <a:lnTo>
                    <a:pt x="9891" y="2992"/>
                  </a:lnTo>
                  <a:lnTo>
                    <a:pt x="9897" y="2978"/>
                  </a:lnTo>
                  <a:lnTo>
                    <a:pt x="9904" y="2964"/>
                  </a:lnTo>
                  <a:lnTo>
                    <a:pt x="9908" y="2949"/>
                  </a:lnTo>
                  <a:lnTo>
                    <a:pt x="9913" y="2934"/>
                  </a:lnTo>
                  <a:lnTo>
                    <a:pt x="9916" y="2918"/>
                  </a:lnTo>
                  <a:lnTo>
                    <a:pt x="9919" y="2902"/>
                  </a:lnTo>
                  <a:lnTo>
                    <a:pt x="9921" y="2887"/>
                  </a:lnTo>
                  <a:lnTo>
                    <a:pt x="9922" y="2871"/>
                  </a:lnTo>
                  <a:lnTo>
                    <a:pt x="9922" y="2855"/>
                  </a:lnTo>
                  <a:lnTo>
                    <a:pt x="9922" y="2839"/>
                  </a:lnTo>
                  <a:lnTo>
                    <a:pt x="9921" y="2822"/>
                  </a:lnTo>
                  <a:lnTo>
                    <a:pt x="9919" y="2806"/>
                  </a:lnTo>
                  <a:lnTo>
                    <a:pt x="9916" y="2791"/>
                  </a:lnTo>
                  <a:lnTo>
                    <a:pt x="9913" y="2775"/>
                  </a:lnTo>
                  <a:lnTo>
                    <a:pt x="9908" y="2760"/>
                  </a:lnTo>
                  <a:lnTo>
                    <a:pt x="9904" y="2746"/>
                  </a:lnTo>
                  <a:lnTo>
                    <a:pt x="9897" y="2731"/>
                  </a:lnTo>
                  <a:lnTo>
                    <a:pt x="9891" y="2717"/>
                  </a:lnTo>
                  <a:lnTo>
                    <a:pt x="9884" y="2704"/>
                  </a:lnTo>
                  <a:lnTo>
                    <a:pt x="9877" y="2690"/>
                  </a:lnTo>
                  <a:lnTo>
                    <a:pt x="9868" y="2678"/>
                  </a:lnTo>
                  <a:lnTo>
                    <a:pt x="9860" y="2665"/>
                  </a:lnTo>
                  <a:lnTo>
                    <a:pt x="9850" y="2653"/>
                  </a:lnTo>
                  <a:lnTo>
                    <a:pt x="9840" y="2641"/>
                  </a:lnTo>
                  <a:lnTo>
                    <a:pt x="9829" y="2630"/>
                  </a:lnTo>
                  <a:lnTo>
                    <a:pt x="9819" y="2619"/>
                  </a:lnTo>
                  <a:lnTo>
                    <a:pt x="9808" y="2610"/>
                  </a:lnTo>
                  <a:lnTo>
                    <a:pt x="9796" y="2600"/>
                  </a:lnTo>
                  <a:lnTo>
                    <a:pt x="9783" y="2591"/>
                  </a:lnTo>
                  <a:lnTo>
                    <a:pt x="9770" y="2584"/>
                  </a:lnTo>
                  <a:lnTo>
                    <a:pt x="9757" y="2576"/>
                  </a:lnTo>
                  <a:lnTo>
                    <a:pt x="9743" y="2569"/>
                  </a:lnTo>
                  <a:lnTo>
                    <a:pt x="9729" y="2562"/>
                  </a:lnTo>
                  <a:lnTo>
                    <a:pt x="9715" y="2557"/>
                  </a:lnTo>
                  <a:lnTo>
                    <a:pt x="9700" y="2551"/>
                  </a:lnTo>
                  <a:lnTo>
                    <a:pt x="9685" y="2547"/>
                  </a:lnTo>
                  <a:lnTo>
                    <a:pt x="9669" y="2544"/>
                  </a:lnTo>
                  <a:lnTo>
                    <a:pt x="9654" y="2542"/>
                  </a:lnTo>
                  <a:lnTo>
                    <a:pt x="9638" y="2539"/>
                  </a:lnTo>
                  <a:lnTo>
                    <a:pt x="9622" y="2538"/>
                  </a:lnTo>
                  <a:lnTo>
                    <a:pt x="9606" y="2537"/>
                  </a:lnTo>
                  <a:lnTo>
                    <a:pt x="9590" y="2538"/>
                  </a:lnTo>
                  <a:lnTo>
                    <a:pt x="9573" y="2539"/>
                  </a:lnTo>
                  <a:lnTo>
                    <a:pt x="9557" y="2542"/>
                  </a:lnTo>
                  <a:lnTo>
                    <a:pt x="9542" y="2544"/>
                  </a:lnTo>
                  <a:lnTo>
                    <a:pt x="9526" y="2547"/>
                  </a:lnTo>
                  <a:lnTo>
                    <a:pt x="9512" y="2551"/>
                  </a:lnTo>
                  <a:lnTo>
                    <a:pt x="9497" y="2557"/>
                  </a:lnTo>
                  <a:lnTo>
                    <a:pt x="9483" y="2562"/>
                  </a:lnTo>
                  <a:lnTo>
                    <a:pt x="9469" y="2569"/>
                  </a:lnTo>
                  <a:lnTo>
                    <a:pt x="9454" y="2576"/>
                  </a:lnTo>
                  <a:lnTo>
                    <a:pt x="9442" y="2584"/>
                  </a:lnTo>
                  <a:lnTo>
                    <a:pt x="9429" y="2591"/>
                  </a:lnTo>
                  <a:lnTo>
                    <a:pt x="9416" y="2600"/>
                  </a:lnTo>
                  <a:lnTo>
                    <a:pt x="9404" y="2610"/>
                  </a:lnTo>
                  <a:lnTo>
                    <a:pt x="9392" y="2619"/>
                  </a:lnTo>
                  <a:lnTo>
                    <a:pt x="9381" y="2630"/>
                  </a:lnTo>
                  <a:lnTo>
                    <a:pt x="9371" y="2641"/>
                  </a:lnTo>
                  <a:lnTo>
                    <a:pt x="9361" y="2653"/>
                  </a:lnTo>
                  <a:lnTo>
                    <a:pt x="9352" y="2665"/>
                  </a:lnTo>
                  <a:lnTo>
                    <a:pt x="9342" y="2678"/>
                  </a:lnTo>
                  <a:lnTo>
                    <a:pt x="9335" y="2690"/>
                  </a:lnTo>
                  <a:lnTo>
                    <a:pt x="9327" y="2704"/>
                  </a:lnTo>
                  <a:lnTo>
                    <a:pt x="9319" y="2717"/>
                  </a:lnTo>
                  <a:lnTo>
                    <a:pt x="9313" y="2731"/>
                  </a:lnTo>
                  <a:lnTo>
                    <a:pt x="9308" y="2746"/>
                  </a:lnTo>
                  <a:lnTo>
                    <a:pt x="9302" y="2760"/>
                  </a:lnTo>
                  <a:lnTo>
                    <a:pt x="9299" y="2775"/>
                  </a:lnTo>
                  <a:lnTo>
                    <a:pt x="9295" y="2791"/>
                  </a:lnTo>
                  <a:lnTo>
                    <a:pt x="9292" y="2806"/>
                  </a:lnTo>
                  <a:lnTo>
                    <a:pt x="9290" y="2822"/>
                  </a:lnTo>
                  <a:lnTo>
                    <a:pt x="9289" y="2839"/>
                  </a:lnTo>
                  <a:lnTo>
                    <a:pt x="9288" y="2855"/>
                  </a:lnTo>
                  <a:lnTo>
                    <a:pt x="9288" y="2856"/>
                  </a:lnTo>
                  <a:lnTo>
                    <a:pt x="9389" y="2867"/>
                  </a:lnTo>
                  <a:lnTo>
                    <a:pt x="9382" y="2926"/>
                  </a:lnTo>
                  <a:lnTo>
                    <a:pt x="9295" y="2916"/>
                  </a:lnTo>
                  <a:lnTo>
                    <a:pt x="9300" y="2940"/>
                  </a:lnTo>
                  <a:lnTo>
                    <a:pt x="9308" y="2963"/>
                  </a:lnTo>
                  <a:lnTo>
                    <a:pt x="9316" y="2984"/>
                  </a:lnTo>
                  <a:lnTo>
                    <a:pt x="9326" y="3005"/>
                  </a:lnTo>
                  <a:lnTo>
                    <a:pt x="9338" y="3024"/>
                  </a:lnTo>
                  <a:lnTo>
                    <a:pt x="9351" y="3044"/>
                  </a:lnTo>
                  <a:lnTo>
                    <a:pt x="9366" y="3062"/>
                  </a:lnTo>
                  <a:lnTo>
                    <a:pt x="9381" y="3078"/>
                  </a:lnTo>
                  <a:lnTo>
                    <a:pt x="9385" y="3083"/>
                  </a:lnTo>
                  <a:close/>
                  <a:moveTo>
                    <a:pt x="7251" y="4973"/>
                  </a:moveTo>
                  <a:lnTo>
                    <a:pt x="8212" y="3979"/>
                  </a:lnTo>
                  <a:lnTo>
                    <a:pt x="6775" y="4273"/>
                  </a:lnTo>
                  <a:lnTo>
                    <a:pt x="7035" y="4909"/>
                  </a:lnTo>
                  <a:lnTo>
                    <a:pt x="7044" y="4884"/>
                  </a:lnTo>
                  <a:lnTo>
                    <a:pt x="7101" y="4904"/>
                  </a:lnTo>
                  <a:lnTo>
                    <a:pt x="6361" y="7029"/>
                  </a:lnTo>
                  <a:lnTo>
                    <a:pt x="7510" y="6767"/>
                  </a:lnTo>
                  <a:lnTo>
                    <a:pt x="7010" y="5236"/>
                  </a:lnTo>
                  <a:lnTo>
                    <a:pt x="7066" y="5218"/>
                  </a:lnTo>
                  <a:lnTo>
                    <a:pt x="7563" y="6737"/>
                  </a:lnTo>
                  <a:lnTo>
                    <a:pt x="9573" y="5865"/>
                  </a:lnTo>
                  <a:lnTo>
                    <a:pt x="9596" y="5920"/>
                  </a:lnTo>
                  <a:lnTo>
                    <a:pt x="7556" y="6804"/>
                  </a:lnTo>
                  <a:lnTo>
                    <a:pt x="7554" y="6805"/>
                  </a:lnTo>
                  <a:lnTo>
                    <a:pt x="7558" y="6817"/>
                  </a:lnTo>
                  <a:lnTo>
                    <a:pt x="6322" y="7098"/>
                  </a:lnTo>
                  <a:lnTo>
                    <a:pt x="6315" y="7069"/>
                  </a:lnTo>
                  <a:lnTo>
                    <a:pt x="6287" y="7059"/>
                  </a:lnTo>
                  <a:lnTo>
                    <a:pt x="6990" y="5037"/>
                  </a:lnTo>
                  <a:lnTo>
                    <a:pt x="5347" y="5498"/>
                  </a:lnTo>
                  <a:lnTo>
                    <a:pt x="6141" y="6966"/>
                  </a:lnTo>
                  <a:lnTo>
                    <a:pt x="6115" y="6980"/>
                  </a:lnTo>
                  <a:lnTo>
                    <a:pt x="6141" y="6994"/>
                  </a:lnTo>
                  <a:lnTo>
                    <a:pt x="6088" y="7094"/>
                  </a:lnTo>
                  <a:lnTo>
                    <a:pt x="6165" y="7092"/>
                  </a:lnTo>
                  <a:lnTo>
                    <a:pt x="6165" y="7110"/>
                  </a:lnTo>
                  <a:lnTo>
                    <a:pt x="6189" y="7106"/>
                  </a:lnTo>
                  <a:lnTo>
                    <a:pt x="6383" y="8158"/>
                  </a:lnTo>
                  <a:lnTo>
                    <a:pt x="6917" y="8123"/>
                  </a:lnTo>
                  <a:lnTo>
                    <a:pt x="7444" y="6936"/>
                  </a:lnTo>
                  <a:lnTo>
                    <a:pt x="7498" y="6961"/>
                  </a:lnTo>
                  <a:lnTo>
                    <a:pt x="6984" y="8119"/>
                  </a:lnTo>
                  <a:lnTo>
                    <a:pt x="8606" y="8013"/>
                  </a:lnTo>
                  <a:lnTo>
                    <a:pt x="7690" y="6841"/>
                  </a:lnTo>
                  <a:lnTo>
                    <a:pt x="7737" y="6804"/>
                  </a:lnTo>
                  <a:lnTo>
                    <a:pt x="8658" y="7983"/>
                  </a:lnTo>
                  <a:lnTo>
                    <a:pt x="9674" y="5890"/>
                  </a:lnTo>
                  <a:lnTo>
                    <a:pt x="9727" y="5915"/>
                  </a:lnTo>
                  <a:lnTo>
                    <a:pt x="8699" y="8036"/>
                  </a:lnTo>
                  <a:lnTo>
                    <a:pt x="8723" y="8065"/>
                  </a:lnTo>
                  <a:lnTo>
                    <a:pt x="8667" y="8069"/>
                  </a:lnTo>
                  <a:lnTo>
                    <a:pt x="8496" y="8080"/>
                  </a:lnTo>
                  <a:lnTo>
                    <a:pt x="6811" y="8867"/>
                  </a:lnTo>
                  <a:lnTo>
                    <a:pt x="6786" y="8813"/>
                  </a:lnTo>
                  <a:lnTo>
                    <a:pt x="8333" y="8091"/>
                  </a:lnTo>
                  <a:lnTo>
                    <a:pt x="6957" y="8180"/>
                  </a:lnTo>
                  <a:lnTo>
                    <a:pt x="6658" y="8852"/>
                  </a:lnTo>
                  <a:lnTo>
                    <a:pt x="6604" y="8828"/>
                  </a:lnTo>
                  <a:lnTo>
                    <a:pt x="6890" y="8185"/>
                  </a:lnTo>
                  <a:lnTo>
                    <a:pt x="6394" y="8217"/>
                  </a:lnTo>
                  <a:lnTo>
                    <a:pt x="6565" y="9140"/>
                  </a:lnTo>
                  <a:lnTo>
                    <a:pt x="6506" y="9150"/>
                  </a:lnTo>
                  <a:lnTo>
                    <a:pt x="6335" y="8220"/>
                  </a:lnTo>
                  <a:lnTo>
                    <a:pt x="5453" y="8277"/>
                  </a:lnTo>
                  <a:lnTo>
                    <a:pt x="5290" y="8581"/>
                  </a:lnTo>
                  <a:lnTo>
                    <a:pt x="5237" y="8553"/>
                  </a:lnTo>
                  <a:lnTo>
                    <a:pt x="5383" y="8283"/>
                  </a:lnTo>
                  <a:lnTo>
                    <a:pt x="5032" y="8306"/>
                  </a:lnTo>
                  <a:lnTo>
                    <a:pt x="5035" y="8583"/>
                  </a:lnTo>
                  <a:lnTo>
                    <a:pt x="4976" y="8584"/>
                  </a:lnTo>
                  <a:lnTo>
                    <a:pt x="4973" y="8309"/>
                  </a:lnTo>
                  <a:lnTo>
                    <a:pt x="4545" y="8337"/>
                  </a:lnTo>
                  <a:lnTo>
                    <a:pt x="4952" y="8907"/>
                  </a:lnTo>
                  <a:lnTo>
                    <a:pt x="4903" y="8942"/>
                  </a:lnTo>
                  <a:lnTo>
                    <a:pt x="4475" y="8341"/>
                  </a:lnTo>
                  <a:lnTo>
                    <a:pt x="3457" y="8408"/>
                  </a:lnTo>
                  <a:lnTo>
                    <a:pt x="3454" y="8349"/>
                  </a:lnTo>
                  <a:lnTo>
                    <a:pt x="4435" y="8284"/>
                  </a:lnTo>
                  <a:lnTo>
                    <a:pt x="4147" y="7882"/>
                  </a:lnTo>
                  <a:lnTo>
                    <a:pt x="3407" y="8320"/>
                  </a:lnTo>
                  <a:lnTo>
                    <a:pt x="3377" y="8269"/>
                  </a:lnTo>
                  <a:lnTo>
                    <a:pt x="4113" y="7834"/>
                  </a:lnTo>
                  <a:lnTo>
                    <a:pt x="3083" y="6390"/>
                  </a:lnTo>
                  <a:lnTo>
                    <a:pt x="3313" y="8385"/>
                  </a:lnTo>
                  <a:lnTo>
                    <a:pt x="3284" y="8389"/>
                  </a:lnTo>
                  <a:lnTo>
                    <a:pt x="3310" y="8403"/>
                  </a:lnTo>
                  <a:lnTo>
                    <a:pt x="2310" y="10199"/>
                  </a:lnTo>
                  <a:lnTo>
                    <a:pt x="3588" y="9541"/>
                  </a:lnTo>
                  <a:lnTo>
                    <a:pt x="3300" y="8586"/>
                  </a:lnTo>
                  <a:lnTo>
                    <a:pt x="3358" y="8569"/>
                  </a:lnTo>
                  <a:lnTo>
                    <a:pt x="3642" y="9514"/>
                  </a:lnTo>
                  <a:lnTo>
                    <a:pt x="4756" y="8941"/>
                  </a:lnTo>
                  <a:lnTo>
                    <a:pt x="4783" y="8993"/>
                  </a:lnTo>
                  <a:lnTo>
                    <a:pt x="3659" y="9571"/>
                  </a:lnTo>
                  <a:lnTo>
                    <a:pt x="3926" y="10461"/>
                  </a:lnTo>
                  <a:lnTo>
                    <a:pt x="3869" y="10478"/>
                  </a:lnTo>
                  <a:lnTo>
                    <a:pt x="3605" y="9599"/>
                  </a:lnTo>
                  <a:lnTo>
                    <a:pt x="2249" y="10296"/>
                  </a:lnTo>
                  <a:lnTo>
                    <a:pt x="2236" y="10270"/>
                  </a:lnTo>
                  <a:lnTo>
                    <a:pt x="2210" y="10256"/>
                  </a:lnTo>
                  <a:lnTo>
                    <a:pt x="3254" y="8382"/>
                  </a:lnTo>
                  <a:lnTo>
                    <a:pt x="2997" y="6164"/>
                  </a:lnTo>
                  <a:lnTo>
                    <a:pt x="3027" y="6160"/>
                  </a:lnTo>
                  <a:lnTo>
                    <a:pt x="3009" y="6137"/>
                  </a:lnTo>
                  <a:lnTo>
                    <a:pt x="4899" y="4702"/>
                  </a:lnTo>
                  <a:lnTo>
                    <a:pt x="4935" y="4749"/>
                  </a:lnTo>
                  <a:lnTo>
                    <a:pt x="3261" y="6019"/>
                  </a:lnTo>
                  <a:lnTo>
                    <a:pt x="4859" y="5572"/>
                  </a:lnTo>
                  <a:lnTo>
                    <a:pt x="4845" y="5009"/>
                  </a:lnTo>
                  <a:lnTo>
                    <a:pt x="4904" y="5008"/>
                  </a:lnTo>
                  <a:lnTo>
                    <a:pt x="4917" y="5556"/>
                  </a:lnTo>
                  <a:lnTo>
                    <a:pt x="5260" y="5460"/>
                  </a:lnTo>
                  <a:lnTo>
                    <a:pt x="5006" y="4992"/>
                  </a:lnTo>
                  <a:lnTo>
                    <a:pt x="5059" y="4964"/>
                  </a:lnTo>
                  <a:lnTo>
                    <a:pt x="5318" y="5444"/>
                  </a:lnTo>
                  <a:lnTo>
                    <a:pt x="6904" y="5000"/>
                  </a:lnTo>
                  <a:lnTo>
                    <a:pt x="4922" y="4650"/>
                  </a:lnTo>
                  <a:lnTo>
                    <a:pt x="4927" y="4621"/>
                  </a:lnTo>
                  <a:lnTo>
                    <a:pt x="4922" y="4591"/>
                  </a:lnTo>
                  <a:lnTo>
                    <a:pt x="6693" y="4230"/>
                  </a:lnTo>
                  <a:lnTo>
                    <a:pt x="6025" y="2592"/>
                  </a:lnTo>
                  <a:lnTo>
                    <a:pt x="6080" y="2570"/>
                  </a:lnTo>
                  <a:lnTo>
                    <a:pt x="6753" y="4217"/>
                  </a:lnTo>
                  <a:lnTo>
                    <a:pt x="8265" y="3908"/>
                  </a:lnTo>
                  <a:lnTo>
                    <a:pt x="8267" y="3923"/>
                  </a:lnTo>
                  <a:lnTo>
                    <a:pt x="8347" y="3840"/>
                  </a:lnTo>
                  <a:lnTo>
                    <a:pt x="6239" y="2765"/>
                  </a:lnTo>
                  <a:lnTo>
                    <a:pt x="6266" y="2712"/>
                  </a:lnTo>
                  <a:lnTo>
                    <a:pt x="8390" y="3795"/>
                  </a:lnTo>
                  <a:lnTo>
                    <a:pt x="8459" y="3725"/>
                  </a:lnTo>
                  <a:lnTo>
                    <a:pt x="8425" y="3840"/>
                  </a:lnTo>
                  <a:lnTo>
                    <a:pt x="7673" y="6443"/>
                  </a:lnTo>
                  <a:lnTo>
                    <a:pt x="7616" y="6426"/>
                  </a:lnTo>
                  <a:lnTo>
                    <a:pt x="8335" y="3938"/>
                  </a:lnTo>
                  <a:lnTo>
                    <a:pt x="7293" y="5014"/>
                  </a:lnTo>
                  <a:lnTo>
                    <a:pt x="7251" y="4973"/>
                  </a:lnTo>
                  <a:close/>
                  <a:moveTo>
                    <a:pt x="5086" y="4618"/>
                  </a:moveTo>
                  <a:lnTo>
                    <a:pt x="6989" y="4954"/>
                  </a:lnTo>
                  <a:lnTo>
                    <a:pt x="6716" y="4285"/>
                  </a:lnTo>
                  <a:lnTo>
                    <a:pt x="5086" y="4618"/>
                  </a:lnTo>
                  <a:close/>
                  <a:moveTo>
                    <a:pt x="7568" y="11954"/>
                  </a:moveTo>
                  <a:lnTo>
                    <a:pt x="7592" y="11725"/>
                  </a:lnTo>
                  <a:lnTo>
                    <a:pt x="6705" y="10944"/>
                  </a:lnTo>
                  <a:lnTo>
                    <a:pt x="6745" y="10900"/>
                  </a:lnTo>
                  <a:lnTo>
                    <a:pt x="7601" y="11652"/>
                  </a:lnTo>
                  <a:lnTo>
                    <a:pt x="7774" y="10036"/>
                  </a:lnTo>
                  <a:lnTo>
                    <a:pt x="7832" y="10042"/>
                  </a:lnTo>
                  <a:lnTo>
                    <a:pt x="7655" y="11700"/>
                  </a:lnTo>
                  <a:lnTo>
                    <a:pt x="7665" y="11709"/>
                  </a:lnTo>
                  <a:lnTo>
                    <a:pt x="7653" y="11723"/>
                  </a:lnTo>
                  <a:lnTo>
                    <a:pt x="7628" y="11960"/>
                  </a:lnTo>
                  <a:lnTo>
                    <a:pt x="7568" y="11954"/>
                  </a:lnTo>
                  <a:close/>
                  <a:moveTo>
                    <a:pt x="6613" y="12001"/>
                  </a:moveTo>
                  <a:lnTo>
                    <a:pt x="7498" y="11791"/>
                  </a:lnTo>
                  <a:lnTo>
                    <a:pt x="7512" y="11849"/>
                  </a:lnTo>
                  <a:lnTo>
                    <a:pt x="6626" y="12060"/>
                  </a:lnTo>
                  <a:lnTo>
                    <a:pt x="6613" y="12001"/>
                  </a:lnTo>
                  <a:close/>
                  <a:moveTo>
                    <a:pt x="6555" y="10969"/>
                  </a:moveTo>
                  <a:lnTo>
                    <a:pt x="6576" y="12183"/>
                  </a:lnTo>
                  <a:lnTo>
                    <a:pt x="6516" y="12184"/>
                  </a:lnTo>
                  <a:lnTo>
                    <a:pt x="6496" y="10970"/>
                  </a:lnTo>
                  <a:lnTo>
                    <a:pt x="6555" y="10969"/>
                  </a:lnTo>
                  <a:close/>
                  <a:moveTo>
                    <a:pt x="5163" y="12064"/>
                  </a:moveTo>
                  <a:lnTo>
                    <a:pt x="6485" y="12022"/>
                  </a:lnTo>
                  <a:lnTo>
                    <a:pt x="6486" y="12081"/>
                  </a:lnTo>
                  <a:lnTo>
                    <a:pt x="5165" y="12123"/>
                  </a:lnTo>
                  <a:lnTo>
                    <a:pt x="5163" y="12064"/>
                  </a:lnTo>
                  <a:close/>
                  <a:moveTo>
                    <a:pt x="2834" y="12080"/>
                  </a:moveTo>
                  <a:lnTo>
                    <a:pt x="4706" y="12016"/>
                  </a:lnTo>
                  <a:lnTo>
                    <a:pt x="4708" y="12076"/>
                  </a:lnTo>
                  <a:lnTo>
                    <a:pt x="2836" y="12140"/>
                  </a:lnTo>
                  <a:lnTo>
                    <a:pt x="2834" y="12080"/>
                  </a:lnTo>
                  <a:close/>
                  <a:moveTo>
                    <a:pt x="2286" y="10526"/>
                  </a:moveTo>
                  <a:lnTo>
                    <a:pt x="2638" y="12055"/>
                  </a:lnTo>
                  <a:lnTo>
                    <a:pt x="2580" y="12068"/>
                  </a:lnTo>
                  <a:lnTo>
                    <a:pt x="2228" y="10539"/>
                  </a:lnTo>
                  <a:lnTo>
                    <a:pt x="2286" y="10526"/>
                  </a:lnTo>
                  <a:close/>
                  <a:moveTo>
                    <a:pt x="3809" y="10730"/>
                  </a:moveTo>
                  <a:lnTo>
                    <a:pt x="2700" y="12073"/>
                  </a:lnTo>
                  <a:lnTo>
                    <a:pt x="2654" y="12035"/>
                  </a:lnTo>
                  <a:lnTo>
                    <a:pt x="3764" y="10692"/>
                  </a:lnTo>
                  <a:lnTo>
                    <a:pt x="3809" y="10730"/>
                  </a:lnTo>
                  <a:close/>
                  <a:moveTo>
                    <a:pt x="3989" y="10651"/>
                  </a:moveTo>
                  <a:lnTo>
                    <a:pt x="4998" y="11984"/>
                  </a:lnTo>
                  <a:lnTo>
                    <a:pt x="4951" y="12020"/>
                  </a:lnTo>
                  <a:lnTo>
                    <a:pt x="3942" y="10687"/>
                  </a:lnTo>
                  <a:lnTo>
                    <a:pt x="3989" y="10651"/>
                  </a:lnTo>
                  <a:close/>
                  <a:moveTo>
                    <a:pt x="4924" y="11798"/>
                  </a:moveTo>
                  <a:lnTo>
                    <a:pt x="4948" y="10680"/>
                  </a:lnTo>
                  <a:lnTo>
                    <a:pt x="3999" y="10589"/>
                  </a:lnTo>
                  <a:lnTo>
                    <a:pt x="4005" y="10529"/>
                  </a:lnTo>
                  <a:lnTo>
                    <a:pt x="4949" y="10620"/>
                  </a:lnTo>
                  <a:lnTo>
                    <a:pt x="4977" y="9355"/>
                  </a:lnTo>
                  <a:lnTo>
                    <a:pt x="5036" y="9356"/>
                  </a:lnTo>
                  <a:lnTo>
                    <a:pt x="5008" y="10626"/>
                  </a:lnTo>
                  <a:lnTo>
                    <a:pt x="6297" y="10751"/>
                  </a:lnTo>
                  <a:lnTo>
                    <a:pt x="6292" y="10809"/>
                  </a:lnTo>
                  <a:lnTo>
                    <a:pt x="5007" y="10686"/>
                  </a:lnTo>
                  <a:lnTo>
                    <a:pt x="4983" y="11800"/>
                  </a:lnTo>
                  <a:lnTo>
                    <a:pt x="4924" y="11798"/>
                  </a:lnTo>
                  <a:close/>
                  <a:moveTo>
                    <a:pt x="6470" y="10919"/>
                  </a:moveTo>
                  <a:lnTo>
                    <a:pt x="5224" y="11880"/>
                  </a:lnTo>
                  <a:lnTo>
                    <a:pt x="5187" y="11834"/>
                  </a:lnTo>
                  <a:lnTo>
                    <a:pt x="6434" y="10872"/>
                  </a:lnTo>
                  <a:lnTo>
                    <a:pt x="6470" y="10919"/>
                  </a:lnTo>
                  <a:close/>
                  <a:moveTo>
                    <a:pt x="7752" y="9958"/>
                  </a:moveTo>
                  <a:lnTo>
                    <a:pt x="6701" y="10736"/>
                  </a:lnTo>
                  <a:lnTo>
                    <a:pt x="6665" y="10688"/>
                  </a:lnTo>
                  <a:lnTo>
                    <a:pt x="7716" y="9909"/>
                  </a:lnTo>
                  <a:lnTo>
                    <a:pt x="7752" y="9958"/>
                  </a:lnTo>
                  <a:close/>
                  <a:moveTo>
                    <a:pt x="8801" y="8067"/>
                  </a:moveTo>
                  <a:lnTo>
                    <a:pt x="7842" y="9822"/>
                  </a:lnTo>
                  <a:lnTo>
                    <a:pt x="7816" y="9808"/>
                  </a:lnTo>
                  <a:lnTo>
                    <a:pt x="7798" y="9832"/>
                  </a:lnTo>
                  <a:lnTo>
                    <a:pt x="6802" y="9127"/>
                  </a:lnTo>
                  <a:lnTo>
                    <a:pt x="6837" y="9079"/>
                  </a:lnTo>
                  <a:lnTo>
                    <a:pt x="7806" y="9764"/>
                  </a:lnTo>
                  <a:lnTo>
                    <a:pt x="8749" y="8038"/>
                  </a:lnTo>
                  <a:lnTo>
                    <a:pt x="8801" y="8067"/>
                  </a:lnTo>
                  <a:close/>
                  <a:moveTo>
                    <a:pt x="6713" y="9066"/>
                  </a:moveTo>
                  <a:lnTo>
                    <a:pt x="6491" y="10590"/>
                  </a:lnTo>
                  <a:lnTo>
                    <a:pt x="6433" y="10581"/>
                  </a:lnTo>
                  <a:lnTo>
                    <a:pt x="6653" y="9057"/>
                  </a:lnTo>
                  <a:lnTo>
                    <a:pt x="6713" y="9066"/>
                  </a:lnTo>
                  <a:close/>
                  <a:moveTo>
                    <a:pt x="5298" y="9253"/>
                  </a:moveTo>
                  <a:lnTo>
                    <a:pt x="6327" y="10505"/>
                  </a:lnTo>
                  <a:lnTo>
                    <a:pt x="6281" y="10543"/>
                  </a:lnTo>
                  <a:lnTo>
                    <a:pt x="5251" y="9290"/>
                  </a:lnTo>
                  <a:lnTo>
                    <a:pt x="5298" y="9253"/>
                  </a:lnTo>
                  <a:close/>
                  <a:moveTo>
                    <a:pt x="5486" y="8216"/>
                  </a:moveTo>
                  <a:lnTo>
                    <a:pt x="6324" y="8162"/>
                  </a:lnTo>
                  <a:lnTo>
                    <a:pt x="6137" y="7152"/>
                  </a:lnTo>
                  <a:lnTo>
                    <a:pt x="6056" y="7154"/>
                  </a:lnTo>
                  <a:lnTo>
                    <a:pt x="5486" y="8216"/>
                  </a:lnTo>
                  <a:close/>
                  <a:moveTo>
                    <a:pt x="5320" y="8833"/>
                  </a:moveTo>
                  <a:lnTo>
                    <a:pt x="6382" y="8989"/>
                  </a:lnTo>
                  <a:lnTo>
                    <a:pt x="6374" y="9049"/>
                  </a:lnTo>
                  <a:lnTo>
                    <a:pt x="5312" y="8891"/>
                  </a:lnTo>
                  <a:lnTo>
                    <a:pt x="5320" y="8833"/>
                  </a:lnTo>
                  <a:close/>
                  <a:moveTo>
                    <a:pt x="4504" y="8280"/>
                  </a:moveTo>
                  <a:lnTo>
                    <a:pt x="4971" y="8249"/>
                  </a:lnTo>
                  <a:lnTo>
                    <a:pt x="4962" y="7399"/>
                  </a:lnTo>
                  <a:lnTo>
                    <a:pt x="4198" y="7851"/>
                  </a:lnTo>
                  <a:lnTo>
                    <a:pt x="4504" y="8280"/>
                  </a:lnTo>
                  <a:close/>
                  <a:moveTo>
                    <a:pt x="4973" y="9131"/>
                  </a:moveTo>
                  <a:lnTo>
                    <a:pt x="4128" y="10334"/>
                  </a:lnTo>
                  <a:lnTo>
                    <a:pt x="4079" y="10299"/>
                  </a:lnTo>
                  <a:lnTo>
                    <a:pt x="4924" y="9097"/>
                  </a:lnTo>
                  <a:lnTo>
                    <a:pt x="4973" y="9131"/>
                  </a:lnTo>
                  <a:close/>
                  <a:moveTo>
                    <a:pt x="2476" y="10369"/>
                  </a:moveTo>
                  <a:lnTo>
                    <a:pt x="3765" y="10556"/>
                  </a:lnTo>
                  <a:lnTo>
                    <a:pt x="3756" y="10615"/>
                  </a:lnTo>
                  <a:lnTo>
                    <a:pt x="2467" y="10428"/>
                  </a:lnTo>
                  <a:lnTo>
                    <a:pt x="2476" y="10369"/>
                  </a:lnTo>
                  <a:close/>
                  <a:moveTo>
                    <a:pt x="875" y="7431"/>
                  </a:moveTo>
                  <a:lnTo>
                    <a:pt x="2148" y="10247"/>
                  </a:lnTo>
                  <a:lnTo>
                    <a:pt x="2093" y="10271"/>
                  </a:lnTo>
                  <a:lnTo>
                    <a:pt x="821" y="7454"/>
                  </a:lnTo>
                  <a:lnTo>
                    <a:pt x="875" y="7431"/>
                  </a:lnTo>
                  <a:close/>
                  <a:moveTo>
                    <a:pt x="3176" y="6197"/>
                  </a:moveTo>
                  <a:lnTo>
                    <a:pt x="4732" y="7123"/>
                  </a:lnTo>
                  <a:lnTo>
                    <a:pt x="4701" y="7174"/>
                  </a:lnTo>
                  <a:lnTo>
                    <a:pt x="3146" y="6249"/>
                  </a:lnTo>
                  <a:lnTo>
                    <a:pt x="3176" y="6197"/>
                  </a:lnTo>
                  <a:close/>
                  <a:moveTo>
                    <a:pt x="789" y="7200"/>
                  </a:moveTo>
                  <a:lnTo>
                    <a:pt x="3226" y="8267"/>
                  </a:lnTo>
                  <a:lnTo>
                    <a:pt x="3202" y="8321"/>
                  </a:lnTo>
                  <a:lnTo>
                    <a:pt x="765" y="7254"/>
                  </a:lnTo>
                  <a:lnTo>
                    <a:pt x="789" y="7200"/>
                  </a:lnTo>
                  <a:close/>
                  <a:moveTo>
                    <a:pt x="954" y="7180"/>
                  </a:moveTo>
                  <a:lnTo>
                    <a:pt x="2821" y="6108"/>
                  </a:lnTo>
                  <a:lnTo>
                    <a:pt x="2850" y="6160"/>
                  </a:lnTo>
                  <a:lnTo>
                    <a:pt x="984" y="7232"/>
                  </a:lnTo>
                  <a:lnTo>
                    <a:pt x="954" y="7180"/>
                  </a:lnTo>
                  <a:close/>
                  <a:moveTo>
                    <a:pt x="125" y="4373"/>
                  </a:moveTo>
                  <a:lnTo>
                    <a:pt x="667" y="6990"/>
                  </a:lnTo>
                  <a:lnTo>
                    <a:pt x="608" y="7002"/>
                  </a:lnTo>
                  <a:lnTo>
                    <a:pt x="51" y="4311"/>
                  </a:lnTo>
                  <a:lnTo>
                    <a:pt x="80" y="4305"/>
                  </a:lnTo>
                  <a:lnTo>
                    <a:pt x="97" y="4280"/>
                  </a:lnTo>
                  <a:lnTo>
                    <a:pt x="1443" y="5251"/>
                  </a:lnTo>
                  <a:lnTo>
                    <a:pt x="1814" y="4750"/>
                  </a:lnTo>
                  <a:lnTo>
                    <a:pt x="313" y="4291"/>
                  </a:lnTo>
                  <a:lnTo>
                    <a:pt x="331" y="4235"/>
                  </a:lnTo>
                  <a:lnTo>
                    <a:pt x="1851" y="4699"/>
                  </a:lnTo>
                  <a:lnTo>
                    <a:pt x="2349" y="4024"/>
                  </a:lnTo>
                  <a:lnTo>
                    <a:pt x="2352" y="4020"/>
                  </a:lnTo>
                  <a:lnTo>
                    <a:pt x="2356" y="4018"/>
                  </a:lnTo>
                  <a:lnTo>
                    <a:pt x="2450" y="3954"/>
                  </a:lnTo>
                  <a:lnTo>
                    <a:pt x="2450" y="3954"/>
                  </a:lnTo>
                  <a:lnTo>
                    <a:pt x="4045" y="2879"/>
                  </a:lnTo>
                  <a:lnTo>
                    <a:pt x="4038" y="2864"/>
                  </a:lnTo>
                  <a:lnTo>
                    <a:pt x="4032" y="2849"/>
                  </a:lnTo>
                  <a:lnTo>
                    <a:pt x="4026" y="2834"/>
                  </a:lnTo>
                  <a:lnTo>
                    <a:pt x="4022" y="2819"/>
                  </a:lnTo>
                  <a:lnTo>
                    <a:pt x="4019" y="2804"/>
                  </a:lnTo>
                  <a:lnTo>
                    <a:pt x="4017" y="2788"/>
                  </a:lnTo>
                  <a:lnTo>
                    <a:pt x="4014" y="2772"/>
                  </a:lnTo>
                  <a:lnTo>
                    <a:pt x="4014" y="2754"/>
                  </a:lnTo>
                  <a:lnTo>
                    <a:pt x="4014" y="2741"/>
                  </a:lnTo>
                  <a:lnTo>
                    <a:pt x="4015" y="2728"/>
                  </a:lnTo>
                  <a:lnTo>
                    <a:pt x="4017" y="2715"/>
                  </a:lnTo>
                  <a:lnTo>
                    <a:pt x="4019" y="2704"/>
                  </a:lnTo>
                  <a:lnTo>
                    <a:pt x="4022" y="2692"/>
                  </a:lnTo>
                  <a:lnTo>
                    <a:pt x="4025" y="2679"/>
                  </a:lnTo>
                  <a:lnTo>
                    <a:pt x="4028" y="2667"/>
                  </a:lnTo>
                  <a:lnTo>
                    <a:pt x="4033" y="2656"/>
                  </a:lnTo>
                  <a:lnTo>
                    <a:pt x="4038" y="2644"/>
                  </a:lnTo>
                  <a:lnTo>
                    <a:pt x="4044" y="2633"/>
                  </a:lnTo>
                  <a:lnTo>
                    <a:pt x="4049" y="2623"/>
                  </a:lnTo>
                  <a:lnTo>
                    <a:pt x="4055" y="2612"/>
                  </a:lnTo>
                  <a:lnTo>
                    <a:pt x="4062" y="2602"/>
                  </a:lnTo>
                  <a:lnTo>
                    <a:pt x="4069" y="2592"/>
                  </a:lnTo>
                  <a:lnTo>
                    <a:pt x="4077" y="2583"/>
                  </a:lnTo>
                  <a:lnTo>
                    <a:pt x="4086" y="2574"/>
                  </a:lnTo>
                  <a:lnTo>
                    <a:pt x="2618" y="872"/>
                  </a:lnTo>
                  <a:lnTo>
                    <a:pt x="2663" y="833"/>
                  </a:lnTo>
                  <a:lnTo>
                    <a:pt x="4130" y="2535"/>
                  </a:lnTo>
                  <a:lnTo>
                    <a:pt x="4147" y="2524"/>
                  </a:lnTo>
                  <a:lnTo>
                    <a:pt x="4164" y="2515"/>
                  </a:lnTo>
                  <a:lnTo>
                    <a:pt x="4182" y="2507"/>
                  </a:lnTo>
                  <a:lnTo>
                    <a:pt x="4200" y="2501"/>
                  </a:lnTo>
                  <a:lnTo>
                    <a:pt x="4220" y="2495"/>
                  </a:lnTo>
                  <a:lnTo>
                    <a:pt x="4239" y="2492"/>
                  </a:lnTo>
                  <a:lnTo>
                    <a:pt x="4260" y="2489"/>
                  </a:lnTo>
                  <a:lnTo>
                    <a:pt x="4280" y="2489"/>
                  </a:lnTo>
                  <a:lnTo>
                    <a:pt x="4304" y="2490"/>
                  </a:lnTo>
                  <a:lnTo>
                    <a:pt x="4327" y="2492"/>
                  </a:lnTo>
                  <a:lnTo>
                    <a:pt x="4348" y="2497"/>
                  </a:lnTo>
                  <a:lnTo>
                    <a:pt x="4369" y="2504"/>
                  </a:lnTo>
                  <a:lnTo>
                    <a:pt x="5304" y="106"/>
                  </a:lnTo>
                  <a:lnTo>
                    <a:pt x="5359" y="127"/>
                  </a:lnTo>
                  <a:lnTo>
                    <a:pt x="4423" y="2530"/>
                  </a:lnTo>
                  <a:lnTo>
                    <a:pt x="4435" y="2537"/>
                  </a:lnTo>
                  <a:lnTo>
                    <a:pt x="4446" y="2547"/>
                  </a:lnTo>
                  <a:lnTo>
                    <a:pt x="4458" y="2557"/>
                  </a:lnTo>
                  <a:lnTo>
                    <a:pt x="4469" y="2566"/>
                  </a:lnTo>
                  <a:lnTo>
                    <a:pt x="4478" y="2575"/>
                  </a:lnTo>
                  <a:lnTo>
                    <a:pt x="4486" y="2585"/>
                  </a:lnTo>
                  <a:lnTo>
                    <a:pt x="4494" y="2596"/>
                  </a:lnTo>
                  <a:lnTo>
                    <a:pt x="4502" y="2605"/>
                  </a:lnTo>
                  <a:lnTo>
                    <a:pt x="4508" y="2616"/>
                  </a:lnTo>
                  <a:lnTo>
                    <a:pt x="4515" y="2628"/>
                  </a:lnTo>
                  <a:lnTo>
                    <a:pt x="4521" y="2639"/>
                  </a:lnTo>
                  <a:lnTo>
                    <a:pt x="4526" y="2651"/>
                  </a:lnTo>
                  <a:lnTo>
                    <a:pt x="4531" y="2663"/>
                  </a:lnTo>
                  <a:lnTo>
                    <a:pt x="4535" y="2675"/>
                  </a:lnTo>
                  <a:lnTo>
                    <a:pt x="4538" y="2688"/>
                  </a:lnTo>
                  <a:lnTo>
                    <a:pt x="4542" y="2701"/>
                  </a:lnTo>
                  <a:lnTo>
                    <a:pt x="4544" y="2714"/>
                  </a:lnTo>
                  <a:lnTo>
                    <a:pt x="4546" y="2727"/>
                  </a:lnTo>
                  <a:lnTo>
                    <a:pt x="4547" y="2741"/>
                  </a:lnTo>
                  <a:lnTo>
                    <a:pt x="4547" y="2754"/>
                  </a:lnTo>
                  <a:lnTo>
                    <a:pt x="4547" y="2768"/>
                  </a:lnTo>
                  <a:lnTo>
                    <a:pt x="4546" y="2781"/>
                  </a:lnTo>
                  <a:lnTo>
                    <a:pt x="4544" y="2795"/>
                  </a:lnTo>
                  <a:lnTo>
                    <a:pt x="4542" y="2808"/>
                  </a:lnTo>
                  <a:lnTo>
                    <a:pt x="4538" y="2821"/>
                  </a:lnTo>
                  <a:lnTo>
                    <a:pt x="4535" y="2834"/>
                  </a:lnTo>
                  <a:lnTo>
                    <a:pt x="4531" y="2846"/>
                  </a:lnTo>
                  <a:lnTo>
                    <a:pt x="4526" y="2858"/>
                  </a:lnTo>
                  <a:lnTo>
                    <a:pt x="4521" y="2870"/>
                  </a:lnTo>
                  <a:lnTo>
                    <a:pt x="4515" y="2882"/>
                  </a:lnTo>
                  <a:lnTo>
                    <a:pt x="4508" y="2893"/>
                  </a:lnTo>
                  <a:lnTo>
                    <a:pt x="4502" y="2903"/>
                  </a:lnTo>
                  <a:lnTo>
                    <a:pt x="4494" y="2914"/>
                  </a:lnTo>
                  <a:lnTo>
                    <a:pt x="4486" y="2924"/>
                  </a:lnTo>
                  <a:lnTo>
                    <a:pt x="4478" y="2934"/>
                  </a:lnTo>
                  <a:lnTo>
                    <a:pt x="4469" y="2943"/>
                  </a:lnTo>
                  <a:lnTo>
                    <a:pt x="4459" y="2952"/>
                  </a:lnTo>
                  <a:lnTo>
                    <a:pt x="4451" y="2960"/>
                  </a:lnTo>
                  <a:lnTo>
                    <a:pt x="4441" y="2967"/>
                  </a:lnTo>
                  <a:lnTo>
                    <a:pt x="4430" y="2975"/>
                  </a:lnTo>
                  <a:lnTo>
                    <a:pt x="4421" y="2981"/>
                  </a:lnTo>
                  <a:lnTo>
                    <a:pt x="4410" y="2988"/>
                  </a:lnTo>
                  <a:lnTo>
                    <a:pt x="4399" y="2993"/>
                  </a:lnTo>
                  <a:lnTo>
                    <a:pt x="4387" y="2998"/>
                  </a:lnTo>
                  <a:lnTo>
                    <a:pt x="4798" y="4328"/>
                  </a:lnTo>
                  <a:lnTo>
                    <a:pt x="4741" y="4345"/>
                  </a:lnTo>
                  <a:lnTo>
                    <a:pt x="4330" y="3017"/>
                  </a:lnTo>
                  <a:lnTo>
                    <a:pt x="4318" y="3018"/>
                  </a:lnTo>
                  <a:lnTo>
                    <a:pt x="4306" y="3020"/>
                  </a:lnTo>
                  <a:lnTo>
                    <a:pt x="4293" y="3021"/>
                  </a:lnTo>
                  <a:lnTo>
                    <a:pt x="4280" y="3021"/>
                  </a:lnTo>
                  <a:lnTo>
                    <a:pt x="4267" y="3020"/>
                  </a:lnTo>
                  <a:lnTo>
                    <a:pt x="4253" y="3020"/>
                  </a:lnTo>
                  <a:lnTo>
                    <a:pt x="4240" y="3018"/>
                  </a:lnTo>
                  <a:lnTo>
                    <a:pt x="4227" y="3016"/>
                  </a:lnTo>
                  <a:lnTo>
                    <a:pt x="4214" y="3012"/>
                  </a:lnTo>
                  <a:lnTo>
                    <a:pt x="4201" y="3009"/>
                  </a:lnTo>
                  <a:lnTo>
                    <a:pt x="4189" y="3005"/>
                  </a:lnTo>
                  <a:lnTo>
                    <a:pt x="4176" y="2999"/>
                  </a:lnTo>
                  <a:lnTo>
                    <a:pt x="4164" y="2994"/>
                  </a:lnTo>
                  <a:lnTo>
                    <a:pt x="4154" y="2989"/>
                  </a:lnTo>
                  <a:lnTo>
                    <a:pt x="4143" y="2982"/>
                  </a:lnTo>
                  <a:lnTo>
                    <a:pt x="4132" y="2976"/>
                  </a:lnTo>
                  <a:lnTo>
                    <a:pt x="4121" y="2968"/>
                  </a:lnTo>
                  <a:lnTo>
                    <a:pt x="4112" y="2961"/>
                  </a:lnTo>
                  <a:lnTo>
                    <a:pt x="4102" y="2952"/>
                  </a:lnTo>
                  <a:lnTo>
                    <a:pt x="4092" y="2943"/>
                  </a:lnTo>
                  <a:lnTo>
                    <a:pt x="4085" y="2936"/>
                  </a:lnTo>
                  <a:lnTo>
                    <a:pt x="4078" y="2927"/>
                  </a:lnTo>
                  <a:lnTo>
                    <a:pt x="2484" y="4004"/>
                  </a:lnTo>
                  <a:lnTo>
                    <a:pt x="2467" y="3979"/>
                  </a:lnTo>
                  <a:lnTo>
                    <a:pt x="2484" y="4004"/>
                  </a:lnTo>
                  <a:lnTo>
                    <a:pt x="2393" y="4064"/>
                  </a:lnTo>
                  <a:lnTo>
                    <a:pt x="1911" y="4718"/>
                  </a:lnTo>
                  <a:lnTo>
                    <a:pt x="2605" y="4929"/>
                  </a:lnTo>
                  <a:lnTo>
                    <a:pt x="2587" y="4987"/>
                  </a:lnTo>
                  <a:lnTo>
                    <a:pt x="1873" y="4769"/>
                  </a:lnTo>
                  <a:lnTo>
                    <a:pt x="1476" y="5307"/>
                  </a:lnTo>
                  <a:lnTo>
                    <a:pt x="1449" y="5381"/>
                  </a:lnTo>
                  <a:lnTo>
                    <a:pt x="2775" y="6008"/>
                  </a:lnTo>
                  <a:lnTo>
                    <a:pt x="2750" y="6062"/>
                  </a:lnTo>
                  <a:lnTo>
                    <a:pt x="1428" y="5437"/>
                  </a:lnTo>
                  <a:lnTo>
                    <a:pt x="886" y="6891"/>
                  </a:lnTo>
                  <a:lnTo>
                    <a:pt x="831" y="6870"/>
                  </a:lnTo>
                  <a:lnTo>
                    <a:pt x="1414" y="5304"/>
                  </a:lnTo>
                  <a:lnTo>
                    <a:pt x="125" y="4373"/>
                  </a:lnTo>
                  <a:close/>
                  <a:moveTo>
                    <a:pt x="2853" y="4985"/>
                  </a:moveTo>
                  <a:lnTo>
                    <a:pt x="2959" y="6047"/>
                  </a:lnTo>
                  <a:lnTo>
                    <a:pt x="2901" y="6053"/>
                  </a:lnTo>
                  <a:lnTo>
                    <a:pt x="2791" y="4965"/>
                  </a:lnTo>
                  <a:lnTo>
                    <a:pt x="2502" y="4126"/>
                  </a:lnTo>
                  <a:lnTo>
                    <a:pt x="2558" y="4106"/>
                  </a:lnTo>
                  <a:lnTo>
                    <a:pt x="2841" y="4926"/>
                  </a:lnTo>
                  <a:lnTo>
                    <a:pt x="4599" y="4759"/>
                  </a:lnTo>
                  <a:lnTo>
                    <a:pt x="4604" y="4818"/>
                  </a:lnTo>
                  <a:lnTo>
                    <a:pt x="2853" y="4985"/>
                  </a:lnTo>
                  <a:close/>
                  <a:moveTo>
                    <a:pt x="2666" y="3888"/>
                  </a:moveTo>
                  <a:lnTo>
                    <a:pt x="4517" y="4571"/>
                  </a:lnTo>
                  <a:lnTo>
                    <a:pt x="4496" y="4627"/>
                  </a:lnTo>
                  <a:lnTo>
                    <a:pt x="2646" y="3944"/>
                  </a:lnTo>
                  <a:lnTo>
                    <a:pt x="2666" y="3888"/>
                  </a:lnTo>
                  <a:close/>
                  <a:moveTo>
                    <a:pt x="1554" y="5348"/>
                  </a:moveTo>
                  <a:lnTo>
                    <a:pt x="2598" y="5001"/>
                  </a:lnTo>
                  <a:lnTo>
                    <a:pt x="2616" y="5057"/>
                  </a:lnTo>
                  <a:lnTo>
                    <a:pt x="1572" y="5406"/>
                  </a:lnTo>
                  <a:lnTo>
                    <a:pt x="1554" y="5348"/>
                  </a:lnTo>
                  <a:close/>
                  <a:moveTo>
                    <a:pt x="138" y="4151"/>
                  </a:moveTo>
                  <a:lnTo>
                    <a:pt x="2277" y="3872"/>
                  </a:lnTo>
                  <a:lnTo>
                    <a:pt x="960" y="2063"/>
                  </a:lnTo>
                  <a:lnTo>
                    <a:pt x="1009" y="2027"/>
                  </a:lnTo>
                  <a:lnTo>
                    <a:pt x="2304" y="3808"/>
                  </a:lnTo>
                  <a:lnTo>
                    <a:pt x="2417" y="962"/>
                  </a:lnTo>
                  <a:lnTo>
                    <a:pt x="2476" y="964"/>
                  </a:lnTo>
                  <a:lnTo>
                    <a:pt x="2360" y="3896"/>
                  </a:lnTo>
                  <a:lnTo>
                    <a:pt x="2330" y="3895"/>
                  </a:lnTo>
                  <a:lnTo>
                    <a:pt x="2335" y="3924"/>
                  </a:lnTo>
                  <a:lnTo>
                    <a:pt x="146" y="4209"/>
                  </a:lnTo>
                  <a:lnTo>
                    <a:pt x="138" y="4151"/>
                  </a:lnTo>
                  <a:close/>
                  <a:moveTo>
                    <a:pt x="884" y="1990"/>
                  </a:moveTo>
                  <a:lnTo>
                    <a:pt x="56" y="4199"/>
                  </a:lnTo>
                  <a:lnTo>
                    <a:pt x="0" y="4179"/>
                  </a:lnTo>
                  <a:lnTo>
                    <a:pt x="831" y="1962"/>
                  </a:lnTo>
                  <a:lnTo>
                    <a:pt x="859" y="1971"/>
                  </a:lnTo>
                  <a:lnTo>
                    <a:pt x="841" y="1949"/>
                  </a:lnTo>
                  <a:lnTo>
                    <a:pt x="2333" y="771"/>
                  </a:lnTo>
                  <a:lnTo>
                    <a:pt x="2370" y="818"/>
                  </a:lnTo>
                  <a:lnTo>
                    <a:pt x="884" y="1990"/>
                  </a:lnTo>
                  <a:close/>
                  <a:moveTo>
                    <a:pt x="4094" y="2844"/>
                  </a:moveTo>
                  <a:lnTo>
                    <a:pt x="4264" y="2729"/>
                  </a:lnTo>
                  <a:lnTo>
                    <a:pt x="4295" y="2709"/>
                  </a:lnTo>
                  <a:lnTo>
                    <a:pt x="4290" y="2707"/>
                  </a:lnTo>
                  <a:lnTo>
                    <a:pt x="4347" y="2559"/>
                  </a:lnTo>
                  <a:lnTo>
                    <a:pt x="4332" y="2555"/>
                  </a:lnTo>
                  <a:lnTo>
                    <a:pt x="4315" y="2550"/>
                  </a:lnTo>
                  <a:lnTo>
                    <a:pt x="4297" y="2549"/>
                  </a:lnTo>
                  <a:lnTo>
                    <a:pt x="4280" y="2548"/>
                  </a:lnTo>
                  <a:lnTo>
                    <a:pt x="4260" y="2549"/>
                  </a:lnTo>
                  <a:lnTo>
                    <a:pt x="4239" y="2552"/>
                  </a:lnTo>
                  <a:lnTo>
                    <a:pt x="4219" y="2557"/>
                  </a:lnTo>
                  <a:lnTo>
                    <a:pt x="4200" y="2564"/>
                  </a:lnTo>
                  <a:lnTo>
                    <a:pt x="4182" y="2573"/>
                  </a:lnTo>
                  <a:lnTo>
                    <a:pt x="4164" y="2584"/>
                  </a:lnTo>
                  <a:lnTo>
                    <a:pt x="4149" y="2596"/>
                  </a:lnTo>
                  <a:lnTo>
                    <a:pt x="4134" y="2609"/>
                  </a:lnTo>
                  <a:lnTo>
                    <a:pt x="4121" y="2624"/>
                  </a:lnTo>
                  <a:lnTo>
                    <a:pt x="4109" y="2639"/>
                  </a:lnTo>
                  <a:lnTo>
                    <a:pt x="4099" y="2656"/>
                  </a:lnTo>
                  <a:lnTo>
                    <a:pt x="4090" y="2674"/>
                  </a:lnTo>
                  <a:lnTo>
                    <a:pt x="4083" y="2693"/>
                  </a:lnTo>
                  <a:lnTo>
                    <a:pt x="4078" y="2713"/>
                  </a:lnTo>
                  <a:lnTo>
                    <a:pt x="4075" y="2734"/>
                  </a:lnTo>
                  <a:lnTo>
                    <a:pt x="4074" y="2754"/>
                  </a:lnTo>
                  <a:lnTo>
                    <a:pt x="4074" y="2766"/>
                  </a:lnTo>
                  <a:lnTo>
                    <a:pt x="4075" y="2778"/>
                  </a:lnTo>
                  <a:lnTo>
                    <a:pt x="4077" y="2790"/>
                  </a:lnTo>
                  <a:lnTo>
                    <a:pt x="4079" y="2802"/>
                  </a:lnTo>
                  <a:lnTo>
                    <a:pt x="4082" y="2813"/>
                  </a:lnTo>
                  <a:lnTo>
                    <a:pt x="4086" y="2823"/>
                  </a:lnTo>
                  <a:lnTo>
                    <a:pt x="4090" y="2834"/>
                  </a:lnTo>
                  <a:lnTo>
                    <a:pt x="4094" y="2844"/>
                  </a:lnTo>
                  <a:close/>
                  <a:moveTo>
                    <a:pt x="4298" y="2710"/>
                  </a:moveTo>
                  <a:lnTo>
                    <a:pt x="4309" y="2746"/>
                  </a:lnTo>
                  <a:lnTo>
                    <a:pt x="4370" y="2941"/>
                  </a:lnTo>
                  <a:lnTo>
                    <a:pt x="4385" y="2933"/>
                  </a:lnTo>
                  <a:lnTo>
                    <a:pt x="4400" y="2924"/>
                  </a:lnTo>
                  <a:lnTo>
                    <a:pt x="4414" y="2913"/>
                  </a:lnTo>
                  <a:lnTo>
                    <a:pt x="4427" y="2901"/>
                  </a:lnTo>
                  <a:lnTo>
                    <a:pt x="4440" y="2886"/>
                  </a:lnTo>
                  <a:lnTo>
                    <a:pt x="4452" y="2870"/>
                  </a:lnTo>
                  <a:lnTo>
                    <a:pt x="4463" y="2853"/>
                  </a:lnTo>
                  <a:lnTo>
                    <a:pt x="4471" y="2835"/>
                  </a:lnTo>
                  <a:lnTo>
                    <a:pt x="4478" y="2816"/>
                  </a:lnTo>
                  <a:lnTo>
                    <a:pt x="4483" y="2796"/>
                  </a:lnTo>
                  <a:lnTo>
                    <a:pt x="4486" y="2776"/>
                  </a:lnTo>
                  <a:lnTo>
                    <a:pt x="4487" y="2754"/>
                  </a:lnTo>
                  <a:lnTo>
                    <a:pt x="4486" y="2734"/>
                  </a:lnTo>
                  <a:lnTo>
                    <a:pt x="4483" y="2713"/>
                  </a:lnTo>
                  <a:lnTo>
                    <a:pt x="4478" y="2693"/>
                  </a:lnTo>
                  <a:lnTo>
                    <a:pt x="4471" y="2674"/>
                  </a:lnTo>
                  <a:lnTo>
                    <a:pt x="4463" y="2656"/>
                  </a:lnTo>
                  <a:lnTo>
                    <a:pt x="4452" y="2639"/>
                  </a:lnTo>
                  <a:lnTo>
                    <a:pt x="4440" y="2624"/>
                  </a:lnTo>
                  <a:lnTo>
                    <a:pt x="4427" y="2609"/>
                  </a:lnTo>
                  <a:lnTo>
                    <a:pt x="4414" y="2597"/>
                  </a:lnTo>
                  <a:lnTo>
                    <a:pt x="4401" y="2586"/>
                  </a:lnTo>
                  <a:lnTo>
                    <a:pt x="4345" y="2728"/>
                  </a:lnTo>
                  <a:lnTo>
                    <a:pt x="4298" y="2710"/>
                  </a:lnTo>
                  <a:close/>
                  <a:moveTo>
                    <a:pt x="4312" y="2958"/>
                  </a:moveTo>
                  <a:lnTo>
                    <a:pt x="4264" y="2802"/>
                  </a:lnTo>
                  <a:lnTo>
                    <a:pt x="4128" y="2894"/>
                  </a:lnTo>
                  <a:lnTo>
                    <a:pt x="4131" y="2897"/>
                  </a:lnTo>
                  <a:lnTo>
                    <a:pt x="4134" y="2901"/>
                  </a:lnTo>
                  <a:lnTo>
                    <a:pt x="4149" y="2914"/>
                  </a:lnTo>
                  <a:lnTo>
                    <a:pt x="4164" y="2926"/>
                  </a:lnTo>
                  <a:lnTo>
                    <a:pt x="4182" y="2937"/>
                  </a:lnTo>
                  <a:lnTo>
                    <a:pt x="4200" y="2945"/>
                  </a:lnTo>
                  <a:lnTo>
                    <a:pt x="4219" y="2952"/>
                  </a:lnTo>
                  <a:lnTo>
                    <a:pt x="4239" y="2957"/>
                  </a:lnTo>
                  <a:lnTo>
                    <a:pt x="4260" y="2961"/>
                  </a:lnTo>
                  <a:lnTo>
                    <a:pt x="4280" y="2962"/>
                  </a:lnTo>
                  <a:lnTo>
                    <a:pt x="4296" y="2961"/>
                  </a:lnTo>
                  <a:lnTo>
                    <a:pt x="4312" y="2958"/>
                  </a:lnTo>
                  <a:close/>
                  <a:moveTo>
                    <a:pt x="5973" y="2722"/>
                  </a:moveTo>
                  <a:lnTo>
                    <a:pt x="5069" y="4403"/>
                  </a:lnTo>
                  <a:lnTo>
                    <a:pt x="5017" y="4375"/>
                  </a:lnTo>
                  <a:lnTo>
                    <a:pt x="5921" y="2693"/>
                  </a:lnTo>
                  <a:lnTo>
                    <a:pt x="5973" y="2722"/>
                  </a:lnTo>
                  <a:close/>
                  <a:moveTo>
                    <a:pt x="8527" y="4046"/>
                  </a:moveTo>
                  <a:lnTo>
                    <a:pt x="9578" y="5571"/>
                  </a:lnTo>
                  <a:lnTo>
                    <a:pt x="9529" y="5604"/>
                  </a:lnTo>
                  <a:lnTo>
                    <a:pt x="8477" y="4081"/>
                  </a:lnTo>
                  <a:lnTo>
                    <a:pt x="8527" y="4046"/>
                  </a:lnTo>
                  <a:close/>
                  <a:moveTo>
                    <a:pt x="6196" y="2499"/>
                  </a:moveTo>
                  <a:lnTo>
                    <a:pt x="7847" y="1228"/>
                  </a:lnTo>
                  <a:lnTo>
                    <a:pt x="7884" y="1275"/>
                  </a:lnTo>
                  <a:lnTo>
                    <a:pt x="6233" y="2547"/>
                  </a:lnTo>
                  <a:lnTo>
                    <a:pt x="6196" y="2499"/>
                  </a:lnTo>
                  <a:close/>
                  <a:moveTo>
                    <a:pt x="5702" y="2"/>
                  </a:moveTo>
                  <a:lnTo>
                    <a:pt x="7963" y="1035"/>
                  </a:lnTo>
                  <a:lnTo>
                    <a:pt x="7938" y="1089"/>
                  </a:lnTo>
                  <a:lnTo>
                    <a:pt x="5677" y="56"/>
                  </a:lnTo>
                  <a:lnTo>
                    <a:pt x="5702" y="2"/>
                  </a:lnTo>
                  <a:close/>
                  <a:moveTo>
                    <a:pt x="5508" y="130"/>
                  </a:moveTo>
                  <a:lnTo>
                    <a:pt x="6097" y="2432"/>
                  </a:lnTo>
                  <a:lnTo>
                    <a:pt x="6039" y="2447"/>
                  </a:lnTo>
                  <a:lnTo>
                    <a:pt x="5450" y="145"/>
                  </a:lnTo>
                  <a:lnTo>
                    <a:pt x="5508" y="130"/>
                  </a:lnTo>
                  <a:close/>
                  <a:moveTo>
                    <a:pt x="2608" y="607"/>
                  </a:moveTo>
                  <a:lnTo>
                    <a:pt x="5423" y="0"/>
                  </a:lnTo>
                  <a:lnTo>
                    <a:pt x="5435" y="59"/>
                  </a:lnTo>
                  <a:lnTo>
                    <a:pt x="2621" y="666"/>
                  </a:lnTo>
                  <a:lnTo>
                    <a:pt x="2608" y="607"/>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125">
              <a:extLst>
                <a:ext uri="{FF2B5EF4-FFF2-40B4-BE49-F238E27FC236}">
                  <a16:creationId xmlns:a16="http://schemas.microsoft.com/office/drawing/2014/main" id="{D4D410ED-8F99-4B95-A748-31167EC3C0A2}"/>
                </a:ext>
              </a:extLst>
            </p:cNvPr>
            <p:cNvSpPr>
              <a:spLocks/>
            </p:cNvSpPr>
            <p:nvPr/>
          </p:nvSpPr>
          <p:spPr bwMode="auto">
            <a:xfrm>
              <a:off x="2424648" y="4618457"/>
              <a:ext cx="349728" cy="351178"/>
            </a:xfrm>
            <a:custGeom>
              <a:avLst/>
              <a:gdLst>
                <a:gd name="T0" fmla="*/ 534 w 967"/>
                <a:gd name="T1" fmla="*/ 3 h 968"/>
                <a:gd name="T2" fmla="*/ 605 w 967"/>
                <a:gd name="T3" fmla="*/ 15 h 968"/>
                <a:gd name="T4" fmla="*/ 672 w 967"/>
                <a:gd name="T5" fmla="*/ 38 h 968"/>
                <a:gd name="T6" fmla="*/ 735 w 967"/>
                <a:gd name="T7" fmla="*/ 70 h 968"/>
                <a:gd name="T8" fmla="*/ 792 w 967"/>
                <a:gd name="T9" fmla="*/ 110 h 968"/>
                <a:gd name="T10" fmla="*/ 842 w 967"/>
                <a:gd name="T11" fmla="*/ 159 h 968"/>
                <a:gd name="T12" fmla="*/ 885 w 967"/>
                <a:gd name="T13" fmla="*/ 214 h 968"/>
                <a:gd name="T14" fmla="*/ 919 w 967"/>
                <a:gd name="T15" fmla="*/ 275 h 968"/>
                <a:gd name="T16" fmla="*/ 945 w 967"/>
                <a:gd name="T17" fmla="*/ 340 h 968"/>
                <a:gd name="T18" fmla="*/ 962 w 967"/>
                <a:gd name="T19" fmla="*/ 411 h 968"/>
                <a:gd name="T20" fmla="*/ 967 w 967"/>
                <a:gd name="T21" fmla="*/ 484 h 968"/>
                <a:gd name="T22" fmla="*/ 962 w 967"/>
                <a:gd name="T23" fmla="*/ 558 h 968"/>
                <a:gd name="T24" fmla="*/ 945 w 967"/>
                <a:gd name="T25" fmla="*/ 628 h 968"/>
                <a:gd name="T26" fmla="*/ 919 w 967"/>
                <a:gd name="T27" fmla="*/ 694 h 968"/>
                <a:gd name="T28" fmla="*/ 885 w 967"/>
                <a:gd name="T29" fmla="*/ 754 h 968"/>
                <a:gd name="T30" fmla="*/ 842 w 967"/>
                <a:gd name="T31" fmla="*/ 809 h 968"/>
                <a:gd name="T32" fmla="*/ 792 w 967"/>
                <a:gd name="T33" fmla="*/ 857 h 968"/>
                <a:gd name="T34" fmla="*/ 735 w 967"/>
                <a:gd name="T35" fmla="*/ 898 h 968"/>
                <a:gd name="T36" fmla="*/ 672 w 967"/>
                <a:gd name="T37" fmla="*/ 929 h 968"/>
                <a:gd name="T38" fmla="*/ 605 w 967"/>
                <a:gd name="T39" fmla="*/ 953 h 968"/>
                <a:gd name="T40" fmla="*/ 534 w 967"/>
                <a:gd name="T41" fmla="*/ 965 h 968"/>
                <a:gd name="T42" fmla="*/ 459 w 967"/>
                <a:gd name="T43" fmla="*/ 967 h 968"/>
                <a:gd name="T44" fmla="*/ 387 w 967"/>
                <a:gd name="T45" fmla="*/ 958 h 968"/>
                <a:gd name="T46" fmla="*/ 318 w 967"/>
                <a:gd name="T47" fmla="*/ 938 h 968"/>
                <a:gd name="T48" fmla="*/ 253 w 967"/>
                <a:gd name="T49" fmla="*/ 910 h 968"/>
                <a:gd name="T50" fmla="*/ 195 w 967"/>
                <a:gd name="T51" fmla="*/ 872 h 968"/>
                <a:gd name="T52" fmla="*/ 142 w 967"/>
                <a:gd name="T53" fmla="*/ 826 h 968"/>
                <a:gd name="T54" fmla="*/ 96 w 967"/>
                <a:gd name="T55" fmla="*/ 774 h 968"/>
                <a:gd name="T56" fmla="*/ 58 w 967"/>
                <a:gd name="T57" fmla="*/ 714 h 968"/>
                <a:gd name="T58" fmla="*/ 29 w 967"/>
                <a:gd name="T59" fmla="*/ 650 h 968"/>
                <a:gd name="T60" fmla="*/ 10 w 967"/>
                <a:gd name="T61" fmla="*/ 581 h 968"/>
                <a:gd name="T62" fmla="*/ 1 w 967"/>
                <a:gd name="T63" fmla="*/ 509 h 968"/>
                <a:gd name="T64" fmla="*/ 2 w 967"/>
                <a:gd name="T65" fmla="*/ 434 h 968"/>
                <a:gd name="T66" fmla="*/ 15 w 967"/>
                <a:gd name="T67" fmla="*/ 363 h 968"/>
                <a:gd name="T68" fmla="*/ 38 w 967"/>
                <a:gd name="T69" fmla="*/ 296 h 968"/>
                <a:gd name="T70" fmla="*/ 70 w 967"/>
                <a:gd name="T71" fmla="*/ 234 h 968"/>
                <a:gd name="T72" fmla="*/ 110 w 967"/>
                <a:gd name="T73" fmla="*/ 176 h 968"/>
                <a:gd name="T74" fmla="*/ 159 w 967"/>
                <a:gd name="T75" fmla="*/ 127 h 968"/>
                <a:gd name="T76" fmla="*/ 213 w 967"/>
                <a:gd name="T77" fmla="*/ 83 h 968"/>
                <a:gd name="T78" fmla="*/ 275 w 967"/>
                <a:gd name="T79" fmla="*/ 48 h 968"/>
                <a:gd name="T80" fmla="*/ 340 w 967"/>
                <a:gd name="T81" fmla="*/ 22 h 968"/>
                <a:gd name="T82" fmla="*/ 411 w 967"/>
                <a:gd name="T83" fmla="*/ 6 h 968"/>
                <a:gd name="T84" fmla="*/ 484 w 967"/>
                <a:gd name="T8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7" h="968">
                  <a:moveTo>
                    <a:pt x="484" y="0"/>
                  </a:moveTo>
                  <a:lnTo>
                    <a:pt x="509" y="1"/>
                  </a:lnTo>
                  <a:lnTo>
                    <a:pt x="534" y="3"/>
                  </a:lnTo>
                  <a:lnTo>
                    <a:pt x="558" y="6"/>
                  </a:lnTo>
                  <a:lnTo>
                    <a:pt x="581" y="10"/>
                  </a:lnTo>
                  <a:lnTo>
                    <a:pt x="605" y="15"/>
                  </a:lnTo>
                  <a:lnTo>
                    <a:pt x="628" y="22"/>
                  </a:lnTo>
                  <a:lnTo>
                    <a:pt x="650" y="29"/>
                  </a:lnTo>
                  <a:lnTo>
                    <a:pt x="672" y="38"/>
                  </a:lnTo>
                  <a:lnTo>
                    <a:pt x="694" y="48"/>
                  </a:lnTo>
                  <a:lnTo>
                    <a:pt x="714" y="59"/>
                  </a:lnTo>
                  <a:lnTo>
                    <a:pt x="735" y="70"/>
                  </a:lnTo>
                  <a:lnTo>
                    <a:pt x="754" y="83"/>
                  </a:lnTo>
                  <a:lnTo>
                    <a:pt x="774" y="96"/>
                  </a:lnTo>
                  <a:lnTo>
                    <a:pt x="792" y="110"/>
                  </a:lnTo>
                  <a:lnTo>
                    <a:pt x="809" y="127"/>
                  </a:lnTo>
                  <a:lnTo>
                    <a:pt x="825" y="142"/>
                  </a:lnTo>
                  <a:lnTo>
                    <a:pt x="842" y="159"/>
                  </a:lnTo>
                  <a:lnTo>
                    <a:pt x="857" y="176"/>
                  </a:lnTo>
                  <a:lnTo>
                    <a:pt x="872" y="195"/>
                  </a:lnTo>
                  <a:lnTo>
                    <a:pt x="885" y="214"/>
                  </a:lnTo>
                  <a:lnTo>
                    <a:pt x="898" y="234"/>
                  </a:lnTo>
                  <a:lnTo>
                    <a:pt x="909" y="254"/>
                  </a:lnTo>
                  <a:lnTo>
                    <a:pt x="919" y="275"/>
                  </a:lnTo>
                  <a:lnTo>
                    <a:pt x="929" y="296"/>
                  </a:lnTo>
                  <a:lnTo>
                    <a:pt x="938" y="318"/>
                  </a:lnTo>
                  <a:lnTo>
                    <a:pt x="945" y="340"/>
                  </a:lnTo>
                  <a:lnTo>
                    <a:pt x="952" y="363"/>
                  </a:lnTo>
                  <a:lnTo>
                    <a:pt x="957" y="387"/>
                  </a:lnTo>
                  <a:lnTo>
                    <a:pt x="962" y="411"/>
                  </a:lnTo>
                  <a:lnTo>
                    <a:pt x="965" y="434"/>
                  </a:lnTo>
                  <a:lnTo>
                    <a:pt x="967" y="459"/>
                  </a:lnTo>
                  <a:lnTo>
                    <a:pt x="967" y="484"/>
                  </a:lnTo>
                  <a:lnTo>
                    <a:pt x="967" y="509"/>
                  </a:lnTo>
                  <a:lnTo>
                    <a:pt x="965" y="534"/>
                  </a:lnTo>
                  <a:lnTo>
                    <a:pt x="962" y="558"/>
                  </a:lnTo>
                  <a:lnTo>
                    <a:pt x="957" y="581"/>
                  </a:lnTo>
                  <a:lnTo>
                    <a:pt x="952" y="605"/>
                  </a:lnTo>
                  <a:lnTo>
                    <a:pt x="945" y="628"/>
                  </a:lnTo>
                  <a:lnTo>
                    <a:pt x="938" y="650"/>
                  </a:lnTo>
                  <a:lnTo>
                    <a:pt x="929" y="672"/>
                  </a:lnTo>
                  <a:lnTo>
                    <a:pt x="919" y="694"/>
                  </a:lnTo>
                  <a:lnTo>
                    <a:pt x="909" y="714"/>
                  </a:lnTo>
                  <a:lnTo>
                    <a:pt x="898" y="735"/>
                  </a:lnTo>
                  <a:lnTo>
                    <a:pt x="885" y="754"/>
                  </a:lnTo>
                  <a:lnTo>
                    <a:pt x="872" y="774"/>
                  </a:lnTo>
                  <a:lnTo>
                    <a:pt x="857" y="792"/>
                  </a:lnTo>
                  <a:lnTo>
                    <a:pt x="842" y="809"/>
                  </a:lnTo>
                  <a:lnTo>
                    <a:pt x="825" y="826"/>
                  </a:lnTo>
                  <a:lnTo>
                    <a:pt x="809" y="842"/>
                  </a:lnTo>
                  <a:lnTo>
                    <a:pt x="792" y="857"/>
                  </a:lnTo>
                  <a:lnTo>
                    <a:pt x="774" y="872"/>
                  </a:lnTo>
                  <a:lnTo>
                    <a:pt x="754" y="885"/>
                  </a:lnTo>
                  <a:lnTo>
                    <a:pt x="735" y="898"/>
                  </a:lnTo>
                  <a:lnTo>
                    <a:pt x="714" y="910"/>
                  </a:lnTo>
                  <a:lnTo>
                    <a:pt x="694" y="919"/>
                  </a:lnTo>
                  <a:lnTo>
                    <a:pt x="672" y="929"/>
                  </a:lnTo>
                  <a:lnTo>
                    <a:pt x="650" y="938"/>
                  </a:lnTo>
                  <a:lnTo>
                    <a:pt x="628" y="946"/>
                  </a:lnTo>
                  <a:lnTo>
                    <a:pt x="605" y="953"/>
                  </a:lnTo>
                  <a:lnTo>
                    <a:pt x="581" y="958"/>
                  </a:lnTo>
                  <a:lnTo>
                    <a:pt x="558" y="961"/>
                  </a:lnTo>
                  <a:lnTo>
                    <a:pt x="534" y="965"/>
                  </a:lnTo>
                  <a:lnTo>
                    <a:pt x="509" y="967"/>
                  </a:lnTo>
                  <a:lnTo>
                    <a:pt x="484" y="968"/>
                  </a:lnTo>
                  <a:lnTo>
                    <a:pt x="459" y="967"/>
                  </a:lnTo>
                  <a:lnTo>
                    <a:pt x="434" y="965"/>
                  </a:lnTo>
                  <a:lnTo>
                    <a:pt x="411" y="961"/>
                  </a:lnTo>
                  <a:lnTo>
                    <a:pt x="387" y="958"/>
                  </a:lnTo>
                  <a:lnTo>
                    <a:pt x="363" y="953"/>
                  </a:lnTo>
                  <a:lnTo>
                    <a:pt x="340" y="946"/>
                  </a:lnTo>
                  <a:lnTo>
                    <a:pt x="318" y="938"/>
                  </a:lnTo>
                  <a:lnTo>
                    <a:pt x="296" y="929"/>
                  </a:lnTo>
                  <a:lnTo>
                    <a:pt x="275" y="919"/>
                  </a:lnTo>
                  <a:lnTo>
                    <a:pt x="253" y="910"/>
                  </a:lnTo>
                  <a:lnTo>
                    <a:pt x="233" y="898"/>
                  </a:lnTo>
                  <a:lnTo>
                    <a:pt x="213" y="885"/>
                  </a:lnTo>
                  <a:lnTo>
                    <a:pt x="195" y="872"/>
                  </a:lnTo>
                  <a:lnTo>
                    <a:pt x="176" y="857"/>
                  </a:lnTo>
                  <a:lnTo>
                    <a:pt x="159" y="842"/>
                  </a:lnTo>
                  <a:lnTo>
                    <a:pt x="142" y="826"/>
                  </a:lnTo>
                  <a:lnTo>
                    <a:pt x="125" y="809"/>
                  </a:lnTo>
                  <a:lnTo>
                    <a:pt x="110" y="792"/>
                  </a:lnTo>
                  <a:lnTo>
                    <a:pt x="96" y="774"/>
                  </a:lnTo>
                  <a:lnTo>
                    <a:pt x="83" y="754"/>
                  </a:lnTo>
                  <a:lnTo>
                    <a:pt x="70" y="735"/>
                  </a:lnTo>
                  <a:lnTo>
                    <a:pt x="58" y="714"/>
                  </a:lnTo>
                  <a:lnTo>
                    <a:pt x="48" y="694"/>
                  </a:lnTo>
                  <a:lnTo>
                    <a:pt x="38" y="672"/>
                  </a:lnTo>
                  <a:lnTo>
                    <a:pt x="29" y="650"/>
                  </a:lnTo>
                  <a:lnTo>
                    <a:pt x="22" y="628"/>
                  </a:lnTo>
                  <a:lnTo>
                    <a:pt x="15" y="605"/>
                  </a:lnTo>
                  <a:lnTo>
                    <a:pt x="10" y="581"/>
                  </a:lnTo>
                  <a:lnTo>
                    <a:pt x="6" y="558"/>
                  </a:lnTo>
                  <a:lnTo>
                    <a:pt x="2" y="534"/>
                  </a:lnTo>
                  <a:lnTo>
                    <a:pt x="1" y="509"/>
                  </a:lnTo>
                  <a:lnTo>
                    <a:pt x="0" y="484"/>
                  </a:lnTo>
                  <a:lnTo>
                    <a:pt x="1" y="459"/>
                  </a:lnTo>
                  <a:lnTo>
                    <a:pt x="2" y="434"/>
                  </a:lnTo>
                  <a:lnTo>
                    <a:pt x="6" y="411"/>
                  </a:lnTo>
                  <a:lnTo>
                    <a:pt x="10" y="387"/>
                  </a:lnTo>
                  <a:lnTo>
                    <a:pt x="15" y="363"/>
                  </a:lnTo>
                  <a:lnTo>
                    <a:pt x="22" y="340"/>
                  </a:lnTo>
                  <a:lnTo>
                    <a:pt x="29" y="318"/>
                  </a:lnTo>
                  <a:lnTo>
                    <a:pt x="38" y="296"/>
                  </a:lnTo>
                  <a:lnTo>
                    <a:pt x="48" y="275"/>
                  </a:lnTo>
                  <a:lnTo>
                    <a:pt x="58" y="254"/>
                  </a:lnTo>
                  <a:lnTo>
                    <a:pt x="70" y="234"/>
                  </a:lnTo>
                  <a:lnTo>
                    <a:pt x="83" y="214"/>
                  </a:lnTo>
                  <a:lnTo>
                    <a:pt x="96" y="195"/>
                  </a:lnTo>
                  <a:lnTo>
                    <a:pt x="110" y="176"/>
                  </a:lnTo>
                  <a:lnTo>
                    <a:pt x="125" y="159"/>
                  </a:lnTo>
                  <a:lnTo>
                    <a:pt x="142" y="142"/>
                  </a:lnTo>
                  <a:lnTo>
                    <a:pt x="159" y="127"/>
                  </a:lnTo>
                  <a:lnTo>
                    <a:pt x="176" y="110"/>
                  </a:lnTo>
                  <a:lnTo>
                    <a:pt x="195" y="96"/>
                  </a:lnTo>
                  <a:lnTo>
                    <a:pt x="213" y="83"/>
                  </a:lnTo>
                  <a:lnTo>
                    <a:pt x="233" y="70"/>
                  </a:lnTo>
                  <a:lnTo>
                    <a:pt x="253" y="59"/>
                  </a:lnTo>
                  <a:lnTo>
                    <a:pt x="275" y="48"/>
                  </a:lnTo>
                  <a:lnTo>
                    <a:pt x="296" y="38"/>
                  </a:lnTo>
                  <a:lnTo>
                    <a:pt x="318" y="29"/>
                  </a:lnTo>
                  <a:lnTo>
                    <a:pt x="340" y="22"/>
                  </a:lnTo>
                  <a:lnTo>
                    <a:pt x="363" y="15"/>
                  </a:lnTo>
                  <a:lnTo>
                    <a:pt x="387" y="10"/>
                  </a:lnTo>
                  <a:lnTo>
                    <a:pt x="411" y="6"/>
                  </a:lnTo>
                  <a:lnTo>
                    <a:pt x="434" y="3"/>
                  </a:lnTo>
                  <a:lnTo>
                    <a:pt x="459" y="1"/>
                  </a:lnTo>
                  <a:lnTo>
                    <a:pt x="48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126">
              <a:extLst>
                <a:ext uri="{FF2B5EF4-FFF2-40B4-BE49-F238E27FC236}">
                  <a16:creationId xmlns:a16="http://schemas.microsoft.com/office/drawing/2014/main" id="{64C28241-DB4F-4AE2-AFD6-3FD59C6C3677}"/>
                </a:ext>
              </a:extLst>
            </p:cNvPr>
            <p:cNvSpPr>
              <a:spLocks/>
            </p:cNvSpPr>
            <p:nvPr/>
          </p:nvSpPr>
          <p:spPr bwMode="auto">
            <a:xfrm>
              <a:off x="1672952" y="4720038"/>
              <a:ext cx="187199" cy="187199"/>
            </a:xfrm>
            <a:custGeom>
              <a:avLst/>
              <a:gdLst>
                <a:gd name="T0" fmla="*/ 284 w 516"/>
                <a:gd name="T1" fmla="*/ 1 h 515"/>
                <a:gd name="T2" fmla="*/ 322 w 516"/>
                <a:gd name="T3" fmla="*/ 9 h 515"/>
                <a:gd name="T4" fmla="*/ 358 w 516"/>
                <a:gd name="T5" fmla="*/ 20 h 515"/>
                <a:gd name="T6" fmla="*/ 391 w 516"/>
                <a:gd name="T7" fmla="*/ 38 h 515"/>
                <a:gd name="T8" fmla="*/ 422 w 516"/>
                <a:gd name="T9" fmla="*/ 59 h 515"/>
                <a:gd name="T10" fmla="*/ 449 w 516"/>
                <a:gd name="T11" fmla="*/ 84 h 515"/>
                <a:gd name="T12" fmla="*/ 471 w 516"/>
                <a:gd name="T13" fmla="*/ 113 h 515"/>
                <a:gd name="T14" fmla="*/ 490 w 516"/>
                <a:gd name="T15" fmla="*/ 146 h 515"/>
                <a:gd name="T16" fmla="*/ 504 w 516"/>
                <a:gd name="T17" fmla="*/ 181 h 515"/>
                <a:gd name="T18" fmla="*/ 512 w 516"/>
                <a:gd name="T19" fmla="*/ 218 h 515"/>
                <a:gd name="T20" fmla="*/ 516 w 516"/>
                <a:gd name="T21" fmla="*/ 258 h 515"/>
                <a:gd name="T22" fmla="*/ 512 w 516"/>
                <a:gd name="T23" fmla="*/ 297 h 515"/>
                <a:gd name="T24" fmla="*/ 504 w 516"/>
                <a:gd name="T25" fmla="*/ 335 h 515"/>
                <a:gd name="T26" fmla="*/ 490 w 516"/>
                <a:gd name="T27" fmla="*/ 369 h 515"/>
                <a:gd name="T28" fmla="*/ 471 w 516"/>
                <a:gd name="T29" fmla="*/ 402 h 515"/>
                <a:gd name="T30" fmla="*/ 449 w 516"/>
                <a:gd name="T31" fmla="*/ 431 h 515"/>
                <a:gd name="T32" fmla="*/ 422 w 516"/>
                <a:gd name="T33" fmla="*/ 457 h 515"/>
                <a:gd name="T34" fmla="*/ 391 w 516"/>
                <a:gd name="T35" fmla="*/ 478 h 515"/>
                <a:gd name="T36" fmla="*/ 358 w 516"/>
                <a:gd name="T37" fmla="*/ 495 h 515"/>
                <a:gd name="T38" fmla="*/ 322 w 516"/>
                <a:gd name="T39" fmla="*/ 507 h 515"/>
                <a:gd name="T40" fmla="*/ 284 w 516"/>
                <a:gd name="T41" fmla="*/ 514 h 515"/>
                <a:gd name="T42" fmla="*/ 244 w 516"/>
                <a:gd name="T43" fmla="*/ 515 h 515"/>
                <a:gd name="T44" fmla="*/ 206 w 516"/>
                <a:gd name="T45" fmla="*/ 510 h 515"/>
                <a:gd name="T46" fmla="*/ 169 w 516"/>
                <a:gd name="T47" fmla="*/ 500 h 515"/>
                <a:gd name="T48" fmla="*/ 135 w 516"/>
                <a:gd name="T49" fmla="*/ 484 h 515"/>
                <a:gd name="T50" fmla="*/ 104 w 516"/>
                <a:gd name="T51" fmla="*/ 464 h 515"/>
                <a:gd name="T52" fmla="*/ 76 w 516"/>
                <a:gd name="T53" fmla="*/ 439 h 515"/>
                <a:gd name="T54" fmla="*/ 51 w 516"/>
                <a:gd name="T55" fmla="*/ 411 h 515"/>
                <a:gd name="T56" fmla="*/ 32 w 516"/>
                <a:gd name="T57" fmla="*/ 380 h 515"/>
                <a:gd name="T58" fmla="*/ 15 w 516"/>
                <a:gd name="T59" fmla="*/ 347 h 515"/>
                <a:gd name="T60" fmla="*/ 6 w 516"/>
                <a:gd name="T61" fmla="*/ 310 h 515"/>
                <a:gd name="T62" fmla="*/ 0 w 516"/>
                <a:gd name="T63" fmla="*/ 271 h 515"/>
                <a:gd name="T64" fmla="*/ 1 w 516"/>
                <a:gd name="T65" fmla="*/ 231 h 515"/>
                <a:gd name="T66" fmla="*/ 8 w 516"/>
                <a:gd name="T67" fmla="*/ 193 h 515"/>
                <a:gd name="T68" fmla="*/ 21 w 516"/>
                <a:gd name="T69" fmla="*/ 158 h 515"/>
                <a:gd name="T70" fmla="*/ 37 w 516"/>
                <a:gd name="T71" fmla="*/ 124 h 515"/>
                <a:gd name="T72" fmla="*/ 59 w 516"/>
                <a:gd name="T73" fmla="*/ 94 h 515"/>
                <a:gd name="T74" fmla="*/ 85 w 516"/>
                <a:gd name="T75" fmla="*/ 67 h 515"/>
                <a:gd name="T76" fmla="*/ 114 w 516"/>
                <a:gd name="T77" fmla="*/ 44 h 515"/>
                <a:gd name="T78" fmla="*/ 146 w 516"/>
                <a:gd name="T79" fmla="*/ 26 h 515"/>
                <a:gd name="T80" fmla="*/ 181 w 516"/>
                <a:gd name="T81" fmla="*/ 12 h 515"/>
                <a:gd name="T82" fmla="*/ 219 w 516"/>
                <a:gd name="T83" fmla="*/ 3 h 515"/>
                <a:gd name="T84" fmla="*/ 257 w 516"/>
                <a:gd name="T85"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6" h="515">
                  <a:moveTo>
                    <a:pt x="257" y="0"/>
                  </a:moveTo>
                  <a:lnTo>
                    <a:pt x="270" y="0"/>
                  </a:lnTo>
                  <a:lnTo>
                    <a:pt x="284" y="1"/>
                  </a:lnTo>
                  <a:lnTo>
                    <a:pt x="297" y="3"/>
                  </a:lnTo>
                  <a:lnTo>
                    <a:pt x="309" y="5"/>
                  </a:lnTo>
                  <a:lnTo>
                    <a:pt x="322" y="9"/>
                  </a:lnTo>
                  <a:lnTo>
                    <a:pt x="334" y="12"/>
                  </a:lnTo>
                  <a:lnTo>
                    <a:pt x="346" y="16"/>
                  </a:lnTo>
                  <a:lnTo>
                    <a:pt x="358" y="20"/>
                  </a:lnTo>
                  <a:lnTo>
                    <a:pt x="370" y="26"/>
                  </a:lnTo>
                  <a:lnTo>
                    <a:pt x="381" y="31"/>
                  </a:lnTo>
                  <a:lnTo>
                    <a:pt x="391" y="38"/>
                  </a:lnTo>
                  <a:lnTo>
                    <a:pt x="402" y="44"/>
                  </a:lnTo>
                  <a:lnTo>
                    <a:pt x="412" y="52"/>
                  </a:lnTo>
                  <a:lnTo>
                    <a:pt x="422" y="59"/>
                  </a:lnTo>
                  <a:lnTo>
                    <a:pt x="431" y="67"/>
                  </a:lnTo>
                  <a:lnTo>
                    <a:pt x="440" y="75"/>
                  </a:lnTo>
                  <a:lnTo>
                    <a:pt x="449" y="84"/>
                  </a:lnTo>
                  <a:lnTo>
                    <a:pt x="456" y="94"/>
                  </a:lnTo>
                  <a:lnTo>
                    <a:pt x="464" y="104"/>
                  </a:lnTo>
                  <a:lnTo>
                    <a:pt x="471" y="113"/>
                  </a:lnTo>
                  <a:lnTo>
                    <a:pt x="478" y="124"/>
                  </a:lnTo>
                  <a:lnTo>
                    <a:pt x="484" y="135"/>
                  </a:lnTo>
                  <a:lnTo>
                    <a:pt x="490" y="146"/>
                  </a:lnTo>
                  <a:lnTo>
                    <a:pt x="495" y="158"/>
                  </a:lnTo>
                  <a:lnTo>
                    <a:pt x="499" y="169"/>
                  </a:lnTo>
                  <a:lnTo>
                    <a:pt x="504" y="181"/>
                  </a:lnTo>
                  <a:lnTo>
                    <a:pt x="507" y="193"/>
                  </a:lnTo>
                  <a:lnTo>
                    <a:pt x="510" y="206"/>
                  </a:lnTo>
                  <a:lnTo>
                    <a:pt x="512" y="218"/>
                  </a:lnTo>
                  <a:lnTo>
                    <a:pt x="513" y="231"/>
                  </a:lnTo>
                  <a:lnTo>
                    <a:pt x="514" y="244"/>
                  </a:lnTo>
                  <a:lnTo>
                    <a:pt x="516" y="258"/>
                  </a:lnTo>
                  <a:lnTo>
                    <a:pt x="514" y="271"/>
                  </a:lnTo>
                  <a:lnTo>
                    <a:pt x="513" y="284"/>
                  </a:lnTo>
                  <a:lnTo>
                    <a:pt x="512" y="297"/>
                  </a:lnTo>
                  <a:lnTo>
                    <a:pt x="510" y="310"/>
                  </a:lnTo>
                  <a:lnTo>
                    <a:pt x="507" y="322"/>
                  </a:lnTo>
                  <a:lnTo>
                    <a:pt x="504" y="335"/>
                  </a:lnTo>
                  <a:lnTo>
                    <a:pt x="499" y="347"/>
                  </a:lnTo>
                  <a:lnTo>
                    <a:pt x="495" y="357"/>
                  </a:lnTo>
                  <a:lnTo>
                    <a:pt x="490" y="369"/>
                  </a:lnTo>
                  <a:lnTo>
                    <a:pt x="484" y="380"/>
                  </a:lnTo>
                  <a:lnTo>
                    <a:pt x="478" y="391"/>
                  </a:lnTo>
                  <a:lnTo>
                    <a:pt x="471" y="402"/>
                  </a:lnTo>
                  <a:lnTo>
                    <a:pt x="464" y="411"/>
                  </a:lnTo>
                  <a:lnTo>
                    <a:pt x="456" y="421"/>
                  </a:lnTo>
                  <a:lnTo>
                    <a:pt x="449" y="431"/>
                  </a:lnTo>
                  <a:lnTo>
                    <a:pt x="440" y="439"/>
                  </a:lnTo>
                  <a:lnTo>
                    <a:pt x="431" y="448"/>
                  </a:lnTo>
                  <a:lnTo>
                    <a:pt x="422" y="457"/>
                  </a:lnTo>
                  <a:lnTo>
                    <a:pt x="412" y="464"/>
                  </a:lnTo>
                  <a:lnTo>
                    <a:pt x="402" y="471"/>
                  </a:lnTo>
                  <a:lnTo>
                    <a:pt x="391" y="478"/>
                  </a:lnTo>
                  <a:lnTo>
                    <a:pt x="381" y="484"/>
                  </a:lnTo>
                  <a:lnTo>
                    <a:pt x="370" y="490"/>
                  </a:lnTo>
                  <a:lnTo>
                    <a:pt x="358" y="495"/>
                  </a:lnTo>
                  <a:lnTo>
                    <a:pt x="346" y="500"/>
                  </a:lnTo>
                  <a:lnTo>
                    <a:pt x="334" y="503"/>
                  </a:lnTo>
                  <a:lnTo>
                    <a:pt x="322" y="507"/>
                  </a:lnTo>
                  <a:lnTo>
                    <a:pt x="309" y="510"/>
                  </a:lnTo>
                  <a:lnTo>
                    <a:pt x="297" y="512"/>
                  </a:lnTo>
                  <a:lnTo>
                    <a:pt x="284" y="514"/>
                  </a:lnTo>
                  <a:lnTo>
                    <a:pt x="270" y="515"/>
                  </a:lnTo>
                  <a:lnTo>
                    <a:pt x="257" y="515"/>
                  </a:lnTo>
                  <a:lnTo>
                    <a:pt x="244" y="515"/>
                  </a:lnTo>
                  <a:lnTo>
                    <a:pt x="231" y="514"/>
                  </a:lnTo>
                  <a:lnTo>
                    <a:pt x="219" y="512"/>
                  </a:lnTo>
                  <a:lnTo>
                    <a:pt x="206" y="510"/>
                  </a:lnTo>
                  <a:lnTo>
                    <a:pt x="194" y="507"/>
                  </a:lnTo>
                  <a:lnTo>
                    <a:pt x="181" y="503"/>
                  </a:lnTo>
                  <a:lnTo>
                    <a:pt x="169" y="500"/>
                  </a:lnTo>
                  <a:lnTo>
                    <a:pt x="157" y="495"/>
                  </a:lnTo>
                  <a:lnTo>
                    <a:pt x="146" y="490"/>
                  </a:lnTo>
                  <a:lnTo>
                    <a:pt x="135" y="484"/>
                  </a:lnTo>
                  <a:lnTo>
                    <a:pt x="125" y="478"/>
                  </a:lnTo>
                  <a:lnTo>
                    <a:pt x="114" y="471"/>
                  </a:lnTo>
                  <a:lnTo>
                    <a:pt x="104" y="464"/>
                  </a:lnTo>
                  <a:lnTo>
                    <a:pt x="94" y="457"/>
                  </a:lnTo>
                  <a:lnTo>
                    <a:pt x="85" y="448"/>
                  </a:lnTo>
                  <a:lnTo>
                    <a:pt x="76" y="439"/>
                  </a:lnTo>
                  <a:lnTo>
                    <a:pt x="67" y="431"/>
                  </a:lnTo>
                  <a:lnTo>
                    <a:pt x="59" y="421"/>
                  </a:lnTo>
                  <a:lnTo>
                    <a:pt x="51" y="411"/>
                  </a:lnTo>
                  <a:lnTo>
                    <a:pt x="44" y="402"/>
                  </a:lnTo>
                  <a:lnTo>
                    <a:pt x="37" y="391"/>
                  </a:lnTo>
                  <a:lnTo>
                    <a:pt x="32" y="380"/>
                  </a:lnTo>
                  <a:lnTo>
                    <a:pt x="25" y="369"/>
                  </a:lnTo>
                  <a:lnTo>
                    <a:pt x="21" y="357"/>
                  </a:lnTo>
                  <a:lnTo>
                    <a:pt x="15" y="347"/>
                  </a:lnTo>
                  <a:lnTo>
                    <a:pt x="11" y="335"/>
                  </a:lnTo>
                  <a:lnTo>
                    <a:pt x="8" y="322"/>
                  </a:lnTo>
                  <a:lnTo>
                    <a:pt x="6" y="310"/>
                  </a:lnTo>
                  <a:lnTo>
                    <a:pt x="4" y="297"/>
                  </a:lnTo>
                  <a:lnTo>
                    <a:pt x="1" y="284"/>
                  </a:lnTo>
                  <a:lnTo>
                    <a:pt x="0" y="271"/>
                  </a:lnTo>
                  <a:lnTo>
                    <a:pt x="0" y="258"/>
                  </a:lnTo>
                  <a:lnTo>
                    <a:pt x="0" y="244"/>
                  </a:lnTo>
                  <a:lnTo>
                    <a:pt x="1" y="231"/>
                  </a:lnTo>
                  <a:lnTo>
                    <a:pt x="4" y="218"/>
                  </a:lnTo>
                  <a:lnTo>
                    <a:pt x="6" y="206"/>
                  </a:lnTo>
                  <a:lnTo>
                    <a:pt x="8" y="193"/>
                  </a:lnTo>
                  <a:lnTo>
                    <a:pt x="11" y="181"/>
                  </a:lnTo>
                  <a:lnTo>
                    <a:pt x="15" y="169"/>
                  </a:lnTo>
                  <a:lnTo>
                    <a:pt x="21" y="158"/>
                  </a:lnTo>
                  <a:lnTo>
                    <a:pt x="25" y="146"/>
                  </a:lnTo>
                  <a:lnTo>
                    <a:pt x="32" y="135"/>
                  </a:lnTo>
                  <a:lnTo>
                    <a:pt x="37" y="124"/>
                  </a:lnTo>
                  <a:lnTo>
                    <a:pt x="44" y="113"/>
                  </a:lnTo>
                  <a:lnTo>
                    <a:pt x="51" y="104"/>
                  </a:lnTo>
                  <a:lnTo>
                    <a:pt x="59" y="94"/>
                  </a:lnTo>
                  <a:lnTo>
                    <a:pt x="67" y="84"/>
                  </a:lnTo>
                  <a:lnTo>
                    <a:pt x="76" y="75"/>
                  </a:lnTo>
                  <a:lnTo>
                    <a:pt x="85" y="67"/>
                  </a:lnTo>
                  <a:lnTo>
                    <a:pt x="94" y="59"/>
                  </a:lnTo>
                  <a:lnTo>
                    <a:pt x="104" y="52"/>
                  </a:lnTo>
                  <a:lnTo>
                    <a:pt x="114" y="44"/>
                  </a:lnTo>
                  <a:lnTo>
                    <a:pt x="125" y="38"/>
                  </a:lnTo>
                  <a:lnTo>
                    <a:pt x="135" y="31"/>
                  </a:lnTo>
                  <a:lnTo>
                    <a:pt x="146" y="26"/>
                  </a:lnTo>
                  <a:lnTo>
                    <a:pt x="157" y="20"/>
                  </a:lnTo>
                  <a:lnTo>
                    <a:pt x="169" y="16"/>
                  </a:lnTo>
                  <a:lnTo>
                    <a:pt x="181" y="12"/>
                  </a:lnTo>
                  <a:lnTo>
                    <a:pt x="194" y="9"/>
                  </a:lnTo>
                  <a:lnTo>
                    <a:pt x="206" y="5"/>
                  </a:lnTo>
                  <a:lnTo>
                    <a:pt x="219" y="3"/>
                  </a:lnTo>
                  <a:lnTo>
                    <a:pt x="231" y="1"/>
                  </a:lnTo>
                  <a:lnTo>
                    <a:pt x="244" y="0"/>
                  </a:lnTo>
                  <a:lnTo>
                    <a:pt x="257"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127">
              <a:extLst>
                <a:ext uri="{FF2B5EF4-FFF2-40B4-BE49-F238E27FC236}">
                  <a16:creationId xmlns:a16="http://schemas.microsoft.com/office/drawing/2014/main" id="{2164C2F3-E4C7-4C76-9FDF-3BB25353A647}"/>
                </a:ext>
              </a:extLst>
            </p:cNvPr>
            <p:cNvSpPr>
              <a:spLocks/>
            </p:cNvSpPr>
            <p:nvPr/>
          </p:nvSpPr>
          <p:spPr bwMode="auto">
            <a:xfrm>
              <a:off x="3057349" y="4721488"/>
              <a:ext cx="181394" cy="181394"/>
            </a:xfrm>
            <a:custGeom>
              <a:avLst/>
              <a:gdLst>
                <a:gd name="T0" fmla="*/ 274 w 499"/>
                <a:gd name="T1" fmla="*/ 1 h 499"/>
                <a:gd name="T2" fmla="*/ 312 w 499"/>
                <a:gd name="T3" fmla="*/ 8 h 499"/>
                <a:gd name="T4" fmla="*/ 347 w 499"/>
                <a:gd name="T5" fmla="*/ 20 h 499"/>
                <a:gd name="T6" fmla="*/ 379 w 499"/>
                <a:gd name="T7" fmla="*/ 37 h 499"/>
                <a:gd name="T8" fmla="*/ 408 w 499"/>
                <a:gd name="T9" fmla="*/ 58 h 499"/>
                <a:gd name="T10" fmla="*/ 434 w 499"/>
                <a:gd name="T11" fmla="*/ 82 h 499"/>
                <a:gd name="T12" fmla="*/ 456 w 499"/>
                <a:gd name="T13" fmla="*/ 110 h 499"/>
                <a:gd name="T14" fmla="*/ 474 w 499"/>
                <a:gd name="T15" fmla="*/ 142 h 499"/>
                <a:gd name="T16" fmla="*/ 488 w 499"/>
                <a:gd name="T17" fmla="*/ 175 h 499"/>
                <a:gd name="T18" fmla="*/ 496 w 499"/>
                <a:gd name="T19" fmla="*/ 212 h 499"/>
                <a:gd name="T20" fmla="*/ 499 w 499"/>
                <a:gd name="T21" fmla="*/ 250 h 499"/>
                <a:gd name="T22" fmla="*/ 496 w 499"/>
                <a:gd name="T23" fmla="*/ 288 h 499"/>
                <a:gd name="T24" fmla="*/ 488 w 499"/>
                <a:gd name="T25" fmla="*/ 324 h 499"/>
                <a:gd name="T26" fmla="*/ 474 w 499"/>
                <a:gd name="T27" fmla="*/ 358 h 499"/>
                <a:gd name="T28" fmla="*/ 456 w 499"/>
                <a:gd name="T29" fmla="*/ 389 h 499"/>
                <a:gd name="T30" fmla="*/ 434 w 499"/>
                <a:gd name="T31" fmla="*/ 418 h 499"/>
                <a:gd name="T32" fmla="*/ 408 w 499"/>
                <a:gd name="T33" fmla="*/ 443 h 499"/>
                <a:gd name="T34" fmla="*/ 379 w 499"/>
                <a:gd name="T35" fmla="*/ 464 h 499"/>
                <a:gd name="T36" fmla="*/ 347 w 499"/>
                <a:gd name="T37" fmla="*/ 480 h 499"/>
                <a:gd name="T38" fmla="*/ 312 w 499"/>
                <a:gd name="T39" fmla="*/ 492 h 499"/>
                <a:gd name="T40" fmla="*/ 274 w 499"/>
                <a:gd name="T41" fmla="*/ 498 h 499"/>
                <a:gd name="T42" fmla="*/ 236 w 499"/>
                <a:gd name="T43" fmla="*/ 499 h 499"/>
                <a:gd name="T44" fmla="*/ 199 w 499"/>
                <a:gd name="T45" fmla="*/ 495 h 499"/>
                <a:gd name="T46" fmla="*/ 163 w 499"/>
                <a:gd name="T47" fmla="*/ 484 h 499"/>
                <a:gd name="T48" fmla="*/ 131 w 499"/>
                <a:gd name="T49" fmla="*/ 469 h 499"/>
                <a:gd name="T50" fmla="*/ 100 w 499"/>
                <a:gd name="T51" fmla="*/ 450 h 499"/>
                <a:gd name="T52" fmla="*/ 72 w 499"/>
                <a:gd name="T53" fmla="*/ 427 h 499"/>
                <a:gd name="T54" fmla="*/ 50 w 499"/>
                <a:gd name="T55" fmla="*/ 399 h 499"/>
                <a:gd name="T56" fmla="*/ 30 w 499"/>
                <a:gd name="T57" fmla="*/ 369 h 499"/>
                <a:gd name="T58" fmla="*/ 15 w 499"/>
                <a:gd name="T59" fmla="*/ 336 h 499"/>
                <a:gd name="T60" fmla="*/ 4 w 499"/>
                <a:gd name="T61" fmla="*/ 301 h 499"/>
                <a:gd name="T62" fmla="*/ 0 w 499"/>
                <a:gd name="T63" fmla="*/ 263 h 499"/>
                <a:gd name="T64" fmla="*/ 1 w 499"/>
                <a:gd name="T65" fmla="*/ 225 h 499"/>
                <a:gd name="T66" fmla="*/ 7 w 499"/>
                <a:gd name="T67" fmla="*/ 187 h 499"/>
                <a:gd name="T68" fmla="*/ 19 w 499"/>
                <a:gd name="T69" fmla="*/ 153 h 499"/>
                <a:gd name="T70" fmla="*/ 35 w 499"/>
                <a:gd name="T71" fmla="*/ 120 h 499"/>
                <a:gd name="T72" fmla="*/ 56 w 499"/>
                <a:gd name="T73" fmla="*/ 91 h 499"/>
                <a:gd name="T74" fmla="*/ 81 w 499"/>
                <a:gd name="T75" fmla="*/ 65 h 499"/>
                <a:gd name="T76" fmla="*/ 110 w 499"/>
                <a:gd name="T77" fmla="*/ 43 h 499"/>
                <a:gd name="T78" fmla="*/ 141 w 499"/>
                <a:gd name="T79" fmla="*/ 25 h 499"/>
                <a:gd name="T80" fmla="*/ 175 w 499"/>
                <a:gd name="T81" fmla="*/ 11 h 499"/>
                <a:gd name="T82" fmla="*/ 212 w 499"/>
                <a:gd name="T83" fmla="*/ 4 h 499"/>
                <a:gd name="T84" fmla="*/ 249 w 499"/>
                <a:gd name="T8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9" h="499">
                  <a:moveTo>
                    <a:pt x="249" y="0"/>
                  </a:moveTo>
                  <a:lnTo>
                    <a:pt x="262" y="0"/>
                  </a:lnTo>
                  <a:lnTo>
                    <a:pt x="274" y="1"/>
                  </a:lnTo>
                  <a:lnTo>
                    <a:pt x="287" y="4"/>
                  </a:lnTo>
                  <a:lnTo>
                    <a:pt x="299" y="6"/>
                  </a:lnTo>
                  <a:lnTo>
                    <a:pt x="312" y="8"/>
                  </a:lnTo>
                  <a:lnTo>
                    <a:pt x="324" y="11"/>
                  </a:lnTo>
                  <a:lnTo>
                    <a:pt x="335" y="15"/>
                  </a:lnTo>
                  <a:lnTo>
                    <a:pt x="347" y="20"/>
                  </a:lnTo>
                  <a:lnTo>
                    <a:pt x="357" y="25"/>
                  </a:lnTo>
                  <a:lnTo>
                    <a:pt x="368" y="31"/>
                  </a:lnTo>
                  <a:lnTo>
                    <a:pt x="379" y="37"/>
                  </a:lnTo>
                  <a:lnTo>
                    <a:pt x="389" y="43"/>
                  </a:lnTo>
                  <a:lnTo>
                    <a:pt x="398" y="50"/>
                  </a:lnTo>
                  <a:lnTo>
                    <a:pt x="408" y="58"/>
                  </a:lnTo>
                  <a:lnTo>
                    <a:pt x="417" y="65"/>
                  </a:lnTo>
                  <a:lnTo>
                    <a:pt x="425" y="74"/>
                  </a:lnTo>
                  <a:lnTo>
                    <a:pt x="434" y="82"/>
                  </a:lnTo>
                  <a:lnTo>
                    <a:pt x="442" y="91"/>
                  </a:lnTo>
                  <a:lnTo>
                    <a:pt x="449" y="101"/>
                  </a:lnTo>
                  <a:lnTo>
                    <a:pt x="456" y="110"/>
                  </a:lnTo>
                  <a:lnTo>
                    <a:pt x="462" y="120"/>
                  </a:lnTo>
                  <a:lnTo>
                    <a:pt x="469" y="131"/>
                  </a:lnTo>
                  <a:lnTo>
                    <a:pt x="474" y="142"/>
                  </a:lnTo>
                  <a:lnTo>
                    <a:pt x="479" y="153"/>
                  </a:lnTo>
                  <a:lnTo>
                    <a:pt x="484" y="164"/>
                  </a:lnTo>
                  <a:lnTo>
                    <a:pt x="488" y="175"/>
                  </a:lnTo>
                  <a:lnTo>
                    <a:pt x="491" y="187"/>
                  </a:lnTo>
                  <a:lnTo>
                    <a:pt x="493" y="200"/>
                  </a:lnTo>
                  <a:lnTo>
                    <a:pt x="496" y="212"/>
                  </a:lnTo>
                  <a:lnTo>
                    <a:pt x="498" y="225"/>
                  </a:lnTo>
                  <a:lnTo>
                    <a:pt x="499" y="237"/>
                  </a:lnTo>
                  <a:lnTo>
                    <a:pt x="499" y="250"/>
                  </a:lnTo>
                  <a:lnTo>
                    <a:pt x="499" y="263"/>
                  </a:lnTo>
                  <a:lnTo>
                    <a:pt x="498" y="276"/>
                  </a:lnTo>
                  <a:lnTo>
                    <a:pt x="496" y="288"/>
                  </a:lnTo>
                  <a:lnTo>
                    <a:pt x="493" y="301"/>
                  </a:lnTo>
                  <a:lnTo>
                    <a:pt x="491" y="312"/>
                  </a:lnTo>
                  <a:lnTo>
                    <a:pt x="488" y="324"/>
                  </a:lnTo>
                  <a:lnTo>
                    <a:pt x="484" y="336"/>
                  </a:lnTo>
                  <a:lnTo>
                    <a:pt x="479" y="347"/>
                  </a:lnTo>
                  <a:lnTo>
                    <a:pt x="474" y="358"/>
                  </a:lnTo>
                  <a:lnTo>
                    <a:pt x="469" y="369"/>
                  </a:lnTo>
                  <a:lnTo>
                    <a:pt x="462" y="379"/>
                  </a:lnTo>
                  <a:lnTo>
                    <a:pt x="456" y="389"/>
                  </a:lnTo>
                  <a:lnTo>
                    <a:pt x="449" y="399"/>
                  </a:lnTo>
                  <a:lnTo>
                    <a:pt x="442" y="409"/>
                  </a:lnTo>
                  <a:lnTo>
                    <a:pt x="434" y="418"/>
                  </a:lnTo>
                  <a:lnTo>
                    <a:pt x="425" y="427"/>
                  </a:lnTo>
                  <a:lnTo>
                    <a:pt x="417" y="434"/>
                  </a:lnTo>
                  <a:lnTo>
                    <a:pt x="408" y="443"/>
                  </a:lnTo>
                  <a:lnTo>
                    <a:pt x="398" y="450"/>
                  </a:lnTo>
                  <a:lnTo>
                    <a:pt x="389" y="457"/>
                  </a:lnTo>
                  <a:lnTo>
                    <a:pt x="379" y="464"/>
                  </a:lnTo>
                  <a:lnTo>
                    <a:pt x="368" y="469"/>
                  </a:lnTo>
                  <a:lnTo>
                    <a:pt x="357" y="475"/>
                  </a:lnTo>
                  <a:lnTo>
                    <a:pt x="347" y="480"/>
                  </a:lnTo>
                  <a:lnTo>
                    <a:pt x="335" y="484"/>
                  </a:lnTo>
                  <a:lnTo>
                    <a:pt x="324" y="488"/>
                  </a:lnTo>
                  <a:lnTo>
                    <a:pt x="312" y="492"/>
                  </a:lnTo>
                  <a:lnTo>
                    <a:pt x="299" y="495"/>
                  </a:lnTo>
                  <a:lnTo>
                    <a:pt x="287" y="497"/>
                  </a:lnTo>
                  <a:lnTo>
                    <a:pt x="274" y="498"/>
                  </a:lnTo>
                  <a:lnTo>
                    <a:pt x="262" y="499"/>
                  </a:lnTo>
                  <a:lnTo>
                    <a:pt x="249" y="499"/>
                  </a:lnTo>
                  <a:lnTo>
                    <a:pt x="236" y="499"/>
                  </a:lnTo>
                  <a:lnTo>
                    <a:pt x="223" y="498"/>
                  </a:lnTo>
                  <a:lnTo>
                    <a:pt x="212" y="497"/>
                  </a:lnTo>
                  <a:lnTo>
                    <a:pt x="199" y="495"/>
                  </a:lnTo>
                  <a:lnTo>
                    <a:pt x="187" y="492"/>
                  </a:lnTo>
                  <a:lnTo>
                    <a:pt x="175" y="488"/>
                  </a:lnTo>
                  <a:lnTo>
                    <a:pt x="163" y="484"/>
                  </a:lnTo>
                  <a:lnTo>
                    <a:pt x="152" y="480"/>
                  </a:lnTo>
                  <a:lnTo>
                    <a:pt x="141" y="475"/>
                  </a:lnTo>
                  <a:lnTo>
                    <a:pt x="131" y="469"/>
                  </a:lnTo>
                  <a:lnTo>
                    <a:pt x="120" y="464"/>
                  </a:lnTo>
                  <a:lnTo>
                    <a:pt x="110" y="457"/>
                  </a:lnTo>
                  <a:lnTo>
                    <a:pt x="100" y="450"/>
                  </a:lnTo>
                  <a:lnTo>
                    <a:pt x="91" y="443"/>
                  </a:lnTo>
                  <a:lnTo>
                    <a:pt x="81" y="434"/>
                  </a:lnTo>
                  <a:lnTo>
                    <a:pt x="72" y="427"/>
                  </a:lnTo>
                  <a:lnTo>
                    <a:pt x="65" y="418"/>
                  </a:lnTo>
                  <a:lnTo>
                    <a:pt x="56" y="409"/>
                  </a:lnTo>
                  <a:lnTo>
                    <a:pt x="50" y="399"/>
                  </a:lnTo>
                  <a:lnTo>
                    <a:pt x="42" y="389"/>
                  </a:lnTo>
                  <a:lnTo>
                    <a:pt x="35" y="379"/>
                  </a:lnTo>
                  <a:lnTo>
                    <a:pt x="30" y="369"/>
                  </a:lnTo>
                  <a:lnTo>
                    <a:pt x="24" y="358"/>
                  </a:lnTo>
                  <a:lnTo>
                    <a:pt x="19" y="347"/>
                  </a:lnTo>
                  <a:lnTo>
                    <a:pt x="15" y="336"/>
                  </a:lnTo>
                  <a:lnTo>
                    <a:pt x="11" y="324"/>
                  </a:lnTo>
                  <a:lnTo>
                    <a:pt x="7" y="312"/>
                  </a:lnTo>
                  <a:lnTo>
                    <a:pt x="4" y="301"/>
                  </a:lnTo>
                  <a:lnTo>
                    <a:pt x="2" y="288"/>
                  </a:lnTo>
                  <a:lnTo>
                    <a:pt x="1" y="276"/>
                  </a:lnTo>
                  <a:lnTo>
                    <a:pt x="0" y="263"/>
                  </a:lnTo>
                  <a:lnTo>
                    <a:pt x="0" y="250"/>
                  </a:lnTo>
                  <a:lnTo>
                    <a:pt x="0" y="237"/>
                  </a:lnTo>
                  <a:lnTo>
                    <a:pt x="1" y="225"/>
                  </a:lnTo>
                  <a:lnTo>
                    <a:pt x="2" y="212"/>
                  </a:lnTo>
                  <a:lnTo>
                    <a:pt x="4" y="200"/>
                  </a:lnTo>
                  <a:lnTo>
                    <a:pt x="7" y="187"/>
                  </a:lnTo>
                  <a:lnTo>
                    <a:pt x="11" y="175"/>
                  </a:lnTo>
                  <a:lnTo>
                    <a:pt x="15" y="164"/>
                  </a:lnTo>
                  <a:lnTo>
                    <a:pt x="19" y="153"/>
                  </a:lnTo>
                  <a:lnTo>
                    <a:pt x="24" y="142"/>
                  </a:lnTo>
                  <a:lnTo>
                    <a:pt x="30" y="131"/>
                  </a:lnTo>
                  <a:lnTo>
                    <a:pt x="35" y="120"/>
                  </a:lnTo>
                  <a:lnTo>
                    <a:pt x="42" y="110"/>
                  </a:lnTo>
                  <a:lnTo>
                    <a:pt x="50" y="101"/>
                  </a:lnTo>
                  <a:lnTo>
                    <a:pt x="56" y="91"/>
                  </a:lnTo>
                  <a:lnTo>
                    <a:pt x="65" y="82"/>
                  </a:lnTo>
                  <a:lnTo>
                    <a:pt x="72" y="74"/>
                  </a:lnTo>
                  <a:lnTo>
                    <a:pt x="81" y="65"/>
                  </a:lnTo>
                  <a:lnTo>
                    <a:pt x="91" y="58"/>
                  </a:lnTo>
                  <a:lnTo>
                    <a:pt x="100" y="50"/>
                  </a:lnTo>
                  <a:lnTo>
                    <a:pt x="110" y="43"/>
                  </a:lnTo>
                  <a:lnTo>
                    <a:pt x="120" y="37"/>
                  </a:lnTo>
                  <a:lnTo>
                    <a:pt x="131" y="31"/>
                  </a:lnTo>
                  <a:lnTo>
                    <a:pt x="141" y="25"/>
                  </a:lnTo>
                  <a:lnTo>
                    <a:pt x="152" y="20"/>
                  </a:lnTo>
                  <a:lnTo>
                    <a:pt x="163" y="15"/>
                  </a:lnTo>
                  <a:lnTo>
                    <a:pt x="175" y="11"/>
                  </a:lnTo>
                  <a:lnTo>
                    <a:pt x="187" y="8"/>
                  </a:lnTo>
                  <a:lnTo>
                    <a:pt x="199" y="6"/>
                  </a:lnTo>
                  <a:lnTo>
                    <a:pt x="212" y="4"/>
                  </a:lnTo>
                  <a:lnTo>
                    <a:pt x="223" y="1"/>
                  </a:lnTo>
                  <a:lnTo>
                    <a:pt x="236" y="0"/>
                  </a:lnTo>
                  <a:lnTo>
                    <a:pt x="24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128">
              <a:extLst>
                <a:ext uri="{FF2B5EF4-FFF2-40B4-BE49-F238E27FC236}">
                  <a16:creationId xmlns:a16="http://schemas.microsoft.com/office/drawing/2014/main" id="{78FE487B-241E-458B-BA37-57BC3B02C14B}"/>
                </a:ext>
              </a:extLst>
            </p:cNvPr>
            <p:cNvSpPr>
              <a:spLocks/>
            </p:cNvSpPr>
            <p:nvPr/>
          </p:nvSpPr>
          <p:spPr bwMode="auto">
            <a:xfrm>
              <a:off x="2095237" y="4161344"/>
              <a:ext cx="239440" cy="237989"/>
            </a:xfrm>
            <a:custGeom>
              <a:avLst/>
              <a:gdLst>
                <a:gd name="T0" fmla="*/ 362 w 657"/>
                <a:gd name="T1" fmla="*/ 2 h 658"/>
                <a:gd name="T2" fmla="*/ 410 w 657"/>
                <a:gd name="T3" fmla="*/ 11 h 658"/>
                <a:gd name="T4" fmla="*/ 457 w 657"/>
                <a:gd name="T5" fmla="*/ 26 h 658"/>
                <a:gd name="T6" fmla="*/ 499 w 657"/>
                <a:gd name="T7" fmla="*/ 47 h 658"/>
                <a:gd name="T8" fmla="*/ 538 w 657"/>
                <a:gd name="T9" fmla="*/ 75 h 658"/>
                <a:gd name="T10" fmla="*/ 571 w 657"/>
                <a:gd name="T11" fmla="*/ 108 h 658"/>
                <a:gd name="T12" fmla="*/ 601 w 657"/>
                <a:gd name="T13" fmla="*/ 145 h 658"/>
                <a:gd name="T14" fmla="*/ 624 w 657"/>
                <a:gd name="T15" fmla="*/ 187 h 658"/>
                <a:gd name="T16" fmla="*/ 643 w 657"/>
                <a:gd name="T17" fmla="*/ 231 h 658"/>
                <a:gd name="T18" fmla="*/ 654 w 657"/>
                <a:gd name="T19" fmla="*/ 278 h 658"/>
                <a:gd name="T20" fmla="*/ 657 w 657"/>
                <a:gd name="T21" fmla="*/ 329 h 658"/>
                <a:gd name="T22" fmla="*/ 654 w 657"/>
                <a:gd name="T23" fmla="*/ 379 h 658"/>
                <a:gd name="T24" fmla="*/ 643 w 657"/>
                <a:gd name="T25" fmla="*/ 426 h 658"/>
                <a:gd name="T26" fmla="*/ 624 w 657"/>
                <a:gd name="T27" fmla="*/ 471 h 658"/>
                <a:gd name="T28" fmla="*/ 601 w 657"/>
                <a:gd name="T29" fmla="*/ 513 h 658"/>
                <a:gd name="T30" fmla="*/ 571 w 657"/>
                <a:gd name="T31" fmla="*/ 550 h 658"/>
                <a:gd name="T32" fmla="*/ 538 w 657"/>
                <a:gd name="T33" fmla="*/ 582 h 658"/>
                <a:gd name="T34" fmla="*/ 499 w 657"/>
                <a:gd name="T35" fmla="*/ 610 h 658"/>
                <a:gd name="T36" fmla="*/ 457 w 657"/>
                <a:gd name="T37" fmla="*/ 632 h 658"/>
                <a:gd name="T38" fmla="*/ 410 w 657"/>
                <a:gd name="T39" fmla="*/ 647 h 658"/>
                <a:gd name="T40" fmla="*/ 362 w 657"/>
                <a:gd name="T41" fmla="*/ 655 h 658"/>
                <a:gd name="T42" fmla="*/ 312 w 657"/>
                <a:gd name="T43" fmla="*/ 656 h 658"/>
                <a:gd name="T44" fmla="*/ 262 w 657"/>
                <a:gd name="T45" fmla="*/ 650 h 658"/>
                <a:gd name="T46" fmla="*/ 216 w 657"/>
                <a:gd name="T47" fmla="*/ 637 h 658"/>
                <a:gd name="T48" fmla="*/ 172 w 657"/>
                <a:gd name="T49" fmla="*/ 618 h 658"/>
                <a:gd name="T50" fmla="*/ 132 w 657"/>
                <a:gd name="T51" fmla="*/ 592 h 658"/>
                <a:gd name="T52" fmla="*/ 96 w 657"/>
                <a:gd name="T53" fmla="*/ 561 h 658"/>
                <a:gd name="T54" fmla="*/ 66 w 657"/>
                <a:gd name="T55" fmla="*/ 525 h 658"/>
                <a:gd name="T56" fmla="*/ 40 w 657"/>
                <a:gd name="T57" fmla="*/ 485 h 658"/>
                <a:gd name="T58" fmla="*/ 20 w 657"/>
                <a:gd name="T59" fmla="*/ 442 h 658"/>
                <a:gd name="T60" fmla="*/ 6 w 657"/>
                <a:gd name="T61" fmla="*/ 395 h 658"/>
                <a:gd name="T62" fmla="*/ 1 w 657"/>
                <a:gd name="T63" fmla="*/ 345 h 658"/>
                <a:gd name="T64" fmla="*/ 2 w 657"/>
                <a:gd name="T65" fmla="*/ 295 h 658"/>
                <a:gd name="T66" fmla="*/ 11 w 657"/>
                <a:gd name="T67" fmla="*/ 247 h 658"/>
                <a:gd name="T68" fmla="*/ 26 w 657"/>
                <a:gd name="T69" fmla="*/ 201 h 658"/>
                <a:gd name="T70" fmla="*/ 47 w 657"/>
                <a:gd name="T71" fmla="*/ 159 h 658"/>
                <a:gd name="T72" fmla="*/ 76 w 657"/>
                <a:gd name="T73" fmla="*/ 120 h 658"/>
                <a:gd name="T74" fmla="*/ 108 w 657"/>
                <a:gd name="T75" fmla="*/ 85 h 658"/>
                <a:gd name="T76" fmla="*/ 145 w 657"/>
                <a:gd name="T77" fmla="*/ 56 h 658"/>
                <a:gd name="T78" fmla="*/ 186 w 657"/>
                <a:gd name="T79" fmla="*/ 32 h 658"/>
                <a:gd name="T80" fmla="*/ 231 w 657"/>
                <a:gd name="T81" fmla="*/ 15 h 658"/>
                <a:gd name="T82" fmla="*/ 279 w 657"/>
                <a:gd name="T83" fmla="*/ 4 h 658"/>
                <a:gd name="T84" fmla="*/ 328 w 657"/>
                <a:gd name="T85"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7" h="658">
                  <a:moveTo>
                    <a:pt x="328" y="0"/>
                  </a:moveTo>
                  <a:lnTo>
                    <a:pt x="346" y="1"/>
                  </a:lnTo>
                  <a:lnTo>
                    <a:pt x="362" y="2"/>
                  </a:lnTo>
                  <a:lnTo>
                    <a:pt x="379" y="4"/>
                  </a:lnTo>
                  <a:lnTo>
                    <a:pt x="395" y="7"/>
                  </a:lnTo>
                  <a:lnTo>
                    <a:pt x="410" y="11"/>
                  </a:lnTo>
                  <a:lnTo>
                    <a:pt x="427" y="15"/>
                  </a:lnTo>
                  <a:lnTo>
                    <a:pt x="442" y="20"/>
                  </a:lnTo>
                  <a:lnTo>
                    <a:pt x="457" y="26"/>
                  </a:lnTo>
                  <a:lnTo>
                    <a:pt x="471" y="32"/>
                  </a:lnTo>
                  <a:lnTo>
                    <a:pt x="485" y="40"/>
                  </a:lnTo>
                  <a:lnTo>
                    <a:pt x="499" y="47"/>
                  </a:lnTo>
                  <a:lnTo>
                    <a:pt x="512" y="56"/>
                  </a:lnTo>
                  <a:lnTo>
                    <a:pt x="525" y="66"/>
                  </a:lnTo>
                  <a:lnTo>
                    <a:pt x="538" y="75"/>
                  </a:lnTo>
                  <a:lnTo>
                    <a:pt x="550" y="85"/>
                  </a:lnTo>
                  <a:lnTo>
                    <a:pt x="561" y="96"/>
                  </a:lnTo>
                  <a:lnTo>
                    <a:pt x="571" y="108"/>
                  </a:lnTo>
                  <a:lnTo>
                    <a:pt x="582" y="120"/>
                  </a:lnTo>
                  <a:lnTo>
                    <a:pt x="592" y="133"/>
                  </a:lnTo>
                  <a:lnTo>
                    <a:pt x="601" y="145"/>
                  </a:lnTo>
                  <a:lnTo>
                    <a:pt x="609" y="159"/>
                  </a:lnTo>
                  <a:lnTo>
                    <a:pt x="618" y="173"/>
                  </a:lnTo>
                  <a:lnTo>
                    <a:pt x="624" y="187"/>
                  </a:lnTo>
                  <a:lnTo>
                    <a:pt x="631" y="201"/>
                  </a:lnTo>
                  <a:lnTo>
                    <a:pt x="637" y="216"/>
                  </a:lnTo>
                  <a:lnTo>
                    <a:pt x="643" y="231"/>
                  </a:lnTo>
                  <a:lnTo>
                    <a:pt x="647" y="247"/>
                  </a:lnTo>
                  <a:lnTo>
                    <a:pt x="650" y="262"/>
                  </a:lnTo>
                  <a:lnTo>
                    <a:pt x="654" y="278"/>
                  </a:lnTo>
                  <a:lnTo>
                    <a:pt x="656" y="295"/>
                  </a:lnTo>
                  <a:lnTo>
                    <a:pt x="657" y="312"/>
                  </a:lnTo>
                  <a:lnTo>
                    <a:pt x="657" y="329"/>
                  </a:lnTo>
                  <a:lnTo>
                    <a:pt x="657" y="345"/>
                  </a:lnTo>
                  <a:lnTo>
                    <a:pt x="656" y="363"/>
                  </a:lnTo>
                  <a:lnTo>
                    <a:pt x="654" y="379"/>
                  </a:lnTo>
                  <a:lnTo>
                    <a:pt x="650" y="395"/>
                  </a:lnTo>
                  <a:lnTo>
                    <a:pt x="647" y="411"/>
                  </a:lnTo>
                  <a:lnTo>
                    <a:pt x="643" y="426"/>
                  </a:lnTo>
                  <a:lnTo>
                    <a:pt x="637" y="442"/>
                  </a:lnTo>
                  <a:lnTo>
                    <a:pt x="631" y="457"/>
                  </a:lnTo>
                  <a:lnTo>
                    <a:pt x="624" y="471"/>
                  </a:lnTo>
                  <a:lnTo>
                    <a:pt x="618" y="485"/>
                  </a:lnTo>
                  <a:lnTo>
                    <a:pt x="609" y="499"/>
                  </a:lnTo>
                  <a:lnTo>
                    <a:pt x="601" y="513"/>
                  </a:lnTo>
                  <a:lnTo>
                    <a:pt x="592" y="525"/>
                  </a:lnTo>
                  <a:lnTo>
                    <a:pt x="582" y="538"/>
                  </a:lnTo>
                  <a:lnTo>
                    <a:pt x="571" y="550"/>
                  </a:lnTo>
                  <a:lnTo>
                    <a:pt x="561" y="561"/>
                  </a:lnTo>
                  <a:lnTo>
                    <a:pt x="550" y="572"/>
                  </a:lnTo>
                  <a:lnTo>
                    <a:pt x="538" y="582"/>
                  </a:lnTo>
                  <a:lnTo>
                    <a:pt x="525" y="592"/>
                  </a:lnTo>
                  <a:lnTo>
                    <a:pt x="512" y="601"/>
                  </a:lnTo>
                  <a:lnTo>
                    <a:pt x="499" y="610"/>
                  </a:lnTo>
                  <a:lnTo>
                    <a:pt x="485" y="618"/>
                  </a:lnTo>
                  <a:lnTo>
                    <a:pt x="471" y="625"/>
                  </a:lnTo>
                  <a:lnTo>
                    <a:pt x="457" y="632"/>
                  </a:lnTo>
                  <a:lnTo>
                    <a:pt x="442" y="637"/>
                  </a:lnTo>
                  <a:lnTo>
                    <a:pt x="427" y="642"/>
                  </a:lnTo>
                  <a:lnTo>
                    <a:pt x="410" y="647"/>
                  </a:lnTo>
                  <a:lnTo>
                    <a:pt x="395" y="650"/>
                  </a:lnTo>
                  <a:lnTo>
                    <a:pt x="379" y="653"/>
                  </a:lnTo>
                  <a:lnTo>
                    <a:pt x="362" y="655"/>
                  </a:lnTo>
                  <a:lnTo>
                    <a:pt x="346" y="656"/>
                  </a:lnTo>
                  <a:lnTo>
                    <a:pt x="328" y="658"/>
                  </a:lnTo>
                  <a:lnTo>
                    <a:pt x="312" y="656"/>
                  </a:lnTo>
                  <a:lnTo>
                    <a:pt x="295" y="655"/>
                  </a:lnTo>
                  <a:lnTo>
                    <a:pt x="279" y="653"/>
                  </a:lnTo>
                  <a:lnTo>
                    <a:pt x="262" y="650"/>
                  </a:lnTo>
                  <a:lnTo>
                    <a:pt x="246" y="647"/>
                  </a:lnTo>
                  <a:lnTo>
                    <a:pt x="231" y="642"/>
                  </a:lnTo>
                  <a:lnTo>
                    <a:pt x="216" y="637"/>
                  </a:lnTo>
                  <a:lnTo>
                    <a:pt x="201" y="632"/>
                  </a:lnTo>
                  <a:lnTo>
                    <a:pt x="186" y="625"/>
                  </a:lnTo>
                  <a:lnTo>
                    <a:pt x="172" y="618"/>
                  </a:lnTo>
                  <a:lnTo>
                    <a:pt x="159" y="610"/>
                  </a:lnTo>
                  <a:lnTo>
                    <a:pt x="145" y="601"/>
                  </a:lnTo>
                  <a:lnTo>
                    <a:pt x="132" y="592"/>
                  </a:lnTo>
                  <a:lnTo>
                    <a:pt x="120" y="582"/>
                  </a:lnTo>
                  <a:lnTo>
                    <a:pt x="108" y="572"/>
                  </a:lnTo>
                  <a:lnTo>
                    <a:pt x="96" y="561"/>
                  </a:lnTo>
                  <a:lnTo>
                    <a:pt x="85" y="550"/>
                  </a:lnTo>
                  <a:lnTo>
                    <a:pt x="76" y="538"/>
                  </a:lnTo>
                  <a:lnTo>
                    <a:pt x="66" y="525"/>
                  </a:lnTo>
                  <a:lnTo>
                    <a:pt x="56" y="513"/>
                  </a:lnTo>
                  <a:lnTo>
                    <a:pt x="47" y="499"/>
                  </a:lnTo>
                  <a:lnTo>
                    <a:pt x="40" y="485"/>
                  </a:lnTo>
                  <a:lnTo>
                    <a:pt x="32" y="471"/>
                  </a:lnTo>
                  <a:lnTo>
                    <a:pt x="26" y="457"/>
                  </a:lnTo>
                  <a:lnTo>
                    <a:pt x="20" y="442"/>
                  </a:lnTo>
                  <a:lnTo>
                    <a:pt x="15" y="426"/>
                  </a:lnTo>
                  <a:lnTo>
                    <a:pt x="11" y="411"/>
                  </a:lnTo>
                  <a:lnTo>
                    <a:pt x="6" y="395"/>
                  </a:lnTo>
                  <a:lnTo>
                    <a:pt x="4" y="379"/>
                  </a:lnTo>
                  <a:lnTo>
                    <a:pt x="2" y="363"/>
                  </a:lnTo>
                  <a:lnTo>
                    <a:pt x="1" y="345"/>
                  </a:lnTo>
                  <a:lnTo>
                    <a:pt x="0" y="329"/>
                  </a:lnTo>
                  <a:lnTo>
                    <a:pt x="1" y="312"/>
                  </a:lnTo>
                  <a:lnTo>
                    <a:pt x="2" y="295"/>
                  </a:lnTo>
                  <a:lnTo>
                    <a:pt x="4" y="278"/>
                  </a:lnTo>
                  <a:lnTo>
                    <a:pt x="6" y="262"/>
                  </a:lnTo>
                  <a:lnTo>
                    <a:pt x="11" y="247"/>
                  </a:lnTo>
                  <a:lnTo>
                    <a:pt x="15" y="231"/>
                  </a:lnTo>
                  <a:lnTo>
                    <a:pt x="20" y="216"/>
                  </a:lnTo>
                  <a:lnTo>
                    <a:pt x="26" y="201"/>
                  </a:lnTo>
                  <a:lnTo>
                    <a:pt x="32" y="187"/>
                  </a:lnTo>
                  <a:lnTo>
                    <a:pt x="40" y="173"/>
                  </a:lnTo>
                  <a:lnTo>
                    <a:pt x="47" y="159"/>
                  </a:lnTo>
                  <a:lnTo>
                    <a:pt x="56" y="145"/>
                  </a:lnTo>
                  <a:lnTo>
                    <a:pt x="66" y="133"/>
                  </a:lnTo>
                  <a:lnTo>
                    <a:pt x="76" y="120"/>
                  </a:lnTo>
                  <a:lnTo>
                    <a:pt x="85" y="108"/>
                  </a:lnTo>
                  <a:lnTo>
                    <a:pt x="96" y="96"/>
                  </a:lnTo>
                  <a:lnTo>
                    <a:pt x="108" y="85"/>
                  </a:lnTo>
                  <a:lnTo>
                    <a:pt x="120" y="75"/>
                  </a:lnTo>
                  <a:lnTo>
                    <a:pt x="132" y="66"/>
                  </a:lnTo>
                  <a:lnTo>
                    <a:pt x="145" y="56"/>
                  </a:lnTo>
                  <a:lnTo>
                    <a:pt x="159" y="47"/>
                  </a:lnTo>
                  <a:lnTo>
                    <a:pt x="172" y="40"/>
                  </a:lnTo>
                  <a:lnTo>
                    <a:pt x="186" y="32"/>
                  </a:lnTo>
                  <a:lnTo>
                    <a:pt x="201" y="26"/>
                  </a:lnTo>
                  <a:lnTo>
                    <a:pt x="216" y="20"/>
                  </a:lnTo>
                  <a:lnTo>
                    <a:pt x="231" y="15"/>
                  </a:lnTo>
                  <a:lnTo>
                    <a:pt x="246" y="11"/>
                  </a:lnTo>
                  <a:lnTo>
                    <a:pt x="262" y="7"/>
                  </a:lnTo>
                  <a:lnTo>
                    <a:pt x="279" y="4"/>
                  </a:lnTo>
                  <a:lnTo>
                    <a:pt x="295" y="2"/>
                  </a:lnTo>
                  <a:lnTo>
                    <a:pt x="312" y="1"/>
                  </a:lnTo>
                  <a:lnTo>
                    <a:pt x="32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129">
              <a:extLst>
                <a:ext uri="{FF2B5EF4-FFF2-40B4-BE49-F238E27FC236}">
                  <a16:creationId xmlns:a16="http://schemas.microsoft.com/office/drawing/2014/main" id="{79AF5489-DE54-49D1-AD13-E1EB55D00367}"/>
                </a:ext>
              </a:extLst>
            </p:cNvPr>
            <p:cNvSpPr>
              <a:spLocks/>
            </p:cNvSpPr>
            <p:nvPr/>
          </p:nvSpPr>
          <p:spPr bwMode="auto">
            <a:xfrm>
              <a:off x="1448024" y="4090238"/>
              <a:ext cx="243793" cy="243793"/>
            </a:xfrm>
            <a:custGeom>
              <a:avLst/>
              <a:gdLst>
                <a:gd name="T0" fmla="*/ 371 w 672"/>
                <a:gd name="T1" fmla="*/ 3 h 673"/>
                <a:gd name="T2" fmla="*/ 420 w 672"/>
                <a:gd name="T3" fmla="*/ 11 h 673"/>
                <a:gd name="T4" fmla="*/ 467 w 672"/>
                <a:gd name="T5" fmla="*/ 27 h 673"/>
                <a:gd name="T6" fmla="*/ 511 w 672"/>
                <a:gd name="T7" fmla="*/ 49 h 673"/>
                <a:gd name="T8" fmla="*/ 550 w 672"/>
                <a:gd name="T9" fmla="*/ 77 h 673"/>
                <a:gd name="T10" fmla="*/ 586 w 672"/>
                <a:gd name="T11" fmla="*/ 111 h 673"/>
                <a:gd name="T12" fmla="*/ 615 w 672"/>
                <a:gd name="T13" fmla="*/ 149 h 673"/>
                <a:gd name="T14" fmla="*/ 640 w 672"/>
                <a:gd name="T15" fmla="*/ 192 h 673"/>
                <a:gd name="T16" fmla="*/ 657 w 672"/>
                <a:gd name="T17" fmla="*/ 237 h 673"/>
                <a:gd name="T18" fmla="*/ 669 w 672"/>
                <a:gd name="T19" fmla="*/ 286 h 673"/>
                <a:gd name="T20" fmla="*/ 672 w 672"/>
                <a:gd name="T21" fmla="*/ 337 h 673"/>
                <a:gd name="T22" fmla="*/ 669 w 672"/>
                <a:gd name="T23" fmla="*/ 388 h 673"/>
                <a:gd name="T24" fmla="*/ 657 w 672"/>
                <a:gd name="T25" fmla="*/ 437 h 673"/>
                <a:gd name="T26" fmla="*/ 640 w 672"/>
                <a:gd name="T27" fmla="*/ 483 h 673"/>
                <a:gd name="T28" fmla="*/ 615 w 672"/>
                <a:gd name="T29" fmla="*/ 525 h 673"/>
                <a:gd name="T30" fmla="*/ 586 w 672"/>
                <a:gd name="T31" fmla="*/ 563 h 673"/>
                <a:gd name="T32" fmla="*/ 550 w 672"/>
                <a:gd name="T33" fmla="*/ 597 h 673"/>
                <a:gd name="T34" fmla="*/ 511 w 672"/>
                <a:gd name="T35" fmla="*/ 625 h 673"/>
                <a:gd name="T36" fmla="*/ 467 w 672"/>
                <a:gd name="T37" fmla="*/ 647 h 673"/>
                <a:gd name="T38" fmla="*/ 420 w 672"/>
                <a:gd name="T39" fmla="*/ 662 h 673"/>
                <a:gd name="T40" fmla="*/ 371 w 672"/>
                <a:gd name="T41" fmla="*/ 672 h 673"/>
                <a:gd name="T42" fmla="*/ 319 w 672"/>
                <a:gd name="T43" fmla="*/ 673 h 673"/>
                <a:gd name="T44" fmla="*/ 268 w 672"/>
                <a:gd name="T45" fmla="*/ 667 h 673"/>
                <a:gd name="T46" fmla="*/ 221 w 672"/>
                <a:gd name="T47" fmla="*/ 653 h 673"/>
                <a:gd name="T48" fmla="*/ 176 w 672"/>
                <a:gd name="T49" fmla="*/ 633 h 673"/>
                <a:gd name="T50" fmla="*/ 135 w 672"/>
                <a:gd name="T51" fmla="*/ 606 h 673"/>
                <a:gd name="T52" fmla="*/ 99 w 672"/>
                <a:gd name="T53" fmla="*/ 575 h 673"/>
                <a:gd name="T54" fmla="*/ 66 w 672"/>
                <a:gd name="T55" fmla="*/ 538 h 673"/>
                <a:gd name="T56" fmla="*/ 40 w 672"/>
                <a:gd name="T57" fmla="*/ 497 h 673"/>
                <a:gd name="T58" fmla="*/ 20 w 672"/>
                <a:gd name="T59" fmla="*/ 453 h 673"/>
                <a:gd name="T60" fmla="*/ 7 w 672"/>
                <a:gd name="T61" fmla="*/ 405 h 673"/>
                <a:gd name="T62" fmla="*/ 0 w 672"/>
                <a:gd name="T63" fmla="*/ 355 h 673"/>
                <a:gd name="T64" fmla="*/ 1 w 672"/>
                <a:gd name="T65" fmla="*/ 303 h 673"/>
                <a:gd name="T66" fmla="*/ 10 w 672"/>
                <a:gd name="T67" fmla="*/ 253 h 673"/>
                <a:gd name="T68" fmla="*/ 26 w 672"/>
                <a:gd name="T69" fmla="*/ 207 h 673"/>
                <a:gd name="T70" fmla="*/ 49 w 672"/>
                <a:gd name="T71" fmla="*/ 162 h 673"/>
                <a:gd name="T72" fmla="*/ 77 w 672"/>
                <a:gd name="T73" fmla="*/ 124 h 673"/>
                <a:gd name="T74" fmla="*/ 110 w 672"/>
                <a:gd name="T75" fmla="*/ 88 h 673"/>
                <a:gd name="T76" fmla="*/ 148 w 672"/>
                <a:gd name="T77" fmla="*/ 59 h 673"/>
                <a:gd name="T78" fmla="*/ 190 w 672"/>
                <a:gd name="T79" fmla="*/ 34 h 673"/>
                <a:gd name="T80" fmla="*/ 236 w 672"/>
                <a:gd name="T81" fmla="*/ 16 h 673"/>
                <a:gd name="T82" fmla="*/ 285 w 672"/>
                <a:gd name="T83" fmla="*/ 5 h 673"/>
                <a:gd name="T84" fmla="*/ 336 w 672"/>
                <a:gd name="T85"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2" h="673">
                  <a:moveTo>
                    <a:pt x="336" y="0"/>
                  </a:moveTo>
                  <a:lnTo>
                    <a:pt x="353" y="1"/>
                  </a:lnTo>
                  <a:lnTo>
                    <a:pt x="371" y="3"/>
                  </a:lnTo>
                  <a:lnTo>
                    <a:pt x="387" y="5"/>
                  </a:lnTo>
                  <a:lnTo>
                    <a:pt x="404" y="8"/>
                  </a:lnTo>
                  <a:lnTo>
                    <a:pt x="420" y="11"/>
                  </a:lnTo>
                  <a:lnTo>
                    <a:pt x="437" y="16"/>
                  </a:lnTo>
                  <a:lnTo>
                    <a:pt x="452" y="21"/>
                  </a:lnTo>
                  <a:lnTo>
                    <a:pt x="467" y="27"/>
                  </a:lnTo>
                  <a:lnTo>
                    <a:pt x="482" y="34"/>
                  </a:lnTo>
                  <a:lnTo>
                    <a:pt x="496" y="41"/>
                  </a:lnTo>
                  <a:lnTo>
                    <a:pt x="511" y="49"/>
                  </a:lnTo>
                  <a:lnTo>
                    <a:pt x="524" y="59"/>
                  </a:lnTo>
                  <a:lnTo>
                    <a:pt x="537" y="67"/>
                  </a:lnTo>
                  <a:lnTo>
                    <a:pt x="550" y="77"/>
                  </a:lnTo>
                  <a:lnTo>
                    <a:pt x="562" y="88"/>
                  </a:lnTo>
                  <a:lnTo>
                    <a:pt x="574" y="100"/>
                  </a:lnTo>
                  <a:lnTo>
                    <a:pt x="586" y="111"/>
                  </a:lnTo>
                  <a:lnTo>
                    <a:pt x="595" y="124"/>
                  </a:lnTo>
                  <a:lnTo>
                    <a:pt x="606" y="135"/>
                  </a:lnTo>
                  <a:lnTo>
                    <a:pt x="615" y="149"/>
                  </a:lnTo>
                  <a:lnTo>
                    <a:pt x="624" y="162"/>
                  </a:lnTo>
                  <a:lnTo>
                    <a:pt x="632" y="176"/>
                  </a:lnTo>
                  <a:lnTo>
                    <a:pt x="640" y="192"/>
                  </a:lnTo>
                  <a:lnTo>
                    <a:pt x="646" y="207"/>
                  </a:lnTo>
                  <a:lnTo>
                    <a:pt x="653" y="222"/>
                  </a:lnTo>
                  <a:lnTo>
                    <a:pt x="657" y="237"/>
                  </a:lnTo>
                  <a:lnTo>
                    <a:pt x="662" y="253"/>
                  </a:lnTo>
                  <a:lnTo>
                    <a:pt x="666" y="269"/>
                  </a:lnTo>
                  <a:lnTo>
                    <a:pt x="669" y="286"/>
                  </a:lnTo>
                  <a:lnTo>
                    <a:pt x="671" y="303"/>
                  </a:lnTo>
                  <a:lnTo>
                    <a:pt x="672" y="320"/>
                  </a:lnTo>
                  <a:lnTo>
                    <a:pt x="672" y="337"/>
                  </a:lnTo>
                  <a:lnTo>
                    <a:pt x="672" y="355"/>
                  </a:lnTo>
                  <a:lnTo>
                    <a:pt x="671" y="372"/>
                  </a:lnTo>
                  <a:lnTo>
                    <a:pt x="669" y="388"/>
                  </a:lnTo>
                  <a:lnTo>
                    <a:pt x="666" y="405"/>
                  </a:lnTo>
                  <a:lnTo>
                    <a:pt x="662" y="422"/>
                  </a:lnTo>
                  <a:lnTo>
                    <a:pt x="657" y="437"/>
                  </a:lnTo>
                  <a:lnTo>
                    <a:pt x="653" y="453"/>
                  </a:lnTo>
                  <a:lnTo>
                    <a:pt x="646" y="468"/>
                  </a:lnTo>
                  <a:lnTo>
                    <a:pt x="640" y="483"/>
                  </a:lnTo>
                  <a:lnTo>
                    <a:pt x="632" y="497"/>
                  </a:lnTo>
                  <a:lnTo>
                    <a:pt x="624" y="511"/>
                  </a:lnTo>
                  <a:lnTo>
                    <a:pt x="615" y="525"/>
                  </a:lnTo>
                  <a:lnTo>
                    <a:pt x="606" y="538"/>
                  </a:lnTo>
                  <a:lnTo>
                    <a:pt x="595" y="551"/>
                  </a:lnTo>
                  <a:lnTo>
                    <a:pt x="586" y="563"/>
                  </a:lnTo>
                  <a:lnTo>
                    <a:pt x="574" y="575"/>
                  </a:lnTo>
                  <a:lnTo>
                    <a:pt x="562" y="586"/>
                  </a:lnTo>
                  <a:lnTo>
                    <a:pt x="550" y="597"/>
                  </a:lnTo>
                  <a:lnTo>
                    <a:pt x="537" y="606"/>
                  </a:lnTo>
                  <a:lnTo>
                    <a:pt x="524" y="616"/>
                  </a:lnTo>
                  <a:lnTo>
                    <a:pt x="511" y="625"/>
                  </a:lnTo>
                  <a:lnTo>
                    <a:pt x="496" y="633"/>
                  </a:lnTo>
                  <a:lnTo>
                    <a:pt x="482" y="640"/>
                  </a:lnTo>
                  <a:lnTo>
                    <a:pt x="467" y="647"/>
                  </a:lnTo>
                  <a:lnTo>
                    <a:pt x="452" y="653"/>
                  </a:lnTo>
                  <a:lnTo>
                    <a:pt x="437" y="658"/>
                  </a:lnTo>
                  <a:lnTo>
                    <a:pt x="420" y="662"/>
                  </a:lnTo>
                  <a:lnTo>
                    <a:pt x="404" y="667"/>
                  </a:lnTo>
                  <a:lnTo>
                    <a:pt x="387" y="670"/>
                  </a:lnTo>
                  <a:lnTo>
                    <a:pt x="371" y="672"/>
                  </a:lnTo>
                  <a:lnTo>
                    <a:pt x="353" y="673"/>
                  </a:lnTo>
                  <a:lnTo>
                    <a:pt x="336" y="673"/>
                  </a:lnTo>
                  <a:lnTo>
                    <a:pt x="319" y="673"/>
                  </a:lnTo>
                  <a:lnTo>
                    <a:pt x="302" y="672"/>
                  </a:lnTo>
                  <a:lnTo>
                    <a:pt x="285" y="670"/>
                  </a:lnTo>
                  <a:lnTo>
                    <a:pt x="268" y="667"/>
                  </a:lnTo>
                  <a:lnTo>
                    <a:pt x="252" y="662"/>
                  </a:lnTo>
                  <a:lnTo>
                    <a:pt x="236" y="658"/>
                  </a:lnTo>
                  <a:lnTo>
                    <a:pt x="221" y="653"/>
                  </a:lnTo>
                  <a:lnTo>
                    <a:pt x="205" y="647"/>
                  </a:lnTo>
                  <a:lnTo>
                    <a:pt x="190" y="640"/>
                  </a:lnTo>
                  <a:lnTo>
                    <a:pt x="176" y="633"/>
                  </a:lnTo>
                  <a:lnTo>
                    <a:pt x="162" y="625"/>
                  </a:lnTo>
                  <a:lnTo>
                    <a:pt x="148" y="616"/>
                  </a:lnTo>
                  <a:lnTo>
                    <a:pt x="135" y="606"/>
                  </a:lnTo>
                  <a:lnTo>
                    <a:pt x="122" y="597"/>
                  </a:lnTo>
                  <a:lnTo>
                    <a:pt x="110" y="586"/>
                  </a:lnTo>
                  <a:lnTo>
                    <a:pt x="99" y="575"/>
                  </a:lnTo>
                  <a:lnTo>
                    <a:pt x="87" y="563"/>
                  </a:lnTo>
                  <a:lnTo>
                    <a:pt x="77" y="551"/>
                  </a:lnTo>
                  <a:lnTo>
                    <a:pt x="66" y="538"/>
                  </a:lnTo>
                  <a:lnTo>
                    <a:pt x="57" y="525"/>
                  </a:lnTo>
                  <a:lnTo>
                    <a:pt x="49" y="511"/>
                  </a:lnTo>
                  <a:lnTo>
                    <a:pt x="40" y="497"/>
                  </a:lnTo>
                  <a:lnTo>
                    <a:pt x="33" y="483"/>
                  </a:lnTo>
                  <a:lnTo>
                    <a:pt x="26" y="468"/>
                  </a:lnTo>
                  <a:lnTo>
                    <a:pt x="20" y="453"/>
                  </a:lnTo>
                  <a:lnTo>
                    <a:pt x="15" y="437"/>
                  </a:lnTo>
                  <a:lnTo>
                    <a:pt x="10" y="422"/>
                  </a:lnTo>
                  <a:lnTo>
                    <a:pt x="7" y="405"/>
                  </a:lnTo>
                  <a:lnTo>
                    <a:pt x="3" y="388"/>
                  </a:lnTo>
                  <a:lnTo>
                    <a:pt x="1" y="372"/>
                  </a:lnTo>
                  <a:lnTo>
                    <a:pt x="0" y="355"/>
                  </a:lnTo>
                  <a:lnTo>
                    <a:pt x="0" y="337"/>
                  </a:lnTo>
                  <a:lnTo>
                    <a:pt x="0" y="320"/>
                  </a:lnTo>
                  <a:lnTo>
                    <a:pt x="1" y="303"/>
                  </a:lnTo>
                  <a:lnTo>
                    <a:pt x="3" y="286"/>
                  </a:lnTo>
                  <a:lnTo>
                    <a:pt x="7" y="269"/>
                  </a:lnTo>
                  <a:lnTo>
                    <a:pt x="10" y="253"/>
                  </a:lnTo>
                  <a:lnTo>
                    <a:pt x="15" y="237"/>
                  </a:lnTo>
                  <a:lnTo>
                    <a:pt x="20" y="222"/>
                  </a:lnTo>
                  <a:lnTo>
                    <a:pt x="26" y="207"/>
                  </a:lnTo>
                  <a:lnTo>
                    <a:pt x="33" y="192"/>
                  </a:lnTo>
                  <a:lnTo>
                    <a:pt x="40" y="176"/>
                  </a:lnTo>
                  <a:lnTo>
                    <a:pt x="49" y="162"/>
                  </a:lnTo>
                  <a:lnTo>
                    <a:pt x="57" y="149"/>
                  </a:lnTo>
                  <a:lnTo>
                    <a:pt x="66" y="135"/>
                  </a:lnTo>
                  <a:lnTo>
                    <a:pt x="77" y="124"/>
                  </a:lnTo>
                  <a:lnTo>
                    <a:pt x="87" y="111"/>
                  </a:lnTo>
                  <a:lnTo>
                    <a:pt x="99" y="100"/>
                  </a:lnTo>
                  <a:lnTo>
                    <a:pt x="110" y="88"/>
                  </a:lnTo>
                  <a:lnTo>
                    <a:pt x="122" y="77"/>
                  </a:lnTo>
                  <a:lnTo>
                    <a:pt x="135" y="67"/>
                  </a:lnTo>
                  <a:lnTo>
                    <a:pt x="148" y="59"/>
                  </a:lnTo>
                  <a:lnTo>
                    <a:pt x="162" y="49"/>
                  </a:lnTo>
                  <a:lnTo>
                    <a:pt x="176" y="41"/>
                  </a:lnTo>
                  <a:lnTo>
                    <a:pt x="190" y="34"/>
                  </a:lnTo>
                  <a:lnTo>
                    <a:pt x="205" y="27"/>
                  </a:lnTo>
                  <a:lnTo>
                    <a:pt x="221" y="21"/>
                  </a:lnTo>
                  <a:lnTo>
                    <a:pt x="236" y="16"/>
                  </a:lnTo>
                  <a:lnTo>
                    <a:pt x="252" y="11"/>
                  </a:lnTo>
                  <a:lnTo>
                    <a:pt x="268" y="8"/>
                  </a:lnTo>
                  <a:lnTo>
                    <a:pt x="285" y="5"/>
                  </a:lnTo>
                  <a:lnTo>
                    <a:pt x="302" y="3"/>
                  </a:lnTo>
                  <a:lnTo>
                    <a:pt x="319" y="1"/>
                  </a:lnTo>
                  <a:lnTo>
                    <a:pt x="336"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130">
              <a:extLst>
                <a:ext uri="{FF2B5EF4-FFF2-40B4-BE49-F238E27FC236}">
                  <a16:creationId xmlns:a16="http://schemas.microsoft.com/office/drawing/2014/main" id="{EEDEFB14-805C-4EF4-A6C6-7AA046F718F8}"/>
                </a:ext>
              </a:extLst>
            </p:cNvPr>
            <p:cNvSpPr>
              <a:spLocks/>
            </p:cNvSpPr>
            <p:nvPr/>
          </p:nvSpPr>
          <p:spPr bwMode="auto">
            <a:xfrm>
              <a:off x="2399979" y="3432867"/>
              <a:ext cx="444052" cy="444052"/>
            </a:xfrm>
            <a:custGeom>
              <a:avLst/>
              <a:gdLst>
                <a:gd name="T0" fmla="*/ 675 w 1225"/>
                <a:gd name="T1" fmla="*/ 2 h 1224"/>
                <a:gd name="T2" fmla="*/ 765 w 1225"/>
                <a:gd name="T3" fmla="*/ 19 h 1224"/>
                <a:gd name="T4" fmla="*/ 850 w 1225"/>
                <a:gd name="T5" fmla="*/ 48 h 1224"/>
                <a:gd name="T6" fmla="*/ 930 w 1225"/>
                <a:gd name="T7" fmla="*/ 89 h 1224"/>
                <a:gd name="T8" fmla="*/ 1001 w 1225"/>
                <a:gd name="T9" fmla="*/ 139 h 1224"/>
                <a:gd name="T10" fmla="*/ 1065 w 1225"/>
                <a:gd name="T11" fmla="*/ 200 h 1224"/>
                <a:gd name="T12" fmla="*/ 1120 w 1225"/>
                <a:gd name="T13" fmla="*/ 269 h 1224"/>
                <a:gd name="T14" fmla="*/ 1165 w 1225"/>
                <a:gd name="T15" fmla="*/ 347 h 1224"/>
                <a:gd name="T16" fmla="*/ 1197 w 1225"/>
                <a:gd name="T17" fmla="*/ 430 h 1224"/>
                <a:gd name="T18" fmla="*/ 1218 w 1225"/>
                <a:gd name="T19" fmla="*/ 519 h 1224"/>
                <a:gd name="T20" fmla="*/ 1225 w 1225"/>
                <a:gd name="T21" fmla="*/ 611 h 1224"/>
                <a:gd name="T22" fmla="*/ 1218 w 1225"/>
                <a:gd name="T23" fmla="*/ 705 h 1224"/>
                <a:gd name="T24" fmla="*/ 1197 w 1225"/>
                <a:gd name="T25" fmla="*/ 794 h 1224"/>
                <a:gd name="T26" fmla="*/ 1165 w 1225"/>
                <a:gd name="T27" fmla="*/ 877 h 1224"/>
                <a:gd name="T28" fmla="*/ 1120 w 1225"/>
                <a:gd name="T29" fmla="*/ 954 h 1224"/>
                <a:gd name="T30" fmla="*/ 1065 w 1225"/>
                <a:gd name="T31" fmla="*/ 1024 h 1224"/>
                <a:gd name="T32" fmla="*/ 1001 w 1225"/>
                <a:gd name="T33" fmla="*/ 1084 h 1224"/>
                <a:gd name="T34" fmla="*/ 930 w 1225"/>
                <a:gd name="T35" fmla="*/ 1135 h 1224"/>
                <a:gd name="T36" fmla="*/ 850 w 1225"/>
                <a:gd name="T37" fmla="*/ 1176 h 1224"/>
                <a:gd name="T38" fmla="*/ 765 w 1225"/>
                <a:gd name="T39" fmla="*/ 1204 h 1224"/>
                <a:gd name="T40" fmla="*/ 675 w 1225"/>
                <a:gd name="T41" fmla="*/ 1221 h 1224"/>
                <a:gd name="T42" fmla="*/ 581 w 1225"/>
                <a:gd name="T43" fmla="*/ 1224 h 1224"/>
                <a:gd name="T44" fmla="*/ 489 w 1225"/>
                <a:gd name="T45" fmla="*/ 1212 h 1224"/>
                <a:gd name="T46" fmla="*/ 402 w 1225"/>
                <a:gd name="T47" fmla="*/ 1187 h 1224"/>
                <a:gd name="T48" fmla="*/ 321 w 1225"/>
                <a:gd name="T49" fmla="*/ 1150 h 1224"/>
                <a:gd name="T50" fmla="*/ 246 w 1225"/>
                <a:gd name="T51" fmla="*/ 1103 h 1224"/>
                <a:gd name="T52" fmla="*/ 179 w 1225"/>
                <a:gd name="T53" fmla="*/ 1045 h 1224"/>
                <a:gd name="T54" fmla="*/ 121 w 1225"/>
                <a:gd name="T55" fmla="*/ 979 h 1224"/>
                <a:gd name="T56" fmla="*/ 74 w 1225"/>
                <a:gd name="T57" fmla="*/ 904 h 1224"/>
                <a:gd name="T58" fmla="*/ 37 w 1225"/>
                <a:gd name="T59" fmla="*/ 822 h 1224"/>
                <a:gd name="T60" fmla="*/ 12 w 1225"/>
                <a:gd name="T61" fmla="*/ 736 h 1224"/>
                <a:gd name="T62" fmla="*/ 1 w 1225"/>
                <a:gd name="T63" fmla="*/ 644 h 1224"/>
                <a:gd name="T64" fmla="*/ 3 w 1225"/>
                <a:gd name="T65" fmla="*/ 549 h 1224"/>
                <a:gd name="T66" fmla="*/ 20 w 1225"/>
                <a:gd name="T67" fmla="*/ 459 h 1224"/>
                <a:gd name="T68" fmla="*/ 48 w 1225"/>
                <a:gd name="T69" fmla="*/ 374 h 1224"/>
                <a:gd name="T70" fmla="*/ 89 w 1225"/>
                <a:gd name="T71" fmla="*/ 294 h 1224"/>
                <a:gd name="T72" fmla="*/ 139 w 1225"/>
                <a:gd name="T73" fmla="*/ 223 h 1224"/>
                <a:gd name="T74" fmla="*/ 201 w 1225"/>
                <a:gd name="T75" fmla="*/ 159 h 1224"/>
                <a:gd name="T76" fmla="*/ 270 w 1225"/>
                <a:gd name="T77" fmla="*/ 104 h 1224"/>
                <a:gd name="T78" fmla="*/ 347 w 1225"/>
                <a:gd name="T79" fmla="*/ 60 h 1224"/>
                <a:gd name="T80" fmla="*/ 430 w 1225"/>
                <a:gd name="T81" fmla="*/ 27 h 1224"/>
                <a:gd name="T82" fmla="*/ 519 w 1225"/>
                <a:gd name="T83" fmla="*/ 7 h 1224"/>
                <a:gd name="T84" fmla="*/ 613 w 1225"/>
                <a:gd name="T85" fmla="*/ 0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5" h="1224">
                  <a:moveTo>
                    <a:pt x="613" y="0"/>
                  </a:moveTo>
                  <a:lnTo>
                    <a:pt x="644" y="0"/>
                  </a:lnTo>
                  <a:lnTo>
                    <a:pt x="675" y="2"/>
                  </a:lnTo>
                  <a:lnTo>
                    <a:pt x="705" y="7"/>
                  </a:lnTo>
                  <a:lnTo>
                    <a:pt x="736" y="12"/>
                  </a:lnTo>
                  <a:lnTo>
                    <a:pt x="765" y="19"/>
                  </a:lnTo>
                  <a:lnTo>
                    <a:pt x="794" y="27"/>
                  </a:lnTo>
                  <a:lnTo>
                    <a:pt x="823" y="37"/>
                  </a:lnTo>
                  <a:lnTo>
                    <a:pt x="850" y="48"/>
                  </a:lnTo>
                  <a:lnTo>
                    <a:pt x="878" y="60"/>
                  </a:lnTo>
                  <a:lnTo>
                    <a:pt x="904" y="74"/>
                  </a:lnTo>
                  <a:lnTo>
                    <a:pt x="930" y="89"/>
                  </a:lnTo>
                  <a:lnTo>
                    <a:pt x="955" y="104"/>
                  </a:lnTo>
                  <a:lnTo>
                    <a:pt x="979" y="121"/>
                  </a:lnTo>
                  <a:lnTo>
                    <a:pt x="1001" y="139"/>
                  </a:lnTo>
                  <a:lnTo>
                    <a:pt x="1024" y="159"/>
                  </a:lnTo>
                  <a:lnTo>
                    <a:pt x="1046" y="179"/>
                  </a:lnTo>
                  <a:lnTo>
                    <a:pt x="1065" y="200"/>
                  </a:lnTo>
                  <a:lnTo>
                    <a:pt x="1085" y="223"/>
                  </a:lnTo>
                  <a:lnTo>
                    <a:pt x="1103" y="245"/>
                  </a:lnTo>
                  <a:lnTo>
                    <a:pt x="1120" y="269"/>
                  </a:lnTo>
                  <a:lnTo>
                    <a:pt x="1137" y="294"/>
                  </a:lnTo>
                  <a:lnTo>
                    <a:pt x="1151" y="320"/>
                  </a:lnTo>
                  <a:lnTo>
                    <a:pt x="1165" y="347"/>
                  </a:lnTo>
                  <a:lnTo>
                    <a:pt x="1176" y="374"/>
                  </a:lnTo>
                  <a:lnTo>
                    <a:pt x="1187" y="401"/>
                  </a:lnTo>
                  <a:lnTo>
                    <a:pt x="1197" y="430"/>
                  </a:lnTo>
                  <a:lnTo>
                    <a:pt x="1206" y="459"/>
                  </a:lnTo>
                  <a:lnTo>
                    <a:pt x="1212" y="488"/>
                  </a:lnTo>
                  <a:lnTo>
                    <a:pt x="1218" y="519"/>
                  </a:lnTo>
                  <a:lnTo>
                    <a:pt x="1222" y="549"/>
                  </a:lnTo>
                  <a:lnTo>
                    <a:pt x="1224" y="580"/>
                  </a:lnTo>
                  <a:lnTo>
                    <a:pt x="1225" y="611"/>
                  </a:lnTo>
                  <a:lnTo>
                    <a:pt x="1224" y="644"/>
                  </a:lnTo>
                  <a:lnTo>
                    <a:pt x="1222" y="674"/>
                  </a:lnTo>
                  <a:lnTo>
                    <a:pt x="1218" y="705"/>
                  </a:lnTo>
                  <a:lnTo>
                    <a:pt x="1212" y="736"/>
                  </a:lnTo>
                  <a:lnTo>
                    <a:pt x="1206" y="765"/>
                  </a:lnTo>
                  <a:lnTo>
                    <a:pt x="1197" y="794"/>
                  </a:lnTo>
                  <a:lnTo>
                    <a:pt x="1187" y="822"/>
                  </a:lnTo>
                  <a:lnTo>
                    <a:pt x="1176" y="850"/>
                  </a:lnTo>
                  <a:lnTo>
                    <a:pt x="1165" y="877"/>
                  </a:lnTo>
                  <a:lnTo>
                    <a:pt x="1151" y="904"/>
                  </a:lnTo>
                  <a:lnTo>
                    <a:pt x="1137" y="929"/>
                  </a:lnTo>
                  <a:lnTo>
                    <a:pt x="1120" y="954"/>
                  </a:lnTo>
                  <a:lnTo>
                    <a:pt x="1103" y="979"/>
                  </a:lnTo>
                  <a:lnTo>
                    <a:pt x="1085" y="1001"/>
                  </a:lnTo>
                  <a:lnTo>
                    <a:pt x="1065" y="1024"/>
                  </a:lnTo>
                  <a:lnTo>
                    <a:pt x="1046" y="1045"/>
                  </a:lnTo>
                  <a:lnTo>
                    <a:pt x="1024" y="1065"/>
                  </a:lnTo>
                  <a:lnTo>
                    <a:pt x="1001" y="1084"/>
                  </a:lnTo>
                  <a:lnTo>
                    <a:pt x="979" y="1103"/>
                  </a:lnTo>
                  <a:lnTo>
                    <a:pt x="955" y="1120"/>
                  </a:lnTo>
                  <a:lnTo>
                    <a:pt x="930" y="1135"/>
                  </a:lnTo>
                  <a:lnTo>
                    <a:pt x="904" y="1150"/>
                  </a:lnTo>
                  <a:lnTo>
                    <a:pt x="878" y="1163"/>
                  </a:lnTo>
                  <a:lnTo>
                    <a:pt x="850" y="1176"/>
                  </a:lnTo>
                  <a:lnTo>
                    <a:pt x="823" y="1187"/>
                  </a:lnTo>
                  <a:lnTo>
                    <a:pt x="794" y="1197"/>
                  </a:lnTo>
                  <a:lnTo>
                    <a:pt x="765" y="1204"/>
                  </a:lnTo>
                  <a:lnTo>
                    <a:pt x="736" y="1212"/>
                  </a:lnTo>
                  <a:lnTo>
                    <a:pt x="705" y="1217"/>
                  </a:lnTo>
                  <a:lnTo>
                    <a:pt x="675" y="1221"/>
                  </a:lnTo>
                  <a:lnTo>
                    <a:pt x="644" y="1224"/>
                  </a:lnTo>
                  <a:lnTo>
                    <a:pt x="613" y="1224"/>
                  </a:lnTo>
                  <a:lnTo>
                    <a:pt x="581" y="1224"/>
                  </a:lnTo>
                  <a:lnTo>
                    <a:pt x="550" y="1221"/>
                  </a:lnTo>
                  <a:lnTo>
                    <a:pt x="519" y="1217"/>
                  </a:lnTo>
                  <a:lnTo>
                    <a:pt x="489" y="1212"/>
                  </a:lnTo>
                  <a:lnTo>
                    <a:pt x="459" y="1204"/>
                  </a:lnTo>
                  <a:lnTo>
                    <a:pt x="430" y="1197"/>
                  </a:lnTo>
                  <a:lnTo>
                    <a:pt x="402" y="1187"/>
                  </a:lnTo>
                  <a:lnTo>
                    <a:pt x="374" y="1176"/>
                  </a:lnTo>
                  <a:lnTo>
                    <a:pt x="347" y="1163"/>
                  </a:lnTo>
                  <a:lnTo>
                    <a:pt x="321" y="1150"/>
                  </a:lnTo>
                  <a:lnTo>
                    <a:pt x="295" y="1135"/>
                  </a:lnTo>
                  <a:lnTo>
                    <a:pt x="270" y="1120"/>
                  </a:lnTo>
                  <a:lnTo>
                    <a:pt x="246" y="1103"/>
                  </a:lnTo>
                  <a:lnTo>
                    <a:pt x="223" y="1084"/>
                  </a:lnTo>
                  <a:lnTo>
                    <a:pt x="201" y="1065"/>
                  </a:lnTo>
                  <a:lnTo>
                    <a:pt x="179" y="1045"/>
                  </a:lnTo>
                  <a:lnTo>
                    <a:pt x="159" y="1024"/>
                  </a:lnTo>
                  <a:lnTo>
                    <a:pt x="139" y="1001"/>
                  </a:lnTo>
                  <a:lnTo>
                    <a:pt x="121" y="979"/>
                  </a:lnTo>
                  <a:lnTo>
                    <a:pt x="105" y="954"/>
                  </a:lnTo>
                  <a:lnTo>
                    <a:pt x="89" y="929"/>
                  </a:lnTo>
                  <a:lnTo>
                    <a:pt x="74" y="904"/>
                  </a:lnTo>
                  <a:lnTo>
                    <a:pt x="61" y="877"/>
                  </a:lnTo>
                  <a:lnTo>
                    <a:pt x="48" y="850"/>
                  </a:lnTo>
                  <a:lnTo>
                    <a:pt x="37" y="822"/>
                  </a:lnTo>
                  <a:lnTo>
                    <a:pt x="27" y="794"/>
                  </a:lnTo>
                  <a:lnTo>
                    <a:pt x="20" y="765"/>
                  </a:lnTo>
                  <a:lnTo>
                    <a:pt x="12" y="736"/>
                  </a:lnTo>
                  <a:lnTo>
                    <a:pt x="7" y="705"/>
                  </a:lnTo>
                  <a:lnTo>
                    <a:pt x="3" y="674"/>
                  </a:lnTo>
                  <a:lnTo>
                    <a:pt x="1" y="644"/>
                  </a:lnTo>
                  <a:lnTo>
                    <a:pt x="0" y="611"/>
                  </a:lnTo>
                  <a:lnTo>
                    <a:pt x="1" y="580"/>
                  </a:lnTo>
                  <a:lnTo>
                    <a:pt x="3" y="549"/>
                  </a:lnTo>
                  <a:lnTo>
                    <a:pt x="7" y="519"/>
                  </a:lnTo>
                  <a:lnTo>
                    <a:pt x="12" y="488"/>
                  </a:lnTo>
                  <a:lnTo>
                    <a:pt x="20" y="459"/>
                  </a:lnTo>
                  <a:lnTo>
                    <a:pt x="27" y="430"/>
                  </a:lnTo>
                  <a:lnTo>
                    <a:pt x="37" y="401"/>
                  </a:lnTo>
                  <a:lnTo>
                    <a:pt x="48" y="374"/>
                  </a:lnTo>
                  <a:lnTo>
                    <a:pt x="61" y="347"/>
                  </a:lnTo>
                  <a:lnTo>
                    <a:pt x="74" y="320"/>
                  </a:lnTo>
                  <a:lnTo>
                    <a:pt x="89" y="294"/>
                  </a:lnTo>
                  <a:lnTo>
                    <a:pt x="105" y="269"/>
                  </a:lnTo>
                  <a:lnTo>
                    <a:pt x="121" y="245"/>
                  </a:lnTo>
                  <a:lnTo>
                    <a:pt x="139" y="223"/>
                  </a:lnTo>
                  <a:lnTo>
                    <a:pt x="159" y="200"/>
                  </a:lnTo>
                  <a:lnTo>
                    <a:pt x="179" y="179"/>
                  </a:lnTo>
                  <a:lnTo>
                    <a:pt x="201" y="159"/>
                  </a:lnTo>
                  <a:lnTo>
                    <a:pt x="223" y="139"/>
                  </a:lnTo>
                  <a:lnTo>
                    <a:pt x="246" y="121"/>
                  </a:lnTo>
                  <a:lnTo>
                    <a:pt x="270" y="104"/>
                  </a:lnTo>
                  <a:lnTo>
                    <a:pt x="295" y="89"/>
                  </a:lnTo>
                  <a:lnTo>
                    <a:pt x="321" y="74"/>
                  </a:lnTo>
                  <a:lnTo>
                    <a:pt x="347" y="60"/>
                  </a:lnTo>
                  <a:lnTo>
                    <a:pt x="374" y="48"/>
                  </a:lnTo>
                  <a:lnTo>
                    <a:pt x="402" y="37"/>
                  </a:lnTo>
                  <a:lnTo>
                    <a:pt x="430" y="27"/>
                  </a:lnTo>
                  <a:lnTo>
                    <a:pt x="459" y="19"/>
                  </a:lnTo>
                  <a:lnTo>
                    <a:pt x="489" y="12"/>
                  </a:lnTo>
                  <a:lnTo>
                    <a:pt x="519" y="7"/>
                  </a:lnTo>
                  <a:lnTo>
                    <a:pt x="550" y="2"/>
                  </a:lnTo>
                  <a:lnTo>
                    <a:pt x="581" y="0"/>
                  </a:lnTo>
                  <a:lnTo>
                    <a:pt x="613"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131">
              <a:extLst>
                <a:ext uri="{FF2B5EF4-FFF2-40B4-BE49-F238E27FC236}">
                  <a16:creationId xmlns:a16="http://schemas.microsoft.com/office/drawing/2014/main" id="{1C5FB090-A4AC-4DA3-9753-5026A7CFF7FF}"/>
                </a:ext>
              </a:extLst>
            </p:cNvPr>
            <p:cNvSpPr>
              <a:spLocks/>
            </p:cNvSpPr>
            <p:nvPr/>
          </p:nvSpPr>
          <p:spPr bwMode="auto">
            <a:xfrm>
              <a:off x="1863053" y="3360310"/>
              <a:ext cx="246695" cy="245245"/>
            </a:xfrm>
            <a:custGeom>
              <a:avLst/>
              <a:gdLst>
                <a:gd name="T0" fmla="*/ 374 w 679"/>
                <a:gd name="T1" fmla="*/ 1 h 678"/>
                <a:gd name="T2" fmla="*/ 425 w 679"/>
                <a:gd name="T3" fmla="*/ 10 h 678"/>
                <a:gd name="T4" fmla="*/ 471 w 679"/>
                <a:gd name="T5" fmla="*/ 26 h 678"/>
                <a:gd name="T6" fmla="*/ 516 w 679"/>
                <a:gd name="T7" fmla="*/ 49 h 678"/>
                <a:gd name="T8" fmla="*/ 556 w 679"/>
                <a:gd name="T9" fmla="*/ 77 h 678"/>
                <a:gd name="T10" fmla="*/ 591 w 679"/>
                <a:gd name="T11" fmla="*/ 111 h 678"/>
                <a:gd name="T12" fmla="*/ 621 w 679"/>
                <a:gd name="T13" fmla="*/ 149 h 678"/>
                <a:gd name="T14" fmla="*/ 645 w 679"/>
                <a:gd name="T15" fmla="*/ 192 h 678"/>
                <a:gd name="T16" fmla="*/ 664 w 679"/>
                <a:gd name="T17" fmla="*/ 238 h 678"/>
                <a:gd name="T18" fmla="*/ 675 w 679"/>
                <a:gd name="T19" fmla="*/ 288 h 678"/>
                <a:gd name="T20" fmla="*/ 679 w 679"/>
                <a:gd name="T21" fmla="*/ 338 h 678"/>
                <a:gd name="T22" fmla="*/ 675 w 679"/>
                <a:gd name="T23" fmla="*/ 390 h 678"/>
                <a:gd name="T24" fmla="*/ 664 w 679"/>
                <a:gd name="T25" fmla="*/ 440 h 678"/>
                <a:gd name="T26" fmla="*/ 645 w 679"/>
                <a:gd name="T27" fmla="*/ 486 h 678"/>
                <a:gd name="T28" fmla="*/ 621 w 679"/>
                <a:gd name="T29" fmla="*/ 528 h 678"/>
                <a:gd name="T30" fmla="*/ 591 w 679"/>
                <a:gd name="T31" fmla="*/ 567 h 678"/>
                <a:gd name="T32" fmla="*/ 556 w 679"/>
                <a:gd name="T33" fmla="*/ 601 h 678"/>
                <a:gd name="T34" fmla="*/ 516 w 679"/>
                <a:gd name="T35" fmla="*/ 629 h 678"/>
                <a:gd name="T36" fmla="*/ 471 w 679"/>
                <a:gd name="T37" fmla="*/ 652 h 678"/>
                <a:gd name="T38" fmla="*/ 425 w 679"/>
                <a:gd name="T39" fmla="*/ 667 h 678"/>
                <a:gd name="T40" fmla="*/ 374 w 679"/>
                <a:gd name="T41" fmla="*/ 676 h 678"/>
                <a:gd name="T42" fmla="*/ 322 w 679"/>
                <a:gd name="T43" fmla="*/ 678 h 678"/>
                <a:gd name="T44" fmla="*/ 271 w 679"/>
                <a:gd name="T45" fmla="*/ 671 h 678"/>
                <a:gd name="T46" fmla="*/ 223 w 679"/>
                <a:gd name="T47" fmla="*/ 657 h 678"/>
                <a:gd name="T48" fmla="*/ 179 w 679"/>
                <a:gd name="T49" fmla="*/ 636 h 678"/>
                <a:gd name="T50" fmla="*/ 137 w 679"/>
                <a:gd name="T51" fmla="*/ 611 h 678"/>
                <a:gd name="T52" fmla="*/ 100 w 679"/>
                <a:gd name="T53" fmla="*/ 578 h 678"/>
                <a:gd name="T54" fmla="*/ 68 w 679"/>
                <a:gd name="T55" fmla="*/ 541 h 678"/>
                <a:gd name="T56" fmla="*/ 41 w 679"/>
                <a:gd name="T57" fmla="*/ 500 h 678"/>
                <a:gd name="T58" fmla="*/ 21 w 679"/>
                <a:gd name="T59" fmla="*/ 455 h 678"/>
                <a:gd name="T60" fmla="*/ 8 w 679"/>
                <a:gd name="T61" fmla="*/ 408 h 678"/>
                <a:gd name="T62" fmla="*/ 1 w 679"/>
                <a:gd name="T63" fmla="*/ 357 h 678"/>
                <a:gd name="T64" fmla="*/ 2 w 679"/>
                <a:gd name="T65" fmla="*/ 304 h 678"/>
                <a:gd name="T66" fmla="*/ 11 w 679"/>
                <a:gd name="T67" fmla="*/ 254 h 678"/>
                <a:gd name="T68" fmla="*/ 27 w 679"/>
                <a:gd name="T69" fmla="*/ 207 h 678"/>
                <a:gd name="T70" fmla="*/ 50 w 679"/>
                <a:gd name="T71" fmla="*/ 163 h 678"/>
                <a:gd name="T72" fmla="*/ 78 w 679"/>
                <a:gd name="T73" fmla="*/ 123 h 678"/>
                <a:gd name="T74" fmla="*/ 112 w 679"/>
                <a:gd name="T75" fmla="*/ 88 h 678"/>
                <a:gd name="T76" fmla="*/ 150 w 679"/>
                <a:gd name="T77" fmla="*/ 58 h 678"/>
                <a:gd name="T78" fmla="*/ 193 w 679"/>
                <a:gd name="T79" fmla="*/ 34 h 678"/>
                <a:gd name="T80" fmla="*/ 239 w 679"/>
                <a:gd name="T81" fmla="*/ 15 h 678"/>
                <a:gd name="T82" fmla="*/ 289 w 679"/>
                <a:gd name="T83" fmla="*/ 4 h 678"/>
                <a:gd name="T84" fmla="*/ 339 w 679"/>
                <a:gd name="T85"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9" h="678">
                  <a:moveTo>
                    <a:pt x="339" y="0"/>
                  </a:moveTo>
                  <a:lnTo>
                    <a:pt x="357" y="0"/>
                  </a:lnTo>
                  <a:lnTo>
                    <a:pt x="374" y="1"/>
                  </a:lnTo>
                  <a:lnTo>
                    <a:pt x="391" y="4"/>
                  </a:lnTo>
                  <a:lnTo>
                    <a:pt x="409" y="7"/>
                  </a:lnTo>
                  <a:lnTo>
                    <a:pt x="425" y="10"/>
                  </a:lnTo>
                  <a:lnTo>
                    <a:pt x="441" y="15"/>
                  </a:lnTo>
                  <a:lnTo>
                    <a:pt x="456" y="21"/>
                  </a:lnTo>
                  <a:lnTo>
                    <a:pt x="471" y="26"/>
                  </a:lnTo>
                  <a:lnTo>
                    <a:pt x="486" y="34"/>
                  </a:lnTo>
                  <a:lnTo>
                    <a:pt x="502" y="40"/>
                  </a:lnTo>
                  <a:lnTo>
                    <a:pt x="516" y="49"/>
                  </a:lnTo>
                  <a:lnTo>
                    <a:pt x="530" y="58"/>
                  </a:lnTo>
                  <a:lnTo>
                    <a:pt x="543" y="67"/>
                  </a:lnTo>
                  <a:lnTo>
                    <a:pt x="556" y="77"/>
                  </a:lnTo>
                  <a:lnTo>
                    <a:pt x="567" y="88"/>
                  </a:lnTo>
                  <a:lnTo>
                    <a:pt x="579" y="100"/>
                  </a:lnTo>
                  <a:lnTo>
                    <a:pt x="591" y="111"/>
                  </a:lnTo>
                  <a:lnTo>
                    <a:pt x="602" y="123"/>
                  </a:lnTo>
                  <a:lnTo>
                    <a:pt x="612" y="136"/>
                  </a:lnTo>
                  <a:lnTo>
                    <a:pt x="621" y="149"/>
                  </a:lnTo>
                  <a:lnTo>
                    <a:pt x="630" y="163"/>
                  </a:lnTo>
                  <a:lnTo>
                    <a:pt x="638" y="177"/>
                  </a:lnTo>
                  <a:lnTo>
                    <a:pt x="645" y="192"/>
                  </a:lnTo>
                  <a:lnTo>
                    <a:pt x="653" y="207"/>
                  </a:lnTo>
                  <a:lnTo>
                    <a:pt x="658" y="223"/>
                  </a:lnTo>
                  <a:lnTo>
                    <a:pt x="664" y="238"/>
                  </a:lnTo>
                  <a:lnTo>
                    <a:pt x="668" y="254"/>
                  </a:lnTo>
                  <a:lnTo>
                    <a:pt x="672" y="270"/>
                  </a:lnTo>
                  <a:lnTo>
                    <a:pt x="675" y="288"/>
                  </a:lnTo>
                  <a:lnTo>
                    <a:pt x="678" y="304"/>
                  </a:lnTo>
                  <a:lnTo>
                    <a:pt x="679" y="321"/>
                  </a:lnTo>
                  <a:lnTo>
                    <a:pt x="679" y="338"/>
                  </a:lnTo>
                  <a:lnTo>
                    <a:pt x="679" y="357"/>
                  </a:lnTo>
                  <a:lnTo>
                    <a:pt x="678" y="374"/>
                  </a:lnTo>
                  <a:lnTo>
                    <a:pt x="675" y="390"/>
                  </a:lnTo>
                  <a:lnTo>
                    <a:pt x="672" y="408"/>
                  </a:lnTo>
                  <a:lnTo>
                    <a:pt x="668" y="424"/>
                  </a:lnTo>
                  <a:lnTo>
                    <a:pt x="664" y="440"/>
                  </a:lnTo>
                  <a:lnTo>
                    <a:pt x="658" y="455"/>
                  </a:lnTo>
                  <a:lnTo>
                    <a:pt x="653" y="471"/>
                  </a:lnTo>
                  <a:lnTo>
                    <a:pt x="645" y="486"/>
                  </a:lnTo>
                  <a:lnTo>
                    <a:pt x="638" y="500"/>
                  </a:lnTo>
                  <a:lnTo>
                    <a:pt x="630" y="514"/>
                  </a:lnTo>
                  <a:lnTo>
                    <a:pt x="621" y="528"/>
                  </a:lnTo>
                  <a:lnTo>
                    <a:pt x="612" y="541"/>
                  </a:lnTo>
                  <a:lnTo>
                    <a:pt x="602" y="554"/>
                  </a:lnTo>
                  <a:lnTo>
                    <a:pt x="591" y="567"/>
                  </a:lnTo>
                  <a:lnTo>
                    <a:pt x="579" y="578"/>
                  </a:lnTo>
                  <a:lnTo>
                    <a:pt x="567" y="590"/>
                  </a:lnTo>
                  <a:lnTo>
                    <a:pt x="556" y="601"/>
                  </a:lnTo>
                  <a:lnTo>
                    <a:pt x="543" y="611"/>
                  </a:lnTo>
                  <a:lnTo>
                    <a:pt x="530" y="620"/>
                  </a:lnTo>
                  <a:lnTo>
                    <a:pt x="516" y="629"/>
                  </a:lnTo>
                  <a:lnTo>
                    <a:pt x="502" y="636"/>
                  </a:lnTo>
                  <a:lnTo>
                    <a:pt x="486" y="644"/>
                  </a:lnTo>
                  <a:lnTo>
                    <a:pt x="471" y="652"/>
                  </a:lnTo>
                  <a:lnTo>
                    <a:pt x="456" y="657"/>
                  </a:lnTo>
                  <a:lnTo>
                    <a:pt x="441" y="662"/>
                  </a:lnTo>
                  <a:lnTo>
                    <a:pt x="425" y="667"/>
                  </a:lnTo>
                  <a:lnTo>
                    <a:pt x="409" y="671"/>
                  </a:lnTo>
                  <a:lnTo>
                    <a:pt x="391" y="674"/>
                  </a:lnTo>
                  <a:lnTo>
                    <a:pt x="374" y="676"/>
                  </a:lnTo>
                  <a:lnTo>
                    <a:pt x="357" y="678"/>
                  </a:lnTo>
                  <a:lnTo>
                    <a:pt x="339" y="678"/>
                  </a:lnTo>
                  <a:lnTo>
                    <a:pt x="322" y="678"/>
                  </a:lnTo>
                  <a:lnTo>
                    <a:pt x="305" y="676"/>
                  </a:lnTo>
                  <a:lnTo>
                    <a:pt x="289" y="674"/>
                  </a:lnTo>
                  <a:lnTo>
                    <a:pt x="271" y="671"/>
                  </a:lnTo>
                  <a:lnTo>
                    <a:pt x="255" y="667"/>
                  </a:lnTo>
                  <a:lnTo>
                    <a:pt x="239" y="662"/>
                  </a:lnTo>
                  <a:lnTo>
                    <a:pt x="223" y="657"/>
                  </a:lnTo>
                  <a:lnTo>
                    <a:pt x="208" y="652"/>
                  </a:lnTo>
                  <a:lnTo>
                    <a:pt x="193" y="644"/>
                  </a:lnTo>
                  <a:lnTo>
                    <a:pt x="179" y="636"/>
                  </a:lnTo>
                  <a:lnTo>
                    <a:pt x="164" y="629"/>
                  </a:lnTo>
                  <a:lnTo>
                    <a:pt x="150" y="620"/>
                  </a:lnTo>
                  <a:lnTo>
                    <a:pt x="137" y="611"/>
                  </a:lnTo>
                  <a:lnTo>
                    <a:pt x="125" y="601"/>
                  </a:lnTo>
                  <a:lnTo>
                    <a:pt x="112" y="590"/>
                  </a:lnTo>
                  <a:lnTo>
                    <a:pt x="100" y="578"/>
                  </a:lnTo>
                  <a:lnTo>
                    <a:pt x="89" y="567"/>
                  </a:lnTo>
                  <a:lnTo>
                    <a:pt x="78" y="554"/>
                  </a:lnTo>
                  <a:lnTo>
                    <a:pt x="68" y="541"/>
                  </a:lnTo>
                  <a:lnTo>
                    <a:pt x="59" y="528"/>
                  </a:lnTo>
                  <a:lnTo>
                    <a:pt x="50" y="514"/>
                  </a:lnTo>
                  <a:lnTo>
                    <a:pt x="41" y="500"/>
                  </a:lnTo>
                  <a:lnTo>
                    <a:pt x="34" y="486"/>
                  </a:lnTo>
                  <a:lnTo>
                    <a:pt x="27" y="471"/>
                  </a:lnTo>
                  <a:lnTo>
                    <a:pt x="21" y="455"/>
                  </a:lnTo>
                  <a:lnTo>
                    <a:pt x="16" y="440"/>
                  </a:lnTo>
                  <a:lnTo>
                    <a:pt x="11" y="424"/>
                  </a:lnTo>
                  <a:lnTo>
                    <a:pt x="8" y="408"/>
                  </a:lnTo>
                  <a:lnTo>
                    <a:pt x="5" y="390"/>
                  </a:lnTo>
                  <a:lnTo>
                    <a:pt x="2" y="374"/>
                  </a:lnTo>
                  <a:lnTo>
                    <a:pt x="1" y="357"/>
                  </a:lnTo>
                  <a:lnTo>
                    <a:pt x="0" y="338"/>
                  </a:lnTo>
                  <a:lnTo>
                    <a:pt x="1" y="321"/>
                  </a:lnTo>
                  <a:lnTo>
                    <a:pt x="2" y="304"/>
                  </a:lnTo>
                  <a:lnTo>
                    <a:pt x="5" y="288"/>
                  </a:lnTo>
                  <a:lnTo>
                    <a:pt x="8" y="270"/>
                  </a:lnTo>
                  <a:lnTo>
                    <a:pt x="11" y="254"/>
                  </a:lnTo>
                  <a:lnTo>
                    <a:pt x="16" y="238"/>
                  </a:lnTo>
                  <a:lnTo>
                    <a:pt x="21" y="223"/>
                  </a:lnTo>
                  <a:lnTo>
                    <a:pt x="27" y="207"/>
                  </a:lnTo>
                  <a:lnTo>
                    <a:pt x="34" y="192"/>
                  </a:lnTo>
                  <a:lnTo>
                    <a:pt x="41" y="177"/>
                  </a:lnTo>
                  <a:lnTo>
                    <a:pt x="50" y="163"/>
                  </a:lnTo>
                  <a:lnTo>
                    <a:pt x="59" y="149"/>
                  </a:lnTo>
                  <a:lnTo>
                    <a:pt x="68" y="136"/>
                  </a:lnTo>
                  <a:lnTo>
                    <a:pt x="78" y="123"/>
                  </a:lnTo>
                  <a:lnTo>
                    <a:pt x="89" y="111"/>
                  </a:lnTo>
                  <a:lnTo>
                    <a:pt x="100" y="100"/>
                  </a:lnTo>
                  <a:lnTo>
                    <a:pt x="112" y="88"/>
                  </a:lnTo>
                  <a:lnTo>
                    <a:pt x="125" y="77"/>
                  </a:lnTo>
                  <a:lnTo>
                    <a:pt x="137" y="67"/>
                  </a:lnTo>
                  <a:lnTo>
                    <a:pt x="150" y="58"/>
                  </a:lnTo>
                  <a:lnTo>
                    <a:pt x="164" y="49"/>
                  </a:lnTo>
                  <a:lnTo>
                    <a:pt x="179" y="40"/>
                  </a:lnTo>
                  <a:lnTo>
                    <a:pt x="193" y="34"/>
                  </a:lnTo>
                  <a:lnTo>
                    <a:pt x="208" y="26"/>
                  </a:lnTo>
                  <a:lnTo>
                    <a:pt x="223" y="21"/>
                  </a:lnTo>
                  <a:lnTo>
                    <a:pt x="239" y="15"/>
                  </a:lnTo>
                  <a:lnTo>
                    <a:pt x="255" y="10"/>
                  </a:lnTo>
                  <a:lnTo>
                    <a:pt x="271" y="7"/>
                  </a:lnTo>
                  <a:lnTo>
                    <a:pt x="289" y="4"/>
                  </a:lnTo>
                  <a:lnTo>
                    <a:pt x="305" y="1"/>
                  </a:lnTo>
                  <a:lnTo>
                    <a:pt x="322" y="0"/>
                  </a:lnTo>
                  <a:lnTo>
                    <a:pt x="339"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132">
              <a:extLst>
                <a:ext uri="{FF2B5EF4-FFF2-40B4-BE49-F238E27FC236}">
                  <a16:creationId xmlns:a16="http://schemas.microsoft.com/office/drawing/2014/main" id="{52442597-3334-4C41-8C27-7E643158299A}"/>
                </a:ext>
              </a:extLst>
            </p:cNvPr>
            <p:cNvSpPr>
              <a:spLocks/>
            </p:cNvSpPr>
            <p:nvPr/>
          </p:nvSpPr>
          <p:spPr bwMode="auto">
            <a:xfrm>
              <a:off x="3044289" y="3548959"/>
              <a:ext cx="272816" cy="272816"/>
            </a:xfrm>
            <a:custGeom>
              <a:avLst/>
              <a:gdLst>
                <a:gd name="T0" fmla="*/ 414 w 752"/>
                <a:gd name="T1" fmla="*/ 2 h 752"/>
                <a:gd name="T2" fmla="*/ 470 w 752"/>
                <a:gd name="T3" fmla="*/ 12 h 752"/>
                <a:gd name="T4" fmla="*/ 522 w 752"/>
                <a:gd name="T5" fmla="*/ 30 h 752"/>
                <a:gd name="T6" fmla="*/ 570 w 752"/>
                <a:gd name="T7" fmla="*/ 55 h 752"/>
                <a:gd name="T8" fmla="*/ 615 w 752"/>
                <a:gd name="T9" fmla="*/ 86 h 752"/>
                <a:gd name="T10" fmla="*/ 654 w 752"/>
                <a:gd name="T11" fmla="*/ 123 h 752"/>
                <a:gd name="T12" fmla="*/ 687 w 752"/>
                <a:gd name="T13" fmla="*/ 166 h 752"/>
                <a:gd name="T14" fmla="*/ 714 w 752"/>
                <a:gd name="T15" fmla="*/ 213 h 752"/>
                <a:gd name="T16" fmla="*/ 735 w 752"/>
                <a:gd name="T17" fmla="*/ 264 h 752"/>
                <a:gd name="T18" fmla="*/ 747 w 752"/>
                <a:gd name="T19" fmla="*/ 318 h 752"/>
                <a:gd name="T20" fmla="*/ 752 w 752"/>
                <a:gd name="T21" fmla="*/ 376 h 752"/>
                <a:gd name="T22" fmla="*/ 747 w 752"/>
                <a:gd name="T23" fmla="*/ 433 h 752"/>
                <a:gd name="T24" fmla="*/ 735 w 752"/>
                <a:gd name="T25" fmla="*/ 488 h 752"/>
                <a:gd name="T26" fmla="*/ 714 w 752"/>
                <a:gd name="T27" fmla="*/ 539 h 752"/>
                <a:gd name="T28" fmla="*/ 687 w 752"/>
                <a:gd name="T29" fmla="*/ 586 h 752"/>
                <a:gd name="T30" fmla="*/ 654 w 752"/>
                <a:gd name="T31" fmla="*/ 628 h 752"/>
                <a:gd name="T32" fmla="*/ 615 w 752"/>
                <a:gd name="T33" fmla="*/ 666 h 752"/>
                <a:gd name="T34" fmla="*/ 570 w 752"/>
                <a:gd name="T35" fmla="*/ 698 h 752"/>
                <a:gd name="T36" fmla="*/ 522 w 752"/>
                <a:gd name="T37" fmla="*/ 722 h 752"/>
                <a:gd name="T38" fmla="*/ 470 w 752"/>
                <a:gd name="T39" fmla="*/ 740 h 752"/>
                <a:gd name="T40" fmla="*/ 414 w 752"/>
                <a:gd name="T41" fmla="*/ 749 h 752"/>
                <a:gd name="T42" fmla="*/ 357 w 752"/>
                <a:gd name="T43" fmla="*/ 752 h 752"/>
                <a:gd name="T44" fmla="*/ 299 w 752"/>
                <a:gd name="T45" fmla="*/ 744 h 752"/>
                <a:gd name="T46" fmla="*/ 246 w 752"/>
                <a:gd name="T47" fmla="*/ 729 h 752"/>
                <a:gd name="T48" fmla="*/ 197 w 752"/>
                <a:gd name="T49" fmla="*/ 706 h 752"/>
                <a:gd name="T50" fmla="*/ 150 w 752"/>
                <a:gd name="T51" fmla="*/ 677 h 752"/>
                <a:gd name="T52" fmla="*/ 110 w 752"/>
                <a:gd name="T53" fmla="*/ 641 h 752"/>
                <a:gd name="T54" fmla="*/ 75 w 752"/>
                <a:gd name="T55" fmla="*/ 600 h 752"/>
                <a:gd name="T56" fmla="*/ 45 w 752"/>
                <a:gd name="T57" fmla="*/ 555 h 752"/>
                <a:gd name="T58" fmla="*/ 23 w 752"/>
                <a:gd name="T59" fmla="*/ 505 h 752"/>
                <a:gd name="T60" fmla="*/ 8 w 752"/>
                <a:gd name="T61" fmla="*/ 451 h 752"/>
                <a:gd name="T62" fmla="*/ 0 w 752"/>
                <a:gd name="T63" fmla="*/ 395 h 752"/>
                <a:gd name="T64" fmla="*/ 1 w 752"/>
                <a:gd name="T65" fmla="*/ 338 h 752"/>
                <a:gd name="T66" fmla="*/ 12 w 752"/>
                <a:gd name="T67" fmla="*/ 282 h 752"/>
                <a:gd name="T68" fmla="*/ 29 w 752"/>
                <a:gd name="T69" fmla="*/ 230 h 752"/>
                <a:gd name="T70" fmla="*/ 54 w 752"/>
                <a:gd name="T71" fmla="*/ 181 h 752"/>
                <a:gd name="T72" fmla="*/ 85 w 752"/>
                <a:gd name="T73" fmla="*/ 137 h 752"/>
                <a:gd name="T74" fmla="*/ 123 w 752"/>
                <a:gd name="T75" fmla="*/ 98 h 752"/>
                <a:gd name="T76" fmla="*/ 165 w 752"/>
                <a:gd name="T77" fmla="*/ 65 h 752"/>
                <a:gd name="T78" fmla="*/ 213 w 752"/>
                <a:gd name="T79" fmla="*/ 38 h 752"/>
                <a:gd name="T80" fmla="*/ 264 w 752"/>
                <a:gd name="T81" fmla="*/ 17 h 752"/>
                <a:gd name="T82" fmla="*/ 319 w 752"/>
                <a:gd name="T83" fmla="*/ 4 h 752"/>
                <a:gd name="T84" fmla="*/ 376 w 752"/>
                <a:gd name="T85" fmla="*/ 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2" h="752">
                  <a:moveTo>
                    <a:pt x="376" y="0"/>
                  </a:moveTo>
                  <a:lnTo>
                    <a:pt x="394" y="1"/>
                  </a:lnTo>
                  <a:lnTo>
                    <a:pt x="414" y="2"/>
                  </a:lnTo>
                  <a:lnTo>
                    <a:pt x="433" y="4"/>
                  </a:lnTo>
                  <a:lnTo>
                    <a:pt x="452" y="7"/>
                  </a:lnTo>
                  <a:lnTo>
                    <a:pt x="470" y="12"/>
                  </a:lnTo>
                  <a:lnTo>
                    <a:pt x="487" y="17"/>
                  </a:lnTo>
                  <a:lnTo>
                    <a:pt x="505" y="23"/>
                  </a:lnTo>
                  <a:lnTo>
                    <a:pt x="522" y="30"/>
                  </a:lnTo>
                  <a:lnTo>
                    <a:pt x="538" y="38"/>
                  </a:lnTo>
                  <a:lnTo>
                    <a:pt x="554" y="45"/>
                  </a:lnTo>
                  <a:lnTo>
                    <a:pt x="570" y="55"/>
                  </a:lnTo>
                  <a:lnTo>
                    <a:pt x="586" y="65"/>
                  </a:lnTo>
                  <a:lnTo>
                    <a:pt x="601" y="74"/>
                  </a:lnTo>
                  <a:lnTo>
                    <a:pt x="615" y="86"/>
                  </a:lnTo>
                  <a:lnTo>
                    <a:pt x="629" y="98"/>
                  </a:lnTo>
                  <a:lnTo>
                    <a:pt x="642" y="110"/>
                  </a:lnTo>
                  <a:lnTo>
                    <a:pt x="654" y="123"/>
                  </a:lnTo>
                  <a:lnTo>
                    <a:pt x="666" y="137"/>
                  </a:lnTo>
                  <a:lnTo>
                    <a:pt x="676" y="151"/>
                  </a:lnTo>
                  <a:lnTo>
                    <a:pt x="687" y="166"/>
                  </a:lnTo>
                  <a:lnTo>
                    <a:pt x="697" y="181"/>
                  </a:lnTo>
                  <a:lnTo>
                    <a:pt x="707" y="196"/>
                  </a:lnTo>
                  <a:lnTo>
                    <a:pt x="714" y="213"/>
                  </a:lnTo>
                  <a:lnTo>
                    <a:pt x="722" y="230"/>
                  </a:lnTo>
                  <a:lnTo>
                    <a:pt x="728" y="247"/>
                  </a:lnTo>
                  <a:lnTo>
                    <a:pt x="735" y="264"/>
                  </a:lnTo>
                  <a:lnTo>
                    <a:pt x="740" y="282"/>
                  </a:lnTo>
                  <a:lnTo>
                    <a:pt x="743" y="300"/>
                  </a:lnTo>
                  <a:lnTo>
                    <a:pt x="747" y="318"/>
                  </a:lnTo>
                  <a:lnTo>
                    <a:pt x="750" y="338"/>
                  </a:lnTo>
                  <a:lnTo>
                    <a:pt x="751" y="356"/>
                  </a:lnTo>
                  <a:lnTo>
                    <a:pt x="752" y="376"/>
                  </a:lnTo>
                  <a:lnTo>
                    <a:pt x="751" y="395"/>
                  </a:lnTo>
                  <a:lnTo>
                    <a:pt x="750" y="415"/>
                  </a:lnTo>
                  <a:lnTo>
                    <a:pt x="747" y="433"/>
                  </a:lnTo>
                  <a:lnTo>
                    <a:pt x="743" y="451"/>
                  </a:lnTo>
                  <a:lnTo>
                    <a:pt x="740" y="470"/>
                  </a:lnTo>
                  <a:lnTo>
                    <a:pt x="735" y="488"/>
                  </a:lnTo>
                  <a:lnTo>
                    <a:pt x="728" y="505"/>
                  </a:lnTo>
                  <a:lnTo>
                    <a:pt x="722" y="523"/>
                  </a:lnTo>
                  <a:lnTo>
                    <a:pt x="714" y="539"/>
                  </a:lnTo>
                  <a:lnTo>
                    <a:pt x="707" y="555"/>
                  </a:lnTo>
                  <a:lnTo>
                    <a:pt x="697" y="571"/>
                  </a:lnTo>
                  <a:lnTo>
                    <a:pt x="687" y="586"/>
                  </a:lnTo>
                  <a:lnTo>
                    <a:pt x="676" y="600"/>
                  </a:lnTo>
                  <a:lnTo>
                    <a:pt x="666" y="615"/>
                  </a:lnTo>
                  <a:lnTo>
                    <a:pt x="654" y="628"/>
                  </a:lnTo>
                  <a:lnTo>
                    <a:pt x="642" y="641"/>
                  </a:lnTo>
                  <a:lnTo>
                    <a:pt x="629" y="654"/>
                  </a:lnTo>
                  <a:lnTo>
                    <a:pt x="615" y="666"/>
                  </a:lnTo>
                  <a:lnTo>
                    <a:pt x="601" y="677"/>
                  </a:lnTo>
                  <a:lnTo>
                    <a:pt x="586" y="688"/>
                  </a:lnTo>
                  <a:lnTo>
                    <a:pt x="570" y="698"/>
                  </a:lnTo>
                  <a:lnTo>
                    <a:pt x="554" y="706"/>
                  </a:lnTo>
                  <a:lnTo>
                    <a:pt x="538" y="715"/>
                  </a:lnTo>
                  <a:lnTo>
                    <a:pt x="522" y="722"/>
                  </a:lnTo>
                  <a:lnTo>
                    <a:pt x="505" y="729"/>
                  </a:lnTo>
                  <a:lnTo>
                    <a:pt x="487" y="735"/>
                  </a:lnTo>
                  <a:lnTo>
                    <a:pt x="470" y="740"/>
                  </a:lnTo>
                  <a:lnTo>
                    <a:pt x="452" y="744"/>
                  </a:lnTo>
                  <a:lnTo>
                    <a:pt x="433" y="747"/>
                  </a:lnTo>
                  <a:lnTo>
                    <a:pt x="414" y="749"/>
                  </a:lnTo>
                  <a:lnTo>
                    <a:pt x="394" y="752"/>
                  </a:lnTo>
                  <a:lnTo>
                    <a:pt x="376" y="752"/>
                  </a:lnTo>
                  <a:lnTo>
                    <a:pt x="357" y="752"/>
                  </a:lnTo>
                  <a:lnTo>
                    <a:pt x="337" y="749"/>
                  </a:lnTo>
                  <a:lnTo>
                    <a:pt x="319" y="747"/>
                  </a:lnTo>
                  <a:lnTo>
                    <a:pt x="299" y="744"/>
                  </a:lnTo>
                  <a:lnTo>
                    <a:pt x="282" y="740"/>
                  </a:lnTo>
                  <a:lnTo>
                    <a:pt x="264" y="735"/>
                  </a:lnTo>
                  <a:lnTo>
                    <a:pt x="246" y="729"/>
                  </a:lnTo>
                  <a:lnTo>
                    <a:pt x="229" y="722"/>
                  </a:lnTo>
                  <a:lnTo>
                    <a:pt x="213" y="715"/>
                  </a:lnTo>
                  <a:lnTo>
                    <a:pt x="197" y="706"/>
                  </a:lnTo>
                  <a:lnTo>
                    <a:pt x="180" y="698"/>
                  </a:lnTo>
                  <a:lnTo>
                    <a:pt x="165" y="688"/>
                  </a:lnTo>
                  <a:lnTo>
                    <a:pt x="150" y="677"/>
                  </a:lnTo>
                  <a:lnTo>
                    <a:pt x="136" y="666"/>
                  </a:lnTo>
                  <a:lnTo>
                    <a:pt x="123" y="654"/>
                  </a:lnTo>
                  <a:lnTo>
                    <a:pt x="110" y="641"/>
                  </a:lnTo>
                  <a:lnTo>
                    <a:pt x="97" y="628"/>
                  </a:lnTo>
                  <a:lnTo>
                    <a:pt x="85" y="615"/>
                  </a:lnTo>
                  <a:lnTo>
                    <a:pt x="75" y="600"/>
                  </a:lnTo>
                  <a:lnTo>
                    <a:pt x="64" y="586"/>
                  </a:lnTo>
                  <a:lnTo>
                    <a:pt x="54" y="571"/>
                  </a:lnTo>
                  <a:lnTo>
                    <a:pt x="45" y="555"/>
                  </a:lnTo>
                  <a:lnTo>
                    <a:pt x="37" y="539"/>
                  </a:lnTo>
                  <a:lnTo>
                    <a:pt x="29" y="523"/>
                  </a:lnTo>
                  <a:lnTo>
                    <a:pt x="23" y="505"/>
                  </a:lnTo>
                  <a:lnTo>
                    <a:pt x="16" y="488"/>
                  </a:lnTo>
                  <a:lnTo>
                    <a:pt x="12" y="470"/>
                  </a:lnTo>
                  <a:lnTo>
                    <a:pt x="8" y="451"/>
                  </a:lnTo>
                  <a:lnTo>
                    <a:pt x="4" y="433"/>
                  </a:lnTo>
                  <a:lnTo>
                    <a:pt x="1" y="415"/>
                  </a:lnTo>
                  <a:lnTo>
                    <a:pt x="0" y="395"/>
                  </a:lnTo>
                  <a:lnTo>
                    <a:pt x="0" y="376"/>
                  </a:lnTo>
                  <a:lnTo>
                    <a:pt x="0" y="356"/>
                  </a:lnTo>
                  <a:lnTo>
                    <a:pt x="1" y="338"/>
                  </a:lnTo>
                  <a:lnTo>
                    <a:pt x="4" y="318"/>
                  </a:lnTo>
                  <a:lnTo>
                    <a:pt x="8" y="300"/>
                  </a:lnTo>
                  <a:lnTo>
                    <a:pt x="12" y="282"/>
                  </a:lnTo>
                  <a:lnTo>
                    <a:pt x="16" y="264"/>
                  </a:lnTo>
                  <a:lnTo>
                    <a:pt x="23" y="247"/>
                  </a:lnTo>
                  <a:lnTo>
                    <a:pt x="29" y="230"/>
                  </a:lnTo>
                  <a:lnTo>
                    <a:pt x="37" y="213"/>
                  </a:lnTo>
                  <a:lnTo>
                    <a:pt x="45" y="196"/>
                  </a:lnTo>
                  <a:lnTo>
                    <a:pt x="54" y="181"/>
                  </a:lnTo>
                  <a:lnTo>
                    <a:pt x="64" y="166"/>
                  </a:lnTo>
                  <a:lnTo>
                    <a:pt x="75" y="151"/>
                  </a:lnTo>
                  <a:lnTo>
                    <a:pt x="85" y="137"/>
                  </a:lnTo>
                  <a:lnTo>
                    <a:pt x="97" y="123"/>
                  </a:lnTo>
                  <a:lnTo>
                    <a:pt x="110" y="110"/>
                  </a:lnTo>
                  <a:lnTo>
                    <a:pt x="123" y="98"/>
                  </a:lnTo>
                  <a:lnTo>
                    <a:pt x="136" y="86"/>
                  </a:lnTo>
                  <a:lnTo>
                    <a:pt x="150" y="74"/>
                  </a:lnTo>
                  <a:lnTo>
                    <a:pt x="165" y="65"/>
                  </a:lnTo>
                  <a:lnTo>
                    <a:pt x="180" y="55"/>
                  </a:lnTo>
                  <a:lnTo>
                    <a:pt x="197" y="45"/>
                  </a:lnTo>
                  <a:lnTo>
                    <a:pt x="213" y="38"/>
                  </a:lnTo>
                  <a:lnTo>
                    <a:pt x="229" y="30"/>
                  </a:lnTo>
                  <a:lnTo>
                    <a:pt x="246" y="23"/>
                  </a:lnTo>
                  <a:lnTo>
                    <a:pt x="264" y="17"/>
                  </a:lnTo>
                  <a:lnTo>
                    <a:pt x="282" y="12"/>
                  </a:lnTo>
                  <a:lnTo>
                    <a:pt x="299" y="7"/>
                  </a:lnTo>
                  <a:lnTo>
                    <a:pt x="319" y="4"/>
                  </a:lnTo>
                  <a:lnTo>
                    <a:pt x="337" y="2"/>
                  </a:lnTo>
                  <a:lnTo>
                    <a:pt x="357" y="1"/>
                  </a:lnTo>
                  <a:lnTo>
                    <a:pt x="376"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133">
              <a:extLst>
                <a:ext uri="{FF2B5EF4-FFF2-40B4-BE49-F238E27FC236}">
                  <a16:creationId xmlns:a16="http://schemas.microsoft.com/office/drawing/2014/main" id="{C52D7F42-27BB-4A3B-AB30-CFED402A156D}"/>
                </a:ext>
              </a:extLst>
            </p:cNvPr>
            <p:cNvSpPr>
              <a:spLocks/>
            </p:cNvSpPr>
            <p:nvPr/>
          </p:nvSpPr>
          <p:spPr bwMode="auto">
            <a:xfrm>
              <a:off x="3035582" y="4229549"/>
              <a:ext cx="251049" cy="249598"/>
            </a:xfrm>
            <a:custGeom>
              <a:avLst/>
              <a:gdLst>
                <a:gd name="T0" fmla="*/ 381 w 690"/>
                <a:gd name="T1" fmla="*/ 1 h 688"/>
                <a:gd name="T2" fmla="*/ 432 w 690"/>
                <a:gd name="T3" fmla="*/ 11 h 688"/>
                <a:gd name="T4" fmla="*/ 479 w 690"/>
                <a:gd name="T5" fmla="*/ 27 h 688"/>
                <a:gd name="T6" fmla="*/ 523 w 690"/>
                <a:gd name="T7" fmla="*/ 50 h 688"/>
                <a:gd name="T8" fmla="*/ 564 w 690"/>
                <a:gd name="T9" fmla="*/ 78 h 688"/>
                <a:gd name="T10" fmla="*/ 600 w 690"/>
                <a:gd name="T11" fmla="*/ 112 h 688"/>
                <a:gd name="T12" fmla="*/ 630 w 690"/>
                <a:gd name="T13" fmla="*/ 151 h 688"/>
                <a:gd name="T14" fmla="*/ 655 w 690"/>
                <a:gd name="T15" fmla="*/ 194 h 688"/>
                <a:gd name="T16" fmla="*/ 673 w 690"/>
                <a:gd name="T17" fmla="*/ 242 h 688"/>
                <a:gd name="T18" fmla="*/ 685 w 690"/>
                <a:gd name="T19" fmla="*/ 291 h 688"/>
                <a:gd name="T20" fmla="*/ 690 w 690"/>
                <a:gd name="T21" fmla="*/ 343 h 688"/>
                <a:gd name="T22" fmla="*/ 685 w 690"/>
                <a:gd name="T23" fmla="*/ 396 h 688"/>
                <a:gd name="T24" fmla="*/ 673 w 690"/>
                <a:gd name="T25" fmla="*/ 446 h 688"/>
                <a:gd name="T26" fmla="*/ 655 w 690"/>
                <a:gd name="T27" fmla="*/ 492 h 688"/>
                <a:gd name="T28" fmla="*/ 630 w 690"/>
                <a:gd name="T29" fmla="*/ 536 h 688"/>
                <a:gd name="T30" fmla="*/ 600 w 690"/>
                <a:gd name="T31" fmla="*/ 576 h 688"/>
                <a:gd name="T32" fmla="*/ 564 w 690"/>
                <a:gd name="T33" fmla="*/ 609 h 688"/>
                <a:gd name="T34" fmla="*/ 523 w 690"/>
                <a:gd name="T35" fmla="*/ 638 h 688"/>
                <a:gd name="T36" fmla="*/ 479 w 690"/>
                <a:gd name="T37" fmla="*/ 661 h 688"/>
                <a:gd name="T38" fmla="*/ 432 w 690"/>
                <a:gd name="T39" fmla="*/ 677 h 688"/>
                <a:gd name="T40" fmla="*/ 381 w 690"/>
                <a:gd name="T41" fmla="*/ 686 h 688"/>
                <a:gd name="T42" fmla="*/ 328 w 690"/>
                <a:gd name="T43" fmla="*/ 688 h 688"/>
                <a:gd name="T44" fmla="*/ 276 w 690"/>
                <a:gd name="T45" fmla="*/ 681 h 688"/>
                <a:gd name="T46" fmla="*/ 226 w 690"/>
                <a:gd name="T47" fmla="*/ 667 h 688"/>
                <a:gd name="T48" fmla="*/ 181 w 690"/>
                <a:gd name="T49" fmla="*/ 647 h 688"/>
                <a:gd name="T50" fmla="*/ 139 w 690"/>
                <a:gd name="T51" fmla="*/ 620 h 688"/>
                <a:gd name="T52" fmla="*/ 102 w 690"/>
                <a:gd name="T53" fmla="*/ 587 h 688"/>
                <a:gd name="T54" fmla="*/ 70 w 690"/>
                <a:gd name="T55" fmla="*/ 550 h 688"/>
                <a:gd name="T56" fmla="*/ 43 w 690"/>
                <a:gd name="T57" fmla="*/ 507 h 688"/>
                <a:gd name="T58" fmla="*/ 22 w 690"/>
                <a:gd name="T59" fmla="*/ 462 h 688"/>
                <a:gd name="T60" fmla="*/ 8 w 690"/>
                <a:gd name="T61" fmla="*/ 414 h 688"/>
                <a:gd name="T62" fmla="*/ 2 w 690"/>
                <a:gd name="T63" fmla="*/ 362 h 688"/>
                <a:gd name="T64" fmla="*/ 3 w 690"/>
                <a:gd name="T65" fmla="*/ 309 h 688"/>
                <a:gd name="T66" fmla="*/ 11 w 690"/>
                <a:gd name="T67" fmla="*/ 258 h 688"/>
                <a:gd name="T68" fmla="*/ 27 w 690"/>
                <a:gd name="T69" fmla="*/ 209 h 688"/>
                <a:gd name="T70" fmla="*/ 50 w 690"/>
                <a:gd name="T71" fmla="*/ 165 h 688"/>
                <a:gd name="T72" fmla="*/ 79 w 690"/>
                <a:gd name="T73" fmla="*/ 125 h 688"/>
                <a:gd name="T74" fmla="*/ 114 w 690"/>
                <a:gd name="T75" fmla="*/ 88 h 688"/>
                <a:gd name="T76" fmla="*/ 153 w 690"/>
                <a:gd name="T77" fmla="*/ 58 h 688"/>
                <a:gd name="T78" fmla="*/ 196 w 690"/>
                <a:gd name="T79" fmla="*/ 33 h 688"/>
                <a:gd name="T80" fmla="*/ 242 w 690"/>
                <a:gd name="T81" fmla="*/ 15 h 688"/>
                <a:gd name="T82" fmla="*/ 292 w 690"/>
                <a:gd name="T83" fmla="*/ 3 h 688"/>
                <a:gd name="T84" fmla="*/ 345 w 690"/>
                <a:gd name="T85"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0" h="688">
                  <a:moveTo>
                    <a:pt x="345" y="0"/>
                  </a:moveTo>
                  <a:lnTo>
                    <a:pt x="362" y="0"/>
                  </a:lnTo>
                  <a:lnTo>
                    <a:pt x="381" y="1"/>
                  </a:lnTo>
                  <a:lnTo>
                    <a:pt x="397" y="3"/>
                  </a:lnTo>
                  <a:lnTo>
                    <a:pt x="414" y="6"/>
                  </a:lnTo>
                  <a:lnTo>
                    <a:pt x="432" y="11"/>
                  </a:lnTo>
                  <a:lnTo>
                    <a:pt x="448" y="15"/>
                  </a:lnTo>
                  <a:lnTo>
                    <a:pt x="464" y="20"/>
                  </a:lnTo>
                  <a:lnTo>
                    <a:pt x="479" y="27"/>
                  </a:lnTo>
                  <a:lnTo>
                    <a:pt x="494" y="33"/>
                  </a:lnTo>
                  <a:lnTo>
                    <a:pt x="509" y="41"/>
                  </a:lnTo>
                  <a:lnTo>
                    <a:pt x="523" y="50"/>
                  </a:lnTo>
                  <a:lnTo>
                    <a:pt x="537" y="58"/>
                  </a:lnTo>
                  <a:lnTo>
                    <a:pt x="551" y="68"/>
                  </a:lnTo>
                  <a:lnTo>
                    <a:pt x="564" y="78"/>
                  </a:lnTo>
                  <a:lnTo>
                    <a:pt x="576" y="88"/>
                  </a:lnTo>
                  <a:lnTo>
                    <a:pt x="588" y="100"/>
                  </a:lnTo>
                  <a:lnTo>
                    <a:pt x="600" y="112"/>
                  </a:lnTo>
                  <a:lnTo>
                    <a:pt x="611" y="125"/>
                  </a:lnTo>
                  <a:lnTo>
                    <a:pt x="621" y="138"/>
                  </a:lnTo>
                  <a:lnTo>
                    <a:pt x="630" y="151"/>
                  </a:lnTo>
                  <a:lnTo>
                    <a:pt x="640" y="165"/>
                  </a:lnTo>
                  <a:lnTo>
                    <a:pt x="648" y="179"/>
                  </a:lnTo>
                  <a:lnTo>
                    <a:pt x="655" y="194"/>
                  </a:lnTo>
                  <a:lnTo>
                    <a:pt x="663" y="209"/>
                  </a:lnTo>
                  <a:lnTo>
                    <a:pt x="668" y="226"/>
                  </a:lnTo>
                  <a:lnTo>
                    <a:pt x="673" y="242"/>
                  </a:lnTo>
                  <a:lnTo>
                    <a:pt x="679" y="258"/>
                  </a:lnTo>
                  <a:lnTo>
                    <a:pt x="682" y="274"/>
                  </a:lnTo>
                  <a:lnTo>
                    <a:pt x="685" y="291"/>
                  </a:lnTo>
                  <a:lnTo>
                    <a:pt x="688" y="309"/>
                  </a:lnTo>
                  <a:lnTo>
                    <a:pt x="689" y="326"/>
                  </a:lnTo>
                  <a:lnTo>
                    <a:pt x="690" y="343"/>
                  </a:lnTo>
                  <a:lnTo>
                    <a:pt x="689" y="362"/>
                  </a:lnTo>
                  <a:lnTo>
                    <a:pt x="688" y="379"/>
                  </a:lnTo>
                  <a:lnTo>
                    <a:pt x="685" y="396"/>
                  </a:lnTo>
                  <a:lnTo>
                    <a:pt x="682" y="414"/>
                  </a:lnTo>
                  <a:lnTo>
                    <a:pt x="679" y="430"/>
                  </a:lnTo>
                  <a:lnTo>
                    <a:pt x="673" y="446"/>
                  </a:lnTo>
                  <a:lnTo>
                    <a:pt x="668" y="462"/>
                  </a:lnTo>
                  <a:lnTo>
                    <a:pt x="663" y="477"/>
                  </a:lnTo>
                  <a:lnTo>
                    <a:pt x="655" y="492"/>
                  </a:lnTo>
                  <a:lnTo>
                    <a:pt x="648" y="507"/>
                  </a:lnTo>
                  <a:lnTo>
                    <a:pt x="640" y="523"/>
                  </a:lnTo>
                  <a:lnTo>
                    <a:pt x="630" y="536"/>
                  </a:lnTo>
                  <a:lnTo>
                    <a:pt x="621" y="550"/>
                  </a:lnTo>
                  <a:lnTo>
                    <a:pt x="611" y="563"/>
                  </a:lnTo>
                  <a:lnTo>
                    <a:pt x="600" y="576"/>
                  </a:lnTo>
                  <a:lnTo>
                    <a:pt x="588" y="587"/>
                  </a:lnTo>
                  <a:lnTo>
                    <a:pt x="576" y="598"/>
                  </a:lnTo>
                  <a:lnTo>
                    <a:pt x="564" y="609"/>
                  </a:lnTo>
                  <a:lnTo>
                    <a:pt x="551" y="620"/>
                  </a:lnTo>
                  <a:lnTo>
                    <a:pt x="537" y="630"/>
                  </a:lnTo>
                  <a:lnTo>
                    <a:pt x="523" y="638"/>
                  </a:lnTo>
                  <a:lnTo>
                    <a:pt x="509" y="647"/>
                  </a:lnTo>
                  <a:lnTo>
                    <a:pt x="494" y="654"/>
                  </a:lnTo>
                  <a:lnTo>
                    <a:pt x="479" y="661"/>
                  </a:lnTo>
                  <a:lnTo>
                    <a:pt x="464" y="667"/>
                  </a:lnTo>
                  <a:lnTo>
                    <a:pt x="448" y="673"/>
                  </a:lnTo>
                  <a:lnTo>
                    <a:pt x="432" y="677"/>
                  </a:lnTo>
                  <a:lnTo>
                    <a:pt x="414" y="681"/>
                  </a:lnTo>
                  <a:lnTo>
                    <a:pt x="397" y="684"/>
                  </a:lnTo>
                  <a:lnTo>
                    <a:pt x="381" y="686"/>
                  </a:lnTo>
                  <a:lnTo>
                    <a:pt x="362" y="688"/>
                  </a:lnTo>
                  <a:lnTo>
                    <a:pt x="345" y="688"/>
                  </a:lnTo>
                  <a:lnTo>
                    <a:pt x="328" y="688"/>
                  </a:lnTo>
                  <a:lnTo>
                    <a:pt x="309" y="686"/>
                  </a:lnTo>
                  <a:lnTo>
                    <a:pt x="292" y="684"/>
                  </a:lnTo>
                  <a:lnTo>
                    <a:pt x="276" y="681"/>
                  </a:lnTo>
                  <a:lnTo>
                    <a:pt x="259" y="677"/>
                  </a:lnTo>
                  <a:lnTo>
                    <a:pt x="242" y="673"/>
                  </a:lnTo>
                  <a:lnTo>
                    <a:pt x="226" y="667"/>
                  </a:lnTo>
                  <a:lnTo>
                    <a:pt x="211" y="661"/>
                  </a:lnTo>
                  <a:lnTo>
                    <a:pt x="196" y="654"/>
                  </a:lnTo>
                  <a:lnTo>
                    <a:pt x="181" y="647"/>
                  </a:lnTo>
                  <a:lnTo>
                    <a:pt x="167" y="638"/>
                  </a:lnTo>
                  <a:lnTo>
                    <a:pt x="153" y="630"/>
                  </a:lnTo>
                  <a:lnTo>
                    <a:pt x="139" y="620"/>
                  </a:lnTo>
                  <a:lnTo>
                    <a:pt x="126" y="609"/>
                  </a:lnTo>
                  <a:lnTo>
                    <a:pt x="114" y="598"/>
                  </a:lnTo>
                  <a:lnTo>
                    <a:pt x="102" y="587"/>
                  </a:lnTo>
                  <a:lnTo>
                    <a:pt x="90" y="576"/>
                  </a:lnTo>
                  <a:lnTo>
                    <a:pt x="79" y="563"/>
                  </a:lnTo>
                  <a:lnTo>
                    <a:pt x="70" y="550"/>
                  </a:lnTo>
                  <a:lnTo>
                    <a:pt x="60" y="536"/>
                  </a:lnTo>
                  <a:lnTo>
                    <a:pt x="50" y="523"/>
                  </a:lnTo>
                  <a:lnTo>
                    <a:pt x="43" y="507"/>
                  </a:lnTo>
                  <a:lnTo>
                    <a:pt x="35" y="492"/>
                  </a:lnTo>
                  <a:lnTo>
                    <a:pt x="27" y="477"/>
                  </a:lnTo>
                  <a:lnTo>
                    <a:pt x="22" y="462"/>
                  </a:lnTo>
                  <a:lnTo>
                    <a:pt x="17" y="446"/>
                  </a:lnTo>
                  <a:lnTo>
                    <a:pt x="11" y="430"/>
                  </a:lnTo>
                  <a:lnTo>
                    <a:pt x="8" y="414"/>
                  </a:lnTo>
                  <a:lnTo>
                    <a:pt x="5" y="396"/>
                  </a:lnTo>
                  <a:lnTo>
                    <a:pt x="3" y="379"/>
                  </a:lnTo>
                  <a:lnTo>
                    <a:pt x="2" y="362"/>
                  </a:lnTo>
                  <a:lnTo>
                    <a:pt x="0" y="343"/>
                  </a:lnTo>
                  <a:lnTo>
                    <a:pt x="2" y="326"/>
                  </a:lnTo>
                  <a:lnTo>
                    <a:pt x="3" y="309"/>
                  </a:lnTo>
                  <a:lnTo>
                    <a:pt x="5" y="291"/>
                  </a:lnTo>
                  <a:lnTo>
                    <a:pt x="8" y="274"/>
                  </a:lnTo>
                  <a:lnTo>
                    <a:pt x="11" y="258"/>
                  </a:lnTo>
                  <a:lnTo>
                    <a:pt x="17" y="242"/>
                  </a:lnTo>
                  <a:lnTo>
                    <a:pt x="22" y="226"/>
                  </a:lnTo>
                  <a:lnTo>
                    <a:pt x="27" y="209"/>
                  </a:lnTo>
                  <a:lnTo>
                    <a:pt x="35" y="194"/>
                  </a:lnTo>
                  <a:lnTo>
                    <a:pt x="43" y="179"/>
                  </a:lnTo>
                  <a:lnTo>
                    <a:pt x="50" y="165"/>
                  </a:lnTo>
                  <a:lnTo>
                    <a:pt x="60" y="151"/>
                  </a:lnTo>
                  <a:lnTo>
                    <a:pt x="70" y="138"/>
                  </a:lnTo>
                  <a:lnTo>
                    <a:pt x="79" y="125"/>
                  </a:lnTo>
                  <a:lnTo>
                    <a:pt x="90" y="112"/>
                  </a:lnTo>
                  <a:lnTo>
                    <a:pt x="102" y="100"/>
                  </a:lnTo>
                  <a:lnTo>
                    <a:pt x="114" y="88"/>
                  </a:lnTo>
                  <a:lnTo>
                    <a:pt x="126" y="78"/>
                  </a:lnTo>
                  <a:lnTo>
                    <a:pt x="139" y="68"/>
                  </a:lnTo>
                  <a:lnTo>
                    <a:pt x="153" y="58"/>
                  </a:lnTo>
                  <a:lnTo>
                    <a:pt x="167" y="50"/>
                  </a:lnTo>
                  <a:lnTo>
                    <a:pt x="181" y="41"/>
                  </a:lnTo>
                  <a:lnTo>
                    <a:pt x="196" y="33"/>
                  </a:lnTo>
                  <a:lnTo>
                    <a:pt x="211" y="27"/>
                  </a:lnTo>
                  <a:lnTo>
                    <a:pt x="226" y="20"/>
                  </a:lnTo>
                  <a:lnTo>
                    <a:pt x="242" y="15"/>
                  </a:lnTo>
                  <a:lnTo>
                    <a:pt x="259" y="11"/>
                  </a:lnTo>
                  <a:lnTo>
                    <a:pt x="276" y="6"/>
                  </a:lnTo>
                  <a:lnTo>
                    <a:pt x="292" y="3"/>
                  </a:lnTo>
                  <a:lnTo>
                    <a:pt x="309" y="1"/>
                  </a:lnTo>
                  <a:lnTo>
                    <a:pt x="328" y="0"/>
                  </a:lnTo>
                  <a:lnTo>
                    <a:pt x="345"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134">
              <a:extLst>
                <a:ext uri="{FF2B5EF4-FFF2-40B4-BE49-F238E27FC236}">
                  <a16:creationId xmlns:a16="http://schemas.microsoft.com/office/drawing/2014/main" id="{2ED7A4E8-0394-4E72-8D3E-35CD2FA15002}"/>
                </a:ext>
              </a:extLst>
            </p:cNvPr>
            <p:cNvSpPr>
              <a:spLocks/>
            </p:cNvSpPr>
            <p:nvPr/>
          </p:nvSpPr>
          <p:spPr bwMode="auto">
            <a:xfrm>
              <a:off x="3421588" y="4631517"/>
              <a:ext cx="193003" cy="193003"/>
            </a:xfrm>
            <a:custGeom>
              <a:avLst/>
              <a:gdLst>
                <a:gd name="T0" fmla="*/ 293 w 532"/>
                <a:gd name="T1" fmla="*/ 2 h 531"/>
                <a:gd name="T2" fmla="*/ 332 w 532"/>
                <a:gd name="T3" fmla="*/ 9 h 531"/>
                <a:gd name="T4" fmla="*/ 370 w 532"/>
                <a:gd name="T5" fmla="*/ 22 h 531"/>
                <a:gd name="T6" fmla="*/ 403 w 532"/>
                <a:gd name="T7" fmla="*/ 39 h 531"/>
                <a:gd name="T8" fmla="*/ 435 w 532"/>
                <a:gd name="T9" fmla="*/ 60 h 531"/>
                <a:gd name="T10" fmla="*/ 463 w 532"/>
                <a:gd name="T11" fmla="*/ 87 h 531"/>
                <a:gd name="T12" fmla="*/ 486 w 532"/>
                <a:gd name="T13" fmla="*/ 118 h 531"/>
                <a:gd name="T14" fmla="*/ 505 w 532"/>
                <a:gd name="T15" fmla="*/ 151 h 531"/>
                <a:gd name="T16" fmla="*/ 520 w 532"/>
                <a:gd name="T17" fmla="*/ 187 h 531"/>
                <a:gd name="T18" fmla="*/ 529 w 532"/>
                <a:gd name="T19" fmla="*/ 226 h 531"/>
                <a:gd name="T20" fmla="*/ 532 w 532"/>
                <a:gd name="T21" fmla="*/ 266 h 531"/>
                <a:gd name="T22" fmla="*/ 529 w 532"/>
                <a:gd name="T23" fmla="*/ 306 h 531"/>
                <a:gd name="T24" fmla="*/ 520 w 532"/>
                <a:gd name="T25" fmla="*/ 344 h 531"/>
                <a:gd name="T26" fmla="*/ 505 w 532"/>
                <a:gd name="T27" fmla="*/ 381 h 531"/>
                <a:gd name="T28" fmla="*/ 486 w 532"/>
                <a:gd name="T29" fmla="*/ 414 h 531"/>
                <a:gd name="T30" fmla="*/ 463 w 532"/>
                <a:gd name="T31" fmla="*/ 444 h 531"/>
                <a:gd name="T32" fmla="*/ 435 w 532"/>
                <a:gd name="T33" fmla="*/ 471 h 531"/>
                <a:gd name="T34" fmla="*/ 403 w 532"/>
                <a:gd name="T35" fmla="*/ 492 h 531"/>
                <a:gd name="T36" fmla="*/ 370 w 532"/>
                <a:gd name="T37" fmla="*/ 510 h 531"/>
                <a:gd name="T38" fmla="*/ 332 w 532"/>
                <a:gd name="T39" fmla="*/ 523 h 531"/>
                <a:gd name="T40" fmla="*/ 293 w 532"/>
                <a:gd name="T41" fmla="*/ 530 h 531"/>
                <a:gd name="T42" fmla="*/ 252 w 532"/>
                <a:gd name="T43" fmla="*/ 530 h 531"/>
                <a:gd name="T44" fmla="*/ 212 w 532"/>
                <a:gd name="T45" fmla="*/ 526 h 531"/>
                <a:gd name="T46" fmla="*/ 174 w 532"/>
                <a:gd name="T47" fmla="*/ 515 h 531"/>
                <a:gd name="T48" fmla="*/ 140 w 532"/>
                <a:gd name="T49" fmla="*/ 499 h 531"/>
                <a:gd name="T50" fmla="*/ 107 w 532"/>
                <a:gd name="T51" fmla="*/ 478 h 531"/>
                <a:gd name="T52" fmla="*/ 78 w 532"/>
                <a:gd name="T53" fmla="*/ 454 h 531"/>
                <a:gd name="T54" fmla="*/ 53 w 532"/>
                <a:gd name="T55" fmla="*/ 424 h 531"/>
                <a:gd name="T56" fmla="*/ 33 w 532"/>
                <a:gd name="T57" fmla="*/ 392 h 531"/>
                <a:gd name="T58" fmla="*/ 17 w 532"/>
                <a:gd name="T59" fmla="*/ 357 h 531"/>
                <a:gd name="T60" fmla="*/ 6 w 532"/>
                <a:gd name="T61" fmla="*/ 320 h 531"/>
                <a:gd name="T62" fmla="*/ 1 w 532"/>
                <a:gd name="T63" fmla="*/ 280 h 531"/>
                <a:gd name="T64" fmla="*/ 1 w 532"/>
                <a:gd name="T65" fmla="*/ 239 h 531"/>
                <a:gd name="T66" fmla="*/ 9 w 532"/>
                <a:gd name="T67" fmla="*/ 200 h 531"/>
                <a:gd name="T68" fmla="*/ 21 w 532"/>
                <a:gd name="T69" fmla="*/ 162 h 531"/>
                <a:gd name="T70" fmla="*/ 39 w 532"/>
                <a:gd name="T71" fmla="*/ 128 h 531"/>
                <a:gd name="T72" fmla="*/ 61 w 532"/>
                <a:gd name="T73" fmla="*/ 97 h 531"/>
                <a:gd name="T74" fmla="*/ 88 w 532"/>
                <a:gd name="T75" fmla="*/ 69 h 531"/>
                <a:gd name="T76" fmla="*/ 118 w 532"/>
                <a:gd name="T77" fmla="*/ 45 h 531"/>
                <a:gd name="T78" fmla="*/ 151 w 532"/>
                <a:gd name="T79" fmla="*/ 27 h 531"/>
                <a:gd name="T80" fmla="*/ 187 w 532"/>
                <a:gd name="T81" fmla="*/ 12 h 531"/>
                <a:gd name="T82" fmla="*/ 226 w 532"/>
                <a:gd name="T83" fmla="*/ 3 h 531"/>
                <a:gd name="T84" fmla="*/ 266 w 532"/>
                <a:gd name="T85"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531">
                  <a:moveTo>
                    <a:pt x="266" y="0"/>
                  </a:moveTo>
                  <a:lnTo>
                    <a:pt x="280" y="1"/>
                  </a:lnTo>
                  <a:lnTo>
                    <a:pt x="293" y="2"/>
                  </a:lnTo>
                  <a:lnTo>
                    <a:pt x="306" y="3"/>
                  </a:lnTo>
                  <a:lnTo>
                    <a:pt x="319" y="5"/>
                  </a:lnTo>
                  <a:lnTo>
                    <a:pt x="332" y="9"/>
                  </a:lnTo>
                  <a:lnTo>
                    <a:pt x="345" y="12"/>
                  </a:lnTo>
                  <a:lnTo>
                    <a:pt x="357" y="16"/>
                  </a:lnTo>
                  <a:lnTo>
                    <a:pt x="370" y="22"/>
                  </a:lnTo>
                  <a:lnTo>
                    <a:pt x="381" y="27"/>
                  </a:lnTo>
                  <a:lnTo>
                    <a:pt x="393" y="32"/>
                  </a:lnTo>
                  <a:lnTo>
                    <a:pt x="403" y="39"/>
                  </a:lnTo>
                  <a:lnTo>
                    <a:pt x="414" y="45"/>
                  </a:lnTo>
                  <a:lnTo>
                    <a:pt x="425" y="53"/>
                  </a:lnTo>
                  <a:lnTo>
                    <a:pt x="435" y="60"/>
                  </a:lnTo>
                  <a:lnTo>
                    <a:pt x="444" y="69"/>
                  </a:lnTo>
                  <a:lnTo>
                    <a:pt x="454" y="78"/>
                  </a:lnTo>
                  <a:lnTo>
                    <a:pt x="463" y="87"/>
                  </a:lnTo>
                  <a:lnTo>
                    <a:pt x="471" y="97"/>
                  </a:lnTo>
                  <a:lnTo>
                    <a:pt x="479" y="107"/>
                  </a:lnTo>
                  <a:lnTo>
                    <a:pt x="486" y="118"/>
                  </a:lnTo>
                  <a:lnTo>
                    <a:pt x="493" y="128"/>
                  </a:lnTo>
                  <a:lnTo>
                    <a:pt x="499" y="139"/>
                  </a:lnTo>
                  <a:lnTo>
                    <a:pt x="505" y="151"/>
                  </a:lnTo>
                  <a:lnTo>
                    <a:pt x="510" y="162"/>
                  </a:lnTo>
                  <a:lnTo>
                    <a:pt x="516" y="175"/>
                  </a:lnTo>
                  <a:lnTo>
                    <a:pt x="520" y="187"/>
                  </a:lnTo>
                  <a:lnTo>
                    <a:pt x="523" y="200"/>
                  </a:lnTo>
                  <a:lnTo>
                    <a:pt x="526" y="213"/>
                  </a:lnTo>
                  <a:lnTo>
                    <a:pt x="529" y="226"/>
                  </a:lnTo>
                  <a:lnTo>
                    <a:pt x="530" y="239"/>
                  </a:lnTo>
                  <a:lnTo>
                    <a:pt x="531" y="252"/>
                  </a:lnTo>
                  <a:lnTo>
                    <a:pt x="532" y="266"/>
                  </a:lnTo>
                  <a:lnTo>
                    <a:pt x="531" y="280"/>
                  </a:lnTo>
                  <a:lnTo>
                    <a:pt x="530" y="293"/>
                  </a:lnTo>
                  <a:lnTo>
                    <a:pt x="529" y="306"/>
                  </a:lnTo>
                  <a:lnTo>
                    <a:pt x="526" y="320"/>
                  </a:lnTo>
                  <a:lnTo>
                    <a:pt x="523" y="332"/>
                  </a:lnTo>
                  <a:lnTo>
                    <a:pt x="520" y="344"/>
                  </a:lnTo>
                  <a:lnTo>
                    <a:pt x="516" y="357"/>
                  </a:lnTo>
                  <a:lnTo>
                    <a:pt x="510" y="369"/>
                  </a:lnTo>
                  <a:lnTo>
                    <a:pt x="505" y="381"/>
                  </a:lnTo>
                  <a:lnTo>
                    <a:pt x="499" y="392"/>
                  </a:lnTo>
                  <a:lnTo>
                    <a:pt x="493" y="403"/>
                  </a:lnTo>
                  <a:lnTo>
                    <a:pt x="486" y="414"/>
                  </a:lnTo>
                  <a:lnTo>
                    <a:pt x="479" y="424"/>
                  </a:lnTo>
                  <a:lnTo>
                    <a:pt x="471" y="434"/>
                  </a:lnTo>
                  <a:lnTo>
                    <a:pt x="463" y="444"/>
                  </a:lnTo>
                  <a:lnTo>
                    <a:pt x="454" y="454"/>
                  </a:lnTo>
                  <a:lnTo>
                    <a:pt x="444" y="462"/>
                  </a:lnTo>
                  <a:lnTo>
                    <a:pt x="435" y="471"/>
                  </a:lnTo>
                  <a:lnTo>
                    <a:pt x="425" y="478"/>
                  </a:lnTo>
                  <a:lnTo>
                    <a:pt x="414" y="486"/>
                  </a:lnTo>
                  <a:lnTo>
                    <a:pt x="403" y="492"/>
                  </a:lnTo>
                  <a:lnTo>
                    <a:pt x="393" y="499"/>
                  </a:lnTo>
                  <a:lnTo>
                    <a:pt x="381" y="505"/>
                  </a:lnTo>
                  <a:lnTo>
                    <a:pt x="370" y="510"/>
                  </a:lnTo>
                  <a:lnTo>
                    <a:pt x="357" y="515"/>
                  </a:lnTo>
                  <a:lnTo>
                    <a:pt x="345" y="519"/>
                  </a:lnTo>
                  <a:lnTo>
                    <a:pt x="332" y="523"/>
                  </a:lnTo>
                  <a:lnTo>
                    <a:pt x="319" y="526"/>
                  </a:lnTo>
                  <a:lnTo>
                    <a:pt x="306" y="528"/>
                  </a:lnTo>
                  <a:lnTo>
                    <a:pt x="293" y="530"/>
                  </a:lnTo>
                  <a:lnTo>
                    <a:pt x="280" y="530"/>
                  </a:lnTo>
                  <a:lnTo>
                    <a:pt x="266" y="531"/>
                  </a:lnTo>
                  <a:lnTo>
                    <a:pt x="252" y="530"/>
                  </a:lnTo>
                  <a:lnTo>
                    <a:pt x="239" y="530"/>
                  </a:lnTo>
                  <a:lnTo>
                    <a:pt x="226" y="528"/>
                  </a:lnTo>
                  <a:lnTo>
                    <a:pt x="212" y="526"/>
                  </a:lnTo>
                  <a:lnTo>
                    <a:pt x="200" y="523"/>
                  </a:lnTo>
                  <a:lnTo>
                    <a:pt x="187" y="519"/>
                  </a:lnTo>
                  <a:lnTo>
                    <a:pt x="174" y="515"/>
                  </a:lnTo>
                  <a:lnTo>
                    <a:pt x="162" y="510"/>
                  </a:lnTo>
                  <a:lnTo>
                    <a:pt x="151" y="505"/>
                  </a:lnTo>
                  <a:lnTo>
                    <a:pt x="140" y="499"/>
                  </a:lnTo>
                  <a:lnTo>
                    <a:pt x="128" y="492"/>
                  </a:lnTo>
                  <a:lnTo>
                    <a:pt x="118" y="486"/>
                  </a:lnTo>
                  <a:lnTo>
                    <a:pt x="107" y="478"/>
                  </a:lnTo>
                  <a:lnTo>
                    <a:pt x="98" y="471"/>
                  </a:lnTo>
                  <a:lnTo>
                    <a:pt x="88" y="462"/>
                  </a:lnTo>
                  <a:lnTo>
                    <a:pt x="78" y="454"/>
                  </a:lnTo>
                  <a:lnTo>
                    <a:pt x="70" y="444"/>
                  </a:lnTo>
                  <a:lnTo>
                    <a:pt x="61" y="434"/>
                  </a:lnTo>
                  <a:lnTo>
                    <a:pt x="53" y="424"/>
                  </a:lnTo>
                  <a:lnTo>
                    <a:pt x="46" y="414"/>
                  </a:lnTo>
                  <a:lnTo>
                    <a:pt x="39" y="403"/>
                  </a:lnTo>
                  <a:lnTo>
                    <a:pt x="33" y="392"/>
                  </a:lnTo>
                  <a:lnTo>
                    <a:pt x="26" y="381"/>
                  </a:lnTo>
                  <a:lnTo>
                    <a:pt x="21" y="369"/>
                  </a:lnTo>
                  <a:lnTo>
                    <a:pt x="17" y="357"/>
                  </a:lnTo>
                  <a:lnTo>
                    <a:pt x="12" y="344"/>
                  </a:lnTo>
                  <a:lnTo>
                    <a:pt x="9" y="332"/>
                  </a:lnTo>
                  <a:lnTo>
                    <a:pt x="6" y="320"/>
                  </a:lnTo>
                  <a:lnTo>
                    <a:pt x="4" y="306"/>
                  </a:lnTo>
                  <a:lnTo>
                    <a:pt x="1" y="293"/>
                  </a:lnTo>
                  <a:lnTo>
                    <a:pt x="1" y="280"/>
                  </a:lnTo>
                  <a:lnTo>
                    <a:pt x="0" y="266"/>
                  </a:lnTo>
                  <a:lnTo>
                    <a:pt x="1" y="252"/>
                  </a:lnTo>
                  <a:lnTo>
                    <a:pt x="1" y="239"/>
                  </a:lnTo>
                  <a:lnTo>
                    <a:pt x="4" y="226"/>
                  </a:lnTo>
                  <a:lnTo>
                    <a:pt x="6" y="213"/>
                  </a:lnTo>
                  <a:lnTo>
                    <a:pt x="9" y="200"/>
                  </a:lnTo>
                  <a:lnTo>
                    <a:pt x="12" y="187"/>
                  </a:lnTo>
                  <a:lnTo>
                    <a:pt x="17" y="175"/>
                  </a:lnTo>
                  <a:lnTo>
                    <a:pt x="21" y="162"/>
                  </a:lnTo>
                  <a:lnTo>
                    <a:pt x="26" y="151"/>
                  </a:lnTo>
                  <a:lnTo>
                    <a:pt x="33" y="139"/>
                  </a:lnTo>
                  <a:lnTo>
                    <a:pt x="39" y="128"/>
                  </a:lnTo>
                  <a:lnTo>
                    <a:pt x="46" y="118"/>
                  </a:lnTo>
                  <a:lnTo>
                    <a:pt x="53" y="107"/>
                  </a:lnTo>
                  <a:lnTo>
                    <a:pt x="61" y="97"/>
                  </a:lnTo>
                  <a:lnTo>
                    <a:pt x="70" y="87"/>
                  </a:lnTo>
                  <a:lnTo>
                    <a:pt x="78" y="78"/>
                  </a:lnTo>
                  <a:lnTo>
                    <a:pt x="88" y="69"/>
                  </a:lnTo>
                  <a:lnTo>
                    <a:pt x="98" y="60"/>
                  </a:lnTo>
                  <a:lnTo>
                    <a:pt x="107" y="53"/>
                  </a:lnTo>
                  <a:lnTo>
                    <a:pt x="118" y="45"/>
                  </a:lnTo>
                  <a:lnTo>
                    <a:pt x="128" y="39"/>
                  </a:lnTo>
                  <a:lnTo>
                    <a:pt x="140" y="32"/>
                  </a:lnTo>
                  <a:lnTo>
                    <a:pt x="151" y="27"/>
                  </a:lnTo>
                  <a:lnTo>
                    <a:pt x="162" y="22"/>
                  </a:lnTo>
                  <a:lnTo>
                    <a:pt x="174" y="16"/>
                  </a:lnTo>
                  <a:lnTo>
                    <a:pt x="187" y="12"/>
                  </a:lnTo>
                  <a:lnTo>
                    <a:pt x="200" y="9"/>
                  </a:lnTo>
                  <a:lnTo>
                    <a:pt x="212" y="5"/>
                  </a:lnTo>
                  <a:lnTo>
                    <a:pt x="226" y="3"/>
                  </a:lnTo>
                  <a:lnTo>
                    <a:pt x="239" y="2"/>
                  </a:lnTo>
                  <a:lnTo>
                    <a:pt x="252" y="1"/>
                  </a:lnTo>
                  <a:lnTo>
                    <a:pt x="26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135">
              <a:extLst>
                <a:ext uri="{FF2B5EF4-FFF2-40B4-BE49-F238E27FC236}">
                  <a16:creationId xmlns:a16="http://schemas.microsoft.com/office/drawing/2014/main" id="{1395785E-06E5-41B7-89B6-0E6C3DFE2043}"/>
                </a:ext>
              </a:extLst>
            </p:cNvPr>
            <p:cNvSpPr>
              <a:spLocks/>
            </p:cNvSpPr>
            <p:nvPr/>
          </p:nvSpPr>
          <p:spPr bwMode="auto">
            <a:xfrm>
              <a:off x="3511560" y="3878371"/>
              <a:ext cx="237989" cy="237989"/>
            </a:xfrm>
            <a:custGeom>
              <a:avLst/>
              <a:gdLst>
                <a:gd name="T0" fmla="*/ 362 w 657"/>
                <a:gd name="T1" fmla="*/ 2 h 657"/>
                <a:gd name="T2" fmla="*/ 410 w 657"/>
                <a:gd name="T3" fmla="*/ 11 h 657"/>
                <a:gd name="T4" fmla="*/ 456 w 657"/>
                <a:gd name="T5" fmla="*/ 26 h 657"/>
                <a:gd name="T6" fmla="*/ 499 w 657"/>
                <a:gd name="T7" fmla="*/ 48 h 657"/>
                <a:gd name="T8" fmla="*/ 537 w 657"/>
                <a:gd name="T9" fmla="*/ 76 h 657"/>
                <a:gd name="T10" fmla="*/ 571 w 657"/>
                <a:gd name="T11" fmla="*/ 108 h 657"/>
                <a:gd name="T12" fmla="*/ 600 w 657"/>
                <a:gd name="T13" fmla="*/ 145 h 657"/>
                <a:gd name="T14" fmla="*/ 624 w 657"/>
                <a:gd name="T15" fmla="*/ 186 h 657"/>
                <a:gd name="T16" fmla="*/ 641 w 657"/>
                <a:gd name="T17" fmla="*/ 231 h 657"/>
                <a:gd name="T18" fmla="*/ 653 w 657"/>
                <a:gd name="T19" fmla="*/ 279 h 657"/>
                <a:gd name="T20" fmla="*/ 657 w 657"/>
                <a:gd name="T21" fmla="*/ 329 h 657"/>
                <a:gd name="T22" fmla="*/ 653 w 657"/>
                <a:gd name="T23" fmla="*/ 379 h 657"/>
                <a:gd name="T24" fmla="*/ 641 w 657"/>
                <a:gd name="T25" fmla="*/ 427 h 657"/>
                <a:gd name="T26" fmla="*/ 624 w 657"/>
                <a:gd name="T27" fmla="*/ 471 h 657"/>
                <a:gd name="T28" fmla="*/ 600 w 657"/>
                <a:gd name="T29" fmla="*/ 512 h 657"/>
                <a:gd name="T30" fmla="*/ 571 w 657"/>
                <a:gd name="T31" fmla="*/ 550 h 657"/>
                <a:gd name="T32" fmla="*/ 537 w 657"/>
                <a:gd name="T33" fmla="*/ 582 h 657"/>
                <a:gd name="T34" fmla="*/ 499 w 657"/>
                <a:gd name="T35" fmla="*/ 609 h 657"/>
                <a:gd name="T36" fmla="*/ 456 w 657"/>
                <a:gd name="T37" fmla="*/ 632 h 657"/>
                <a:gd name="T38" fmla="*/ 410 w 657"/>
                <a:gd name="T39" fmla="*/ 647 h 657"/>
                <a:gd name="T40" fmla="*/ 362 w 657"/>
                <a:gd name="T41" fmla="*/ 656 h 657"/>
                <a:gd name="T42" fmla="*/ 311 w 657"/>
                <a:gd name="T43" fmla="*/ 657 h 657"/>
                <a:gd name="T44" fmla="*/ 262 w 657"/>
                <a:gd name="T45" fmla="*/ 650 h 657"/>
                <a:gd name="T46" fmla="*/ 215 w 657"/>
                <a:gd name="T47" fmla="*/ 637 h 657"/>
                <a:gd name="T48" fmla="*/ 172 w 657"/>
                <a:gd name="T49" fmla="*/ 618 h 657"/>
                <a:gd name="T50" fmla="*/ 132 w 657"/>
                <a:gd name="T51" fmla="*/ 592 h 657"/>
                <a:gd name="T52" fmla="*/ 96 w 657"/>
                <a:gd name="T53" fmla="*/ 561 h 657"/>
                <a:gd name="T54" fmla="*/ 65 w 657"/>
                <a:gd name="T55" fmla="*/ 525 h 657"/>
                <a:gd name="T56" fmla="*/ 40 w 657"/>
                <a:gd name="T57" fmla="*/ 485 h 657"/>
                <a:gd name="T58" fmla="*/ 19 w 657"/>
                <a:gd name="T59" fmla="*/ 442 h 657"/>
                <a:gd name="T60" fmla="*/ 6 w 657"/>
                <a:gd name="T61" fmla="*/ 395 h 657"/>
                <a:gd name="T62" fmla="*/ 0 w 657"/>
                <a:gd name="T63" fmla="*/ 346 h 657"/>
                <a:gd name="T64" fmla="*/ 1 w 657"/>
                <a:gd name="T65" fmla="*/ 295 h 657"/>
                <a:gd name="T66" fmla="*/ 9 w 657"/>
                <a:gd name="T67" fmla="*/ 246 h 657"/>
                <a:gd name="T68" fmla="*/ 26 w 657"/>
                <a:gd name="T69" fmla="*/ 201 h 657"/>
                <a:gd name="T70" fmla="*/ 47 w 657"/>
                <a:gd name="T71" fmla="*/ 159 h 657"/>
                <a:gd name="T72" fmla="*/ 74 w 657"/>
                <a:gd name="T73" fmla="*/ 120 h 657"/>
                <a:gd name="T74" fmla="*/ 108 w 657"/>
                <a:gd name="T75" fmla="*/ 86 h 657"/>
                <a:gd name="T76" fmla="*/ 145 w 657"/>
                <a:gd name="T77" fmla="*/ 56 h 657"/>
                <a:gd name="T78" fmla="*/ 186 w 657"/>
                <a:gd name="T79" fmla="*/ 33 h 657"/>
                <a:gd name="T80" fmla="*/ 231 w 657"/>
                <a:gd name="T81" fmla="*/ 15 h 657"/>
                <a:gd name="T82" fmla="*/ 278 w 657"/>
                <a:gd name="T83" fmla="*/ 5 h 657"/>
                <a:gd name="T84" fmla="*/ 328 w 657"/>
                <a:gd name="T85"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7" h="657">
                  <a:moveTo>
                    <a:pt x="328" y="0"/>
                  </a:moveTo>
                  <a:lnTo>
                    <a:pt x="345" y="1"/>
                  </a:lnTo>
                  <a:lnTo>
                    <a:pt x="362" y="2"/>
                  </a:lnTo>
                  <a:lnTo>
                    <a:pt x="378" y="5"/>
                  </a:lnTo>
                  <a:lnTo>
                    <a:pt x="394" y="7"/>
                  </a:lnTo>
                  <a:lnTo>
                    <a:pt x="410" y="11"/>
                  </a:lnTo>
                  <a:lnTo>
                    <a:pt x="425" y="15"/>
                  </a:lnTo>
                  <a:lnTo>
                    <a:pt x="442" y="21"/>
                  </a:lnTo>
                  <a:lnTo>
                    <a:pt x="456" y="26"/>
                  </a:lnTo>
                  <a:lnTo>
                    <a:pt x="471" y="33"/>
                  </a:lnTo>
                  <a:lnTo>
                    <a:pt x="485" y="40"/>
                  </a:lnTo>
                  <a:lnTo>
                    <a:pt x="499" y="48"/>
                  </a:lnTo>
                  <a:lnTo>
                    <a:pt x="512" y="56"/>
                  </a:lnTo>
                  <a:lnTo>
                    <a:pt x="525" y="66"/>
                  </a:lnTo>
                  <a:lnTo>
                    <a:pt x="537" y="76"/>
                  </a:lnTo>
                  <a:lnTo>
                    <a:pt x="550" y="86"/>
                  </a:lnTo>
                  <a:lnTo>
                    <a:pt x="560" y="96"/>
                  </a:lnTo>
                  <a:lnTo>
                    <a:pt x="571" y="108"/>
                  </a:lnTo>
                  <a:lnTo>
                    <a:pt x="582" y="120"/>
                  </a:lnTo>
                  <a:lnTo>
                    <a:pt x="592" y="132"/>
                  </a:lnTo>
                  <a:lnTo>
                    <a:pt x="600" y="145"/>
                  </a:lnTo>
                  <a:lnTo>
                    <a:pt x="609" y="159"/>
                  </a:lnTo>
                  <a:lnTo>
                    <a:pt x="617" y="172"/>
                  </a:lnTo>
                  <a:lnTo>
                    <a:pt x="624" y="186"/>
                  </a:lnTo>
                  <a:lnTo>
                    <a:pt x="631" y="201"/>
                  </a:lnTo>
                  <a:lnTo>
                    <a:pt x="637" y="216"/>
                  </a:lnTo>
                  <a:lnTo>
                    <a:pt x="641" y="231"/>
                  </a:lnTo>
                  <a:lnTo>
                    <a:pt x="647" y="246"/>
                  </a:lnTo>
                  <a:lnTo>
                    <a:pt x="650" y="263"/>
                  </a:lnTo>
                  <a:lnTo>
                    <a:pt x="653" y="279"/>
                  </a:lnTo>
                  <a:lnTo>
                    <a:pt x="655" y="295"/>
                  </a:lnTo>
                  <a:lnTo>
                    <a:pt x="657" y="312"/>
                  </a:lnTo>
                  <a:lnTo>
                    <a:pt x="657" y="329"/>
                  </a:lnTo>
                  <a:lnTo>
                    <a:pt x="657" y="346"/>
                  </a:lnTo>
                  <a:lnTo>
                    <a:pt x="655" y="362"/>
                  </a:lnTo>
                  <a:lnTo>
                    <a:pt x="653" y="379"/>
                  </a:lnTo>
                  <a:lnTo>
                    <a:pt x="650" y="395"/>
                  </a:lnTo>
                  <a:lnTo>
                    <a:pt x="647" y="411"/>
                  </a:lnTo>
                  <a:lnTo>
                    <a:pt x="641" y="427"/>
                  </a:lnTo>
                  <a:lnTo>
                    <a:pt x="637" y="442"/>
                  </a:lnTo>
                  <a:lnTo>
                    <a:pt x="631" y="457"/>
                  </a:lnTo>
                  <a:lnTo>
                    <a:pt x="624" y="471"/>
                  </a:lnTo>
                  <a:lnTo>
                    <a:pt x="617" y="485"/>
                  </a:lnTo>
                  <a:lnTo>
                    <a:pt x="609" y="499"/>
                  </a:lnTo>
                  <a:lnTo>
                    <a:pt x="600" y="512"/>
                  </a:lnTo>
                  <a:lnTo>
                    <a:pt x="592" y="525"/>
                  </a:lnTo>
                  <a:lnTo>
                    <a:pt x="582" y="538"/>
                  </a:lnTo>
                  <a:lnTo>
                    <a:pt x="571" y="550"/>
                  </a:lnTo>
                  <a:lnTo>
                    <a:pt x="560" y="561"/>
                  </a:lnTo>
                  <a:lnTo>
                    <a:pt x="550" y="572"/>
                  </a:lnTo>
                  <a:lnTo>
                    <a:pt x="537" y="582"/>
                  </a:lnTo>
                  <a:lnTo>
                    <a:pt x="525" y="592"/>
                  </a:lnTo>
                  <a:lnTo>
                    <a:pt x="512" y="602"/>
                  </a:lnTo>
                  <a:lnTo>
                    <a:pt x="499" y="609"/>
                  </a:lnTo>
                  <a:lnTo>
                    <a:pt x="485" y="618"/>
                  </a:lnTo>
                  <a:lnTo>
                    <a:pt x="471" y="624"/>
                  </a:lnTo>
                  <a:lnTo>
                    <a:pt x="456" y="632"/>
                  </a:lnTo>
                  <a:lnTo>
                    <a:pt x="442" y="637"/>
                  </a:lnTo>
                  <a:lnTo>
                    <a:pt x="425" y="643"/>
                  </a:lnTo>
                  <a:lnTo>
                    <a:pt x="410" y="647"/>
                  </a:lnTo>
                  <a:lnTo>
                    <a:pt x="394" y="650"/>
                  </a:lnTo>
                  <a:lnTo>
                    <a:pt x="378" y="654"/>
                  </a:lnTo>
                  <a:lnTo>
                    <a:pt x="362" y="656"/>
                  </a:lnTo>
                  <a:lnTo>
                    <a:pt x="345" y="657"/>
                  </a:lnTo>
                  <a:lnTo>
                    <a:pt x="328" y="657"/>
                  </a:lnTo>
                  <a:lnTo>
                    <a:pt x="311" y="657"/>
                  </a:lnTo>
                  <a:lnTo>
                    <a:pt x="295" y="656"/>
                  </a:lnTo>
                  <a:lnTo>
                    <a:pt x="278" y="654"/>
                  </a:lnTo>
                  <a:lnTo>
                    <a:pt x="262" y="650"/>
                  </a:lnTo>
                  <a:lnTo>
                    <a:pt x="246" y="647"/>
                  </a:lnTo>
                  <a:lnTo>
                    <a:pt x="231" y="643"/>
                  </a:lnTo>
                  <a:lnTo>
                    <a:pt x="215" y="637"/>
                  </a:lnTo>
                  <a:lnTo>
                    <a:pt x="201" y="632"/>
                  </a:lnTo>
                  <a:lnTo>
                    <a:pt x="186" y="624"/>
                  </a:lnTo>
                  <a:lnTo>
                    <a:pt x="172" y="618"/>
                  </a:lnTo>
                  <a:lnTo>
                    <a:pt x="157" y="609"/>
                  </a:lnTo>
                  <a:lnTo>
                    <a:pt x="145" y="602"/>
                  </a:lnTo>
                  <a:lnTo>
                    <a:pt x="132" y="592"/>
                  </a:lnTo>
                  <a:lnTo>
                    <a:pt x="120" y="582"/>
                  </a:lnTo>
                  <a:lnTo>
                    <a:pt x="108" y="572"/>
                  </a:lnTo>
                  <a:lnTo>
                    <a:pt x="96" y="561"/>
                  </a:lnTo>
                  <a:lnTo>
                    <a:pt x="85" y="550"/>
                  </a:lnTo>
                  <a:lnTo>
                    <a:pt x="74" y="538"/>
                  </a:lnTo>
                  <a:lnTo>
                    <a:pt x="65" y="525"/>
                  </a:lnTo>
                  <a:lnTo>
                    <a:pt x="56" y="512"/>
                  </a:lnTo>
                  <a:lnTo>
                    <a:pt x="47" y="499"/>
                  </a:lnTo>
                  <a:lnTo>
                    <a:pt x="40" y="485"/>
                  </a:lnTo>
                  <a:lnTo>
                    <a:pt x="32" y="471"/>
                  </a:lnTo>
                  <a:lnTo>
                    <a:pt x="26" y="457"/>
                  </a:lnTo>
                  <a:lnTo>
                    <a:pt x="19" y="442"/>
                  </a:lnTo>
                  <a:lnTo>
                    <a:pt x="15" y="427"/>
                  </a:lnTo>
                  <a:lnTo>
                    <a:pt x="9" y="411"/>
                  </a:lnTo>
                  <a:lnTo>
                    <a:pt x="6" y="395"/>
                  </a:lnTo>
                  <a:lnTo>
                    <a:pt x="3" y="379"/>
                  </a:lnTo>
                  <a:lnTo>
                    <a:pt x="1" y="362"/>
                  </a:lnTo>
                  <a:lnTo>
                    <a:pt x="0" y="346"/>
                  </a:lnTo>
                  <a:lnTo>
                    <a:pt x="0" y="329"/>
                  </a:lnTo>
                  <a:lnTo>
                    <a:pt x="0" y="312"/>
                  </a:lnTo>
                  <a:lnTo>
                    <a:pt x="1" y="295"/>
                  </a:lnTo>
                  <a:lnTo>
                    <a:pt x="3" y="279"/>
                  </a:lnTo>
                  <a:lnTo>
                    <a:pt x="6" y="263"/>
                  </a:lnTo>
                  <a:lnTo>
                    <a:pt x="9" y="246"/>
                  </a:lnTo>
                  <a:lnTo>
                    <a:pt x="15" y="231"/>
                  </a:lnTo>
                  <a:lnTo>
                    <a:pt x="19" y="216"/>
                  </a:lnTo>
                  <a:lnTo>
                    <a:pt x="26" y="201"/>
                  </a:lnTo>
                  <a:lnTo>
                    <a:pt x="32" y="186"/>
                  </a:lnTo>
                  <a:lnTo>
                    <a:pt x="40" y="172"/>
                  </a:lnTo>
                  <a:lnTo>
                    <a:pt x="47" y="159"/>
                  </a:lnTo>
                  <a:lnTo>
                    <a:pt x="56" y="145"/>
                  </a:lnTo>
                  <a:lnTo>
                    <a:pt x="65" y="132"/>
                  </a:lnTo>
                  <a:lnTo>
                    <a:pt x="74" y="120"/>
                  </a:lnTo>
                  <a:lnTo>
                    <a:pt x="85" y="108"/>
                  </a:lnTo>
                  <a:lnTo>
                    <a:pt x="96" y="96"/>
                  </a:lnTo>
                  <a:lnTo>
                    <a:pt x="108" y="86"/>
                  </a:lnTo>
                  <a:lnTo>
                    <a:pt x="120" y="76"/>
                  </a:lnTo>
                  <a:lnTo>
                    <a:pt x="132" y="66"/>
                  </a:lnTo>
                  <a:lnTo>
                    <a:pt x="145" y="56"/>
                  </a:lnTo>
                  <a:lnTo>
                    <a:pt x="157" y="48"/>
                  </a:lnTo>
                  <a:lnTo>
                    <a:pt x="172" y="40"/>
                  </a:lnTo>
                  <a:lnTo>
                    <a:pt x="186" y="33"/>
                  </a:lnTo>
                  <a:lnTo>
                    <a:pt x="201" y="26"/>
                  </a:lnTo>
                  <a:lnTo>
                    <a:pt x="215" y="21"/>
                  </a:lnTo>
                  <a:lnTo>
                    <a:pt x="231" y="15"/>
                  </a:lnTo>
                  <a:lnTo>
                    <a:pt x="246" y="11"/>
                  </a:lnTo>
                  <a:lnTo>
                    <a:pt x="262" y="7"/>
                  </a:lnTo>
                  <a:lnTo>
                    <a:pt x="278" y="5"/>
                  </a:lnTo>
                  <a:lnTo>
                    <a:pt x="295" y="2"/>
                  </a:lnTo>
                  <a:lnTo>
                    <a:pt x="311" y="1"/>
                  </a:lnTo>
                  <a:lnTo>
                    <a:pt x="328"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136">
              <a:extLst>
                <a:ext uri="{FF2B5EF4-FFF2-40B4-BE49-F238E27FC236}">
                  <a16:creationId xmlns:a16="http://schemas.microsoft.com/office/drawing/2014/main" id="{A289E35B-CB20-485F-B1FA-23109EF52311}"/>
                </a:ext>
              </a:extLst>
            </p:cNvPr>
            <p:cNvSpPr>
              <a:spLocks/>
            </p:cNvSpPr>
            <p:nvPr/>
          </p:nvSpPr>
          <p:spPr bwMode="auto">
            <a:xfrm>
              <a:off x="902392" y="2887235"/>
              <a:ext cx="348276" cy="349728"/>
            </a:xfrm>
            <a:custGeom>
              <a:avLst/>
              <a:gdLst>
                <a:gd name="T0" fmla="*/ 530 w 961"/>
                <a:gd name="T1" fmla="*/ 2 h 961"/>
                <a:gd name="T2" fmla="*/ 600 w 961"/>
                <a:gd name="T3" fmla="*/ 15 h 961"/>
                <a:gd name="T4" fmla="*/ 667 w 961"/>
                <a:gd name="T5" fmla="*/ 38 h 961"/>
                <a:gd name="T6" fmla="*/ 730 w 961"/>
                <a:gd name="T7" fmla="*/ 69 h 961"/>
                <a:gd name="T8" fmla="*/ 786 w 961"/>
                <a:gd name="T9" fmla="*/ 109 h 961"/>
                <a:gd name="T10" fmla="*/ 837 w 961"/>
                <a:gd name="T11" fmla="*/ 157 h 961"/>
                <a:gd name="T12" fmla="*/ 879 w 961"/>
                <a:gd name="T13" fmla="*/ 211 h 961"/>
                <a:gd name="T14" fmla="*/ 914 w 961"/>
                <a:gd name="T15" fmla="*/ 272 h 961"/>
                <a:gd name="T16" fmla="*/ 939 w 961"/>
                <a:gd name="T17" fmla="*/ 338 h 961"/>
                <a:gd name="T18" fmla="*/ 956 w 961"/>
                <a:gd name="T19" fmla="*/ 407 h 961"/>
                <a:gd name="T20" fmla="*/ 961 w 961"/>
                <a:gd name="T21" fmla="*/ 480 h 961"/>
                <a:gd name="T22" fmla="*/ 956 w 961"/>
                <a:gd name="T23" fmla="*/ 554 h 961"/>
                <a:gd name="T24" fmla="*/ 939 w 961"/>
                <a:gd name="T25" fmla="*/ 623 h 961"/>
                <a:gd name="T26" fmla="*/ 914 w 961"/>
                <a:gd name="T27" fmla="*/ 689 h 961"/>
                <a:gd name="T28" fmla="*/ 879 w 961"/>
                <a:gd name="T29" fmla="*/ 749 h 961"/>
                <a:gd name="T30" fmla="*/ 837 w 961"/>
                <a:gd name="T31" fmla="*/ 803 h 961"/>
                <a:gd name="T32" fmla="*/ 786 w 961"/>
                <a:gd name="T33" fmla="*/ 852 h 961"/>
                <a:gd name="T34" fmla="*/ 730 w 961"/>
                <a:gd name="T35" fmla="*/ 892 h 961"/>
                <a:gd name="T36" fmla="*/ 667 w 961"/>
                <a:gd name="T37" fmla="*/ 923 h 961"/>
                <a:gd name="T38" fmla="*/ 600 w 961"/>
                <a:gd name="T39" fmla="*/ 946 h 961"/>
                <a:gd name="T40" fmla="*/ 530 w 961"/>
                <a:gd name="T41" fmla="*/ 959 h 961"/>
                <a:gd name="T42" fmla="*/ 455 w 961"/>
                <a:gd name="T43" fmla="*/ 961 h 961"/>
                <a:gd name="T44" fmla="*/ 383 w 961"/>
                <a:gd name="T45" fmla="*/ 951 h 961"/>
                <a:gd name="T46" fmla="*/ 315 w 961"/>
                <a:gd name="T47" fmla="*/ 932 h 961"/>
                <a:gd name="T48" fmla="*/ 251 w 961"/>
                <a:gd name="T49" fmla="*/ 904 h 961"/>
                <a:gd name="T50" fmla="*/ 193 w 961"/>
                <a:gd name="T51" fmla="*/ 866 h 961"/>
                <a:gd name="T52" fmla="*/ 140 w 961"/>
                <a:gd name="T53" fmla="*/ 821 h 961"/>
                <a:gd name="T54" fmla="*/ 95 w 961"/>
                <a:gd name="T55" fmla="*/ 768 h 961"/>
                <a:gd name="T56" fmla="*/ 58 w 961"/>
                <a:gd name="T57" fmla="*/ 709 h 961"/>
                <a:gd name="T58" fmla="*/ 29 w 961"/>
                <a:gd name="T59" fmla="*/ 646 h 961"/>
                <a:gd name="T60" fmla="*/ 9 w 961"/>
                <a:gd name="T61" fmla="*/ 578 h 961"/>
                <a:gd name="T62" fmla="*/ 1 w 961"/>
                <a:gd name="T63" fmla="*/ 505 h 961"/>
                <a:gd name="T64" fmla="*/ 2 w 961"/>
                <a:gd name="T65" fmla="*/ 431 h 961"/>
                <a:gd name="T66" fmla="*/ 15 w 961"/>
                <a:gd name="T67" fmla="*/ 361 h 961"/>
                <a:gd name="T68" fmla="*/ 37 w 961"/>
                <a:gd name="T69" fmla="*/ 294 h 961"/>
                <a:gd name="T70" fmla="*/ 69 w 961"/>
                <a:gd name="T71" fmla="*/ 231 h 961"/>
                <a:gd name="T72" fmla="*/ 110 w 961"/>
                <a:gd name="T73" fmla="*/ 175 h 961"/>
                <a:gd name="T74" fmla="*/ 157 w 961"/>
                <a:gd name="T75" fmla="*/ 124 h 961"/>
                <a:gd name="T76" fmla="*/ 211 w 961"/>
                <a:gd name="T77" fmla="*/ 82 h 961"/>
                <a:gd name="T78" fmla="*/ 272 w 961"/>
                <a:gd name="T79" fmla="*/ 47 h 961"/>
                <a:gd name="T80" fmla="*/ 338 w 961"/>
                <a:gd name="T81" fmla="*/ 21 h 961"/>
                <a:gd name="T82" fmla="*/ 407 w 961"/>
                <a:gd name="T83" fmla="*/ 5 h 961"/>
                <a:gd name="T84" fmla="*/ 480 w 961"/>
                <a:gd name="T85" fmla="*/ 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1" h="961">
                  <a:moveTo>
                    <a:pt x="480" y="0"/>
                  </a:moveTo>
                  <a:lnTo>
                    <a:pt x="505" y="0"/>
                  </a:lnTo>
                  <a:lnTo>
                    <a:pt x="530" y="2"/>
                  </a:lnTo>
                  <a:lnTo>
                    <a:pt x="554" y="5"/>
                  </a:lnTo>
                  <a:lnTo>
                    <a:pt x="577" y="10"/>
                  </a:lnTo>
                  <a:lnTo>
                    <a:pt x="600" y="15"/>
                  </a:lnTo>
                  <a:lnTo>
                    <a:pt x="624" y="21"/>
                  </a:lnTo>
                  <a:lnTo>
                    <a:pt x="646" y="29"/>
                  </a:lnTo>
                  <a:lnTo>
                    <a:pt x="667" y="38"/>
                  </a:lnTo>
                  <a:lnTo>
                    <a:pt x="689" y="47"/>
                  </a:lnTo>
                  <a:lnTo>
                    <a:pt x="709" y="57"/>
                  </a:lnTo>
                  <a:lnTo>
                    <a:pt x="730" y="69"/>
                  </a:lnTo>
                  <a:lnTo>
                    <a:pt x="749" y="82"/>
                  </a:lnTo>
                  <a:lnTo>
                    <a:pt x="769" y="95"/>
                  </a:lnTo>
                  <a:lnTo>
                    <a:pt x="786" y="109"/>
                  </a:lnTo>
                  <a:lnTo>
                    <a:pt x="804" y="124"/>
                  </a:lnTo>
                  <a:lnTo>
                    <a:pt x="821" y="140"/>
                  </a:lnTo>
                  <a:lnTo>
                    <a:pt x="837" y="157"/>
                  </a:lnTo>
                  <a:lnTo>
                    <a:pt x="852" y="175"/>
                  </a:lnTo>
                  <a:lnTo>
                    <a:pt x="866" y="193"/>
                  </a:lnTo>
                  <a:lnTo>
                    <a:pt x="879" y="211"/>
                  </a:lnTo>
                  <a:lnTo>
                    <a:pt x="892" y="231"/>
                  </a:lnTo>
                  <a:lnTo>
                    <a:pt x="904" y="251"/>
                  </a:lnTo>
                  <a:lnTo>
                    <a:pt x="914" y="272"/>
                  </a:lnTo>
                  <a:lnTo>
                    <a:pt x="923" y="294"/>
                  </a:lnTo>
                  <a:lnTo>
                    <a:pt x="932" y="315"/>
                  </a:lnTo>
                  <a:lnTo>
                    <a:pt x="939" y="338"/>
                  </a:lnTo>
                  <a:lnTo>
                    <a:pt x="946" y="361"/>
                  </a:lnTo>
                  <a:lnTo>
                    <a:pt x="951" y="383"/>
                  </a:lnTo>
                  <a:lnTo>
                    <a:pt x="956" y="407"/>
                  </a:lnTo>
                  <a:lnTo>
                    <a:pt x="959" y="431"/>
                  </a:lnTo>
                  <a:lnTo>
                    <a:pt x="961" y="456"/>
                  </a:lnTo>
                  <a:lnTo>
                    <a:pt x="961" y="480"/>
                  </a:lnTo>
                  <a:lnTo>
                    <a:pt x="961" y="505"/>
                  </a:lnTo>
                  <a:lnTo>
                    <a:pt x="959" y="530"/>
                  </a:lnTo>
                  <a:lnTo>
                    <a:pt x="956" y="554"/>
                  </a:lnTo>
                  <a:lnTo>
                    <a:pt x="951" y="578"/>
                  </a:lnTo>
                  <a:lnTo>
                    <a:pt x="946" y="600"/>
                  </a:lnTo>
                  <a:lnTo>
                    <a:pt x="939" y="623"/>
                  </a:lnTo>
                  <a:lnTo>
                    <a:pt x="932" y="646"/>
                  </a:lnTo>
                  <a:lnTo>
                    <a:pt x="923" y="667"/>
                  </a:lnTo>
                  <a:lnTo>
                    <a:pt x="914" y="689"/>
                  </a:lnTo>
                  <a:lnTo>
                    <a:pt x="904" y="709"/>
                  </a:lnTo>
                  <a:lnTo>
                    <a:pt x="892" y="730"/>
                  </a:lnTo>
                  <a:lnTo>
                    <a:pt x="879" y="749"/>
                  </a:lnTo>
                  <a:lnTo>
                    <a:pt x="866" y="768"/>
                  </a:lnTo>
                  <a:lnTo>
                    <a:pt x="852" y="786"/>
                  </a:lnTo>
                  <a:lnTo>
                    <a:pt x="837" y="803"/>
                  </a:lnTo>
                  <a:lnTo>
                    <a:pt x="821" y="821"/>
                  </a:lnTo>
                  <a:lnTo>
                    <a:pt x="804" y="837"/>
                  </a:lnTo>
                  <a:lnTo>
                    <a:pt x="786" y="852"/>
                  </a:lnTo>
                  <a:lnTo>
                    <a:pt x="769" y="866"/>
                  </a:lnTo>
                  <a:lnTo>
                    <a:pt x="749" y="879"/>
                  </a:lnTo>
                  <a:lnTo>
                    <a:pt x="730" y="892"/>
                  </a:lnTo>
                  <a:lnTo>
                    <a:pt x="709" y="904"/>
                  </a:lnTo>
                  <a:lnTo>
                    <a:pt x="689" y="913"/>
                  </a:lnTo>
                  <a:lnTo>
                    <a:pt x="667" y="923"/>
                  </a:lnTo>
                  <a:lnTo>
                    <a:pt x="646" y="932"/>
                  </a:lnTo>
                  <a:lnTo>
                    <a:pt x="624" y="939"/>
                  </a:lnTo>
                  <a:lnTo>
                    <a:pt x="600" y="946"/>
                  </a:lnTo>
                  <a:lnTo>
                    <a:pt x="577" y="951"/>
                  </a:lnTo>
                  <a:lnTo>
                    <a:pt x="554" y="956"/>
                  </a:lnTo>
                  <a:lnTo>
                    <a:pt x="530" y="959"/>
                  </a:lnTo>
                  <a:lnTo>
                    <a:pt x="505" y="961"/>
                  </a:lnTo>
                  <a:lnTo>
                    <a:pt x="480" y="961"/>
                  </a:lnTo>
                  <a:lnTo>
                    <a:pt x="455" y="961"/>
                  </a:lnTo>
                  <a:lnTo>
                    <a:pt x="432" y="959"/>
                  </a:lnTo>
                  <a:lnTo>
                    <a:pt x="407" y="956"/>
                  </a:lnTo>
                  <a:lnTo>
                    <a:pt x="383" y="951"/>
                  </a:lnTo>
                  <a:lnTo>
                    <a:pt x="360" y="946"/>
                  </a:lnTo>
                  <a:lnTo>
                    <a:pt x="338" y="939"/>
                  </a:lnTo>
                  <a:lnTo>
                    <a:pt x="315" y="932"/>
                  </a:lnTo>
                  <a:lnTo>
                    <a:pt x="293" y="923"/>
                  </a:lnTo>
                  <a:lnTo>
                    <a:pt x="272" y="913"/>
                  </a:lnTo>
                  <a:lnTo>
                    <a:pt x="251" y="904"/>
                  </a:lnTo>
                  <a:lnTo>
                    <a:pt x="231" y="892"/>
                  </a:lnTo>
                  <a:lnTo>
                    <a:pt x="211" y="879"/>
                  </a:lnTo>
                  <a:lnTo>
                    <a:pt x="193" y="866"/>
                  </a:lnTo>
                  <a:lnTo>
                    <a:pt x="175" y="852"/>
                  </a:lnTo>
                  <a:lnTo>
                    <a:pt x="157" y="837"/>
                  </a:lnTo>
                  <a:lnTo>
                    <a:pt x="140" y="821"/>
                  </a:lnTo>
                  <a:lnTo>
                    <a:pt x="125" y="803"/>
                  </a:lnTo>
                  <a:lnTo>
                    <a:pt x="110" y="786"/>
                  </a:lnTo>
                  <a:lnTo>
                    <a:pt x="95" y="768"/>
                  </a:lnTo>
                  <a:lnTo>
                    <a:pt x="82" y="749"/>
                  </a:lnTo>
                  <a:lnTo>
                    <a:pt x="69" y="730"/>
                  </a:lnTo>
                  <a:lnTo>
                    <a:pt x="58" y="709"/>
                  </a:lnTo>
                  <a:lnTo>
                    <a:pt x="47" y="689"/>
                  </a:lnTo>
                  <a:lnTo>
                    <a:pt x="37" y="667"/>
                  </a:lnTo>
                  <a:lnTo>
                    <a:pt x="29" y="646"/>
                  </a:lnTo>
                  <a:lnTo>
                    <a:pt x="21" y="623"/>
                  </a:lnTo>
                  <a:lnTo>
                    <a:pt x="15" y="600"/>
                  </a:lnTo>
                  <a:lnTo>
                    <a:pt x="9" y="578"/>
                  </a:lnTo>
                  <a:lnTo>
                    <a:pt x="5" y="554"/>
                  </a:lnTo>
                  <a:lnTo>
                    <a:pt x="2" y="530"/>
                  </a:lnTo>
                  <a:lnTo>
                    <a:pt x="1" y="505"/>
                  </a:lnTo>
                  <a:lnTo>
                    <a:pt x="0" y="480"/>
                  </a:lnTo>
                  <a:lnTo>
                    <a:pt x="1" y="456"/>
                  </a:lnTo>
                  <a:lnTo>
                    <a:pt x="2" y="431"/>
                  </a:lnTo>
                  <a:lnTo>
                    <a:pt x="5" y="407"/>
                  </a:lnTo>
                  <a:lnTo>
                    <a:pt x="9" y="383"/>
                  </a:lnTo>
                  <a:lnTo>
                    <a:pt x="15" y="361"/>
                  </a:lnTo>
                  <a:lnTo>
                    <a:pt x="21" y="338"/>
                  </a:lnTo>
                  <a:lnTo>
                    <a:pt x="29" y="315"/>
                  </a:lnTo>
                  <a:lnTo>
                    <a:pt x="37" y="294"/>
                  </a:lnTo>
                  <a:lnTo>
                    <a:pt x="47" y="272"/>
                  </a:lnTo>
                  <a:lnTo>
                    <a:pt x="58" y="251"/>
                  </a:lnTo>
                  <a:lnTo>
                    <a:pt x="69" y="231"/>
                  </a:lnTo>
                  <a:lnTo>
                    <a:pt x="82" y="211"/>
                  </a:lnTo>
                  <a:lnTo>
                    <a:pt x="95" y="193"/>
                  </a:lnTo>
                  <a:lnTo>
                    <a:pt x="110" y="175"/>
                  </a:lnTo>
                  <a:lnTo>
                    <a:pt x="125" y="157"/>
                  </a:lnTo>
                  <a:lnTo>
                    <a:pt x="140" y="140"/>
                  </a:lnTo>
                  <a:lnTo>
                    <a:pt x="157" y="124"/>
                  </a:lnTo>
                  <a:lnTo>
                    <a:pt x="175" y="109"/>
                  </a:lnTo>
                  <a:lnTo>
                    <a:pt x="193" y="95"/>
                  </a:lnTo>
                  <a:lnTo>
                    <a:pt x="211" y="82"/>
                  </a:lnTo>
                  <a:lnTo>
                    <a:pt x="231" y="69"/>
                  </a:lnTo>
                  <a:lnTo>
                    <a:pt x="251" y="57"/>
                  </a:lnTo>
                  <a:lnTo>
                    <a:pt x="272" y="47"/>
                  </a:lnTo>
                  <a:lnTo>
                    <a:pt x="293" y="38"/>
                  </a:lnTo>
                  <a:lnTo>
                    <a:pt x="315" y="29"/>
                  </a:lnTo>
                  <a:lnTo>
                    <a:pt x="338" y="21"/>
                  </a:lnTo>
                  <a:lnTo>
                    <a:pt x="360" y="15"/>
                  </a:lnTo>
                  <a:lnTo>
                    <a:pt x="383" y="10"/>
                  </a:lnTo>
                  <a:lnTo>
                    <a:pt x="407" y="5"/>
                  </a:lnTo>
                  <a:lnTo>
                    <a:pt x="432" y="2"/>
                  </a:lnTo>
                  <a:lnTo>
                    <a:pt x="455" y="0"/>
                  </a:lnTo>
                  <a:lnTo>
                    <a:pt x="48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137">
              <a:extLst>
                <a:ext uri="{FF2B5EF4-FFF2-40B4-BE49-F238E27FC236}">
                  <a16:creationId xmlns:a16="http://schemas.microsoft.com/office/drawing/2014/main" id="{29AF1E48-5375-4032-B1A2-062650F3D3B2}"/>
                </a:ext>
              </a:extLst>
            </p:cNvPr>
            <p:cNvSpPr>
              <a:spLocks/>
            </p:cNvSpPr>
            <p:nvPr/>
          </p:nvSpPr>
          <p:spPr bwMode="auto">
            <a:xfrm>
              <a:off x="1787593" y="2569433"/>
              <a:ext cx="211868" cy="210417"/>
            </a:xfrm>
            <a:custGeom>
              <a:avLst/>
              <a:gdLst>
                <a:gd name="T0" fmla="*/ 322 w 583"/>
                <a:gd name="T1" fmla="*/ 1 h 583"/>
                <a:gd name="T2" fmla="*/ 364 w 583"/>
                <a:gd name="T3" fmla="*/ 9 h 583"/>
                <a:gd name="T4" fmla="*/ 405 w 583"/>
                <a:gd name="T5" fmla="*/ 22 h 583"/>
                <a:gd name="T6" fmla="*/ 443 w 583"/>
                <a:gd name="T7" fmla="*/ 42 h 583"/>
                <a:gd name="T8" fmla="*/ 477 w 583"/>
                <a:gd name="T9" fmla="*/ 67 h 583"/>
                <a:gd name="T10" fmla="*/ 507 w 583"/>
                <a:gd name="T11" fmla="*/ 96 h 583"/>
                <a:gd name="T12" fmla="*/ 533 w 583"/>
                <a:gd name="T13" fmla="*/ 128 h 583"/>
                <a:gd name="T14" fmla="*/ 554 w 583"/>
                <a:gd name="T15" fmla="*/ 165 h 583"/>
                <a:gd name="T16" fmla="*/ 570 w 583"/>
                <a:gd name="T17" fmla="*/ 205 h 583"/>
                <a:gd name="T18" fmla="*/ 580 w 583"/>
                <a:gd name="T19" fmla="*/ 247 h 583"/>
                <a:gd name="T20" fmla="*/ 583 w 583"/>
                <a:gd name="T21" fmla="*/ 291 h 583"/>
                <a:gd name="T22" fmla="*/ 580 w 583"/>
                <a:gd name="T23" fmla="*/ 336 h 583"/>
                <a:gd name="T24" fmla="*/ 570 w 583"/>
                <a:gd name="T25" fmla="*/ 378 h 583"/>
                <a:gd name="T26" fmla="*/ 554 w 583"/>
                <a:gd name="T27" fmla="*/ 418 h 583"/>
                <a:gd name="T28" fmla="*/ 533 w 583"/>
                <a:gd name="T29" fmla="*/ 454 h 583"/>
                <a:gd name="T30" fmla="*/ 507 w 583"/>
                <a:gd name="T31" fmla="*/ 488 h 583"/>
                <a:gd name="T32" fmla="*/ 477 w 583"/>
                <a:gd name="T33" fmla="*/ 517 h 583"/>
                <a:gd name="T34" fmla="*/ 443 w 583"/>
                <a:gd name="T35" fmla="*/ 541 h 583"/>
                <a:gd name="T36" fmla="*/ 405 w 583"/>
                <a:gd name="T37" fmla="*/ 560 h 583"/>
                <a:gd name="T38" fmla="*/ 364 w 583"/>
                <a:gd name="T39" fmla="*/ 574 h 583"/>
                <a:gd name="T40" fmla="*/ 322 w 583"/>
                <a:gd name="T41" fmla="*/ 582 h 583"/>
                <a:gd name="T42" fmla="*/ 276 w 583"/>
                <a:gd name="T43" fmla="*/ 583 h 583"/>
                <a:gd name="T44" fmla="*/ 233 w 583"/>
                <a:gd name="T45" fmla="*/ 578 h 583"/>
                <a:gd name="T46" fmla="*/ 191 w 583"/>
                <a:gd name="T47" fmla="*/ 566 h 583"/>
                <a:gd name="T48" fmla="*/ 152 w 583"/>
                <a:gd name="T49" fmla="*/ 548 h 583"/>
                <a:gd name="T50" fmla="*/ 116 w 583"/>
                <a:gd name="T51" fmla="*/ 526 h 583"/>
                <a:gd name="T52" fmla="*/ 85 w 583"/>
                <a:gd name="T53" fmla="*/ 498 h 583"/>
                <a:gd name="T54" fmla="*/ 58 w 583"/>
                <a:gd name="T55" fmla="*/ 466 h 583"/>
                <a:gd name="T56" fmla="*/ 34 w 583"/>
                <a:gd name="T57" fmla="*/ 431 h 583"/>
                <a:gd name="T58" fmla="*/ 17 w 583"/>
                <a:gd name="T59" fmla="*/ 392 h 583"/>
                <a:gd name="T60" fmla="*/ 5 w 583"/>
                <a:gd name="T61" fmla="*/ 351 h 583"/>
                <a:gd name="T62" fmla="*/ 0 w 583"/>
                <a:gd name="T63" fmla="*/ 306 h 583"/>
                <a:gd name="T64" fmla="*/ 1 w 583"/>
                <a:gd name="T65" fmla="*/ 262 h 583"/>
                <a:gd name="T66" fmla="*/ 8 w 583"/>
                <a:gd name="T67" fmla="*/ 219 h 583"/>
                <a:gd name="T68" fmla="*/ 22 w 583"/>
                <a:gd name="T69" fmla="*/ 178 h 583"/>
                <a:gd name="T70" fmla="*/ 42 w 583"/>
                <a:gd name="T71" fmla="*/ 140 h 583"/>
                <a:gd name="T72" fmla="*/ 67 w 583"/>
                <a:gd name="T73" fmla="*/ 106 h 583"/>
                <a:gd name="T74" fmla="*/ 95 w 583"/>
                <a:gd name="T75" fmla="*/ 75 h 583"/>
                <a:gd name="T76" fmla="*/ 128 w 583"/>
                <a:gd name="T77" fmla="*/ 49 h 583"/>
                <a:gd name="T78" fmla="*/ 165 w 583"/>
                <a:gd name="T79" fmla="*/ 29 h 583"/>
                <a:gd name="T80" fmla="*/ 205 w 583"/>
                <a:gd name="T81" fmla="*/ 13 h 583"/>
                <a:gd name="T82" fmla="*/ 247 w 583"/>
                <a:gd name="T83" fmla="*/ 3 h 583"/>
                <a:gd name="T84" fmla="*/ 291 w 583"/>
                <a:gd name="T85"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3" h="583">
                  <a:moveTo>
                    <a:pt x="291" y="0"/>
                  </a:moveTo>
                  <a:lnTo>
                    <a:pt x="307" y="0"/>
                  </a:lnTo>
                  <a:lnTo>
                    <a:pt x="322" y="1"/>
                  </a:lnTo>
                  <a:lnTo>
                    <a:pt x="336" y="3"/>
                  </a:lnTo>
                  <a:lnTo>
                    <a:pt x="350" y="6"/>
                  </a:lnTo>
                  <a:lnTo>
                    <a:pt x="364" y="9"/>
                  </a:lnTo>
                  <a:lnTo>
                    <a:pt x="378" y="13"/>
                  </a:lnTo>
                  <a:lnTo>
                    <a:pt x="392" y="17"/>
                  </a:lnTo>
                  <a:lnTo>
                    <a:pt x="405" y="22"/>
                  </a:lnTo>
                  <a:lnTo>
                    <a:pt x="418" y="29"/>
                  </a:lnTo>
                  <a:lnTo>
                    <a:pt x="431" y="35"/>
                  </a:lnTo>
                  <a:lnTo>
                    <a:pt x="443" y="42"/>
                  </a:lnTo>
                  <a:lnTo>
                    <a:pt x="455" y="49"/>
                  </a:lnTo>
                  <a:lnTo>
                    <a:pt x="466" y="58"/>
                  </a:lnTo>
                  <a:lnTo>
                    <a:pt x="477" y="67"/>
                  </a:lnTo>
                  <a:lnTo>
                    <a:pt x="488" y="75"/>
                  </a:lnTo>
                  <a:lnTo>
                    <a:pt x="498" y="85"/>
                  </a:lnTo>
                  <a:lnTo>
                    <a:pt x="507" y="96"/>
                  </a:lnTo>
                  <a:lnTo>
                    <a:pt x="516" y="106"/>
                  </a:lnTo>
                  <a:lnTo>
                    <a:pt x="525" y="117"/>
                  </a:lnTo>
                  <a:lnTo>
                    <a:pt x="533" y="128"/>
                  </a:lnTo>
                  <a:lnTo>
                    <a:pt x="541" y="140"/>
                  </a:lnTo>
                  <a:lnTo>
                    <a:pt x="547" y="152"/>
                  </a:lnTo>
                  <a:lnTo>
                    <a:pt x="554" y="165"/>
                  </a:lnTo>
                  <a:lnTo>
                    <a:pt x="560" y="178"/>
                  </a:lnTo>
                  <a:lnTo>
                    <a:pt x="566" y="191"/>
                  </a:lnTo>
                  <a:lnTo>
                    <a:pt x="570" y="205"/>
                  </a:lnTo>
                  <a:lnTo>
                    <a:pt x="574" y="219"/>
                  </a:lnTo>
                  <a:lnTo>
                    <a:pt x="578" y="233"/>
                  </a:lnTo>
                  <a:lnTo>
                    <a:pt x="580" y="247"/>
                  </a:lnTo>
                  <a:lnTo>
                    <a:pt x="582" y="262"/>
                  </a:lnTo>
                  <a:lnTo>
                    <a:pt x="583" y="276"/>
                  </a:lnTo>
                  <a:lnTo>
                    <a:pt x="583" y="291"/>
                  </a:lnTo>
                  <a:lnTo>
                    <a:pt x="583" y="306"/>
                  </a:lnTo>
                  <a:lnTo>
                    <a:pt x="582" y="322"/>
                  </a:lnTo>
                  <a:lnTo>
                    <a:pt x="580" y="336"/>
                  </a:lnTo>
                  <a:lnTo>
                    <a:pt x="578" y="351"/>
                  </a:lnTo>
                  <a:lnTo>
                    <a:pt x="574" y="365"/>
                  </a:lnTo>
                  <a:lnTo>
                    <a:pt x="570" y="378"/>
                  </a:lnTo>
                  <a:lnTo>
                    <a:pt x="566" y="392"/>
                  </a:lnTo>
                  <a:lnTo>
                    <a:pt x="560" y="405"/>
                  </a:lnTo>
                  <a:lnTo>
                    <a:pt x="554" y="418"/>
                  </a:lnTo>
                  <a:lnTo>
                    <a:pt x="547" y="431"/>
                  </a:lnTo>
                  <a:lnTo>
                    <a:pt x="541" y="443"/>
                  </a:lnTo>
                  <a:lnTo>
                    <a:pt x="533" y="454"/>
                  </a:lnTo>
                  <a:lnTo>
                    <a:pt x="525" y="466"/>
                  </a:lnTo>
                  <a:lnTo>
                    <a:pt x="516" y="477"/>
                  </a:lnTo>
                  <a:lnTo>
                    <a:pt x="507" y="488"/>
                  </a:lnTo>
                  <a:lnTo>
                    <a:pt x="498" y="498"/>
                  </a:lnTo>
                  <a:lnTo>
                    <a:pt x="488" y="507"/>
                  </a:lnTo>
                  <a:lnTo>
                    <a:pt x="477" y="517"/>
                  </a:lnTo>
                  <a:lnTo>
                    <a:pt x="466" y="526"/>
                  </a:lnTo>
                  <a:lnTo>
                    <a:pt x="455" y="533"/>
                  </a:lnTo>
                  <a:lnTo>
                    <a:pt x="443" y="541"/>
                  </a:lnTo>
                  <a:lnTo>
                    <a:pt x="431" y="548"/>
                  </a:lnTo>
                  <a:lnTo>
                    <a:pt x="418" y="555"/>
                  </a:lnTo>
                  <a:lnTo>
                    <a:pt x="405" y="560"/>
                  </a:lnTo>
                  <a:lnTo>
                    <a:pt x="392" y="566"/>
                  </a:lnTo>
                  <a:lnTo>
                    <a:pt x="378" y="570"/>
                  </a:lnTo>
                  <a:lnTo>
                    <a:pt x="364" y="574"/>
                  </a:lnTo>
                  <a:lnTo>
                    <a:pt x="350" y="578"/>
                  </a:lnTo>
                  <a:lnTo>
                    <a:pt x="336" y="580"/>
                  </a:lnTo>
                  <a:lnTo>
                    <a:pt x="322" y="582"/>
                  </a:lnTo>
                  <a:lnTo>
                    <a:pt x="307" y="583"/>
                  </a:lnTo>
                  <a:lnTo>
                    <a:pt x="291" y="583"/>
                  </a:lnTo>
                  <a:lnTo>
                    <a:pt x="276" y="583"/>
                  </a:lnTo>
                  <a:lnTo>
                    <a:pt x="261" y="582"/>
                  </a:lnTo>
                  <a:lnTo>
                    <a:pt x="247" y="580"/>
                  </a:lnTo>
                  <a:lnTo>
                    <a:pt x="233" y="578"/>
                  </a:lnTo>
                  <a:lnTo>
                    <a:pt x="218" y="574"/>
                  </a:lnTo>
                  <a:lnTo>
                    <a:pt x="205" y="570"/>
                  </a:lnTo>
                  <a:lnTo>
                    <a:pt x="191" y="566"/>
                  </a:lnTo>
                  <a:lnTo>
                    <a:pt x="178" y="560"/>
                  </a:lnTo>
                  <a:lnTo>
                    <a:pt x="165" y="555"/>
                  </a:lnTo>
                  <a:lnTo>
                    <a:pt x="152" y="548"/>
                  </a:lnTo>
                  <a:lnTo>
                    <a:pt x="140" y="541"/>
                  </a:lnTo>
                  <a:lnTo>
                    <a:pt x="128" y="533"/>
                  </a:lnTo>
                  <a:lnTo>
                    <a:pt x="116" y="526"/>
                  </a:lnTo>
                  <a:lnTo>
                    <a:pt x="106" y="517"/>
                  </a:lnTo>
                  <a:lnTo>
                    <a:pt x="95" y="507"/>
                  </a:lnTo>
                  <a:lnTo>
                    <a:pt x="85" y="498"/>
                  </a:lnTo>
                  <a:lnTo>
                    <a:pt x="75" y="488"/>
                  </a:lnTo>
                  <a:lnTo>
                    <a:pt x="67" y="477"/>
                  </a:lnTo>
                  <a:lnTo>
                    <a:pt x="58" y="466"/>
                  </a:lnTo>
                  <a:lnTo>
                    <a:pt x="49" y="454"/>
                  </a:lnTo>
                  <a:lnTo>
                    <a:pt x="42" y="443"/>
                  </a:lnTo>
                  <a:lnTo>
                    <a:pt x="34" y="431"/>
                  </a:lnTo>
                  <a:lnTo>
                    <a:pt x="28" y="418"/>
                  </a:lnTo>
                  <a:lnTo>
                    <a:pt x="22" y="405"/>
                  </a:lnTo>
                  <a:lnTo>
                    <a:pt x="17" y="392"/>
                  </a:lnTo>
                  <a:lnTo>
                    <a:pt x="13" y="378"/>
                  </a:lnTo>
                  <a:lnTo>
                    <a:pt x="8" y="365"/>
                  </a:lnTo>
                  <a:lnTo>
                    <a:pt x="5" y="351"/>
                  </a:lnTo>
                  <a:lnTo>
                    <a:pt x="3" y="336"/>
                  </a:lnTo>
                  <a:lnTo>
                    <a:pt x="1" y="322"/>
                  </a:lnTo>
                  <a:lnTo>
                    <a:pt x="0" y="306"/>
                  </a:lnTo>
                  <a:lnTo>
                    <a:pt x="0" y="291"/>
                  </a:lnTo>
                  <a:lnTo>
                    <a:pt x="0" y="276"/>
                  </a:lnTo>
                  <a:lnTo>
                    <a:pt x="1" y="262"/>
                  </a:lnTo>
                  <a:lnTo>
                    <a:pt x="3" y="247"/>
                  </a:lnTo>
                  <a:lnTo>
                    <a:pt x="5" y="233"/>
                  </a:lnTo>
                  <a:lnTo>
                    <a:pt x="8" y="219"/>
                  </a:lnTo>
                  <a:lnTo>
                    <a:pt x="13" y="205"/>
                  </a:lnTo>
                  <a:lnTo>
                    <a:pt x="17" y="191"/>
                  </a:lnTo>
                  <a:lnTo>
                    <a:pt x="22" y="178"/>
                  </a:lnTo>
                  <a:lnTo>
                    <a:pt x="28" y="165"/>
                  </a:lnTo>
                  <a:lnTo>
                    <a:pt x="34" y="152"/>
                  </a:lnTo>
                  <a:lnTo>
                    <a:pt x="42" y="140"/>
                  </a:lnTo>
                  <a:lnTo>
                    <a:pt x="49" y="128"/>
                  </a:lnTo>
                  <a:lnTo>
                    <a:pt x="58" y="117"/>
                  </a:lnTo>
                  <a:lnTo>
                    <a:pt x="67" y="106"/>
                  </a:lnTo>
                  <a:lnTo>
                    <a:pt x="75" y="96"/>
                  </a:lnTo>
                  <a:lnTo>
                    <a:pt x="85" y="85"/>
                  </a:lnTo>
                  <a:lnTo>
                    <a:pt x="95" y="75"/>
                  </a:lnTo>
                  <a:lnTo>
                    <a:pt x="106" y="67"/>
                  </a:lnTo>
                  <a:lnTo>
                    <a:pt x="116" y="58"/>
                  </a:lnTo>
                  <a:lnTo>
                    <a:pt x="128" y="49"/>
                  </a:lnTo>
                  <a:lnTo>
                    <a:pt x="140" y="42"/>
                  </a:lnTo>
                  <a:lnTo>
                    <a:pt x="152" y="35"/>
                  </a:lnTo>
                  <a:lnTo>
                    <a:pt x="165" y="29"/>
                  </a:lnTo>
                  <a:lnTo>
                    <a:pt x="178" y="22"/>
                  </a:lnTo>
                  <a:lnTo>
                    <a:pt x="191" y="17"/>
                  </a:lnTo>
                  <a:lnTo>
                    <a:pt x="205" y="13"/>
                  </a:lnTo>
                  <a:lnTo>
                    <a:pt x="218" y="9"/>
                  </a:lnTo>
                  <a:lnTo>
                    <a:pt x="233" y="6"/>
                  </a:lnTo>
                  <a:lnTo>
                    <a:pt x="247" y="3"/>
                  </a:lnTo>
                  <a:lnTo>
                    <a:pt x="261" y="1"/>
                  </a:lnTo>
                  <a:lnTo>
                    <a:pt x="276" y="0"/>
                  </a:lnTo>
                  <a:lnTo>
                    <a:pt x="291"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Freeform 138">
              <a:extLst>
                <a:ext uri="{FF2B5EF4-FFF2-40B4-BE49-F238E27FC236}">
                  <a16:creationId xmlns:a16="http://schemas.microsoft.com/office/drawing/2014/main" id="{33A025C7-C547-496A-B980-BF7463B2D535}"/>
                </a:ext>
              </a:extLst>
            </p:cNvPr>
            <p:cNvSpPr>
              <a:spLocks/>
            </p:cNvSpPr>
            <p:nvPr/>
          </p:nvSpPr>
          <p:spPr bwMode="auto">
            <a:xfrm>
              <a:off x="2463829" y="2866919"/>
              <a:ext cx="325058" cy="323607"/>
            </a:xfrm>
            <a:custGeom>
              <a:avLst/>
              <a:gdLst>
                <a:gd name="T0" fmla="*/ 493 w 895"/>
                <a:gd name="T1" fmla="*/ 3 h 894"/>
                <a:gd name="T2" fmla="*/ 559 w 895"/>
                <a:gd name="T3" fmla="*/ 15 h 894"/>
                <a:gd name="T4" fmla="*/ 621 w 895"/>
                <a:gd name="T5" fmla="*/ 36 h 894"/>
                <a:gd name="T6" fmla="*/ 679 w 895"/>
                <a:gd name="T7" fmla="*/ 65 h 894"/>
                <a:gd name="T8" fmla="*/ 732 w 895"/>
                <a:gd name="T9" fmla="*/ 103 h 894"/>
                <a:gd name="T10" fmla="*/ 778 w 895"/>
                <a:gd name="T11" fmla="*/ 147 h 894"/>
                <a:gd name="T12" fmla="*/ 818 w 895"/>
                <a:gd name="T13" fmla="*/ 198 h 894"/>
                <a:gd name="T14" fmla="*/ 850 w 895"/>
                <a:gd name="T15" fmla="*/ 254 h 894"/>
                <a:gd name="T16" fmla="*/ 874 w 895"/>
                <a:gd name="T17" fmla="*/ 315 h 894"/>
                <a:gd name="T18" fmla="*/ 889 w 895"/>
                <a:gd name="T19" fmla="*/ 380 h 894"/>
                <a:gd name="T20" fmla="*/ 895 w 895"/>
                <a:gd name="T21" fmla="*/ 448 h 894"/>
                <a:gd name="T22" fmla="*/ 889 w 895"/>
                <a:gd name="T23" fmla="*/ 516 h 894"/>
                <a:gd name="T24" fmla="*/ 874 w 895"/>
                <a:gd name="T25" fmla="*/ 580 h 894"/>
                <a:gd name="T26" fmla="*/ 850 w 895"/>
                <a:gd name="T27" fmla="*/ 641 h 894"/>
                <a:gd name="T28" fmla="*/ 818 w 895"/>
                <a:gd name="T29" fmla="*/ 697 h 894"/>
                <a:gd name="T30" fmla="*/ 778 w 895"/>
                <a:gd name="T31" fmla="*/ 748 h 894"/>
                <a:gd name="T32" fmla="*/ 732 w 895"/>
                <a:gd name="T33" fmla="*/ 792 h 894"/>
                <a:gd name="T34" fmla="*/ 679 w 895"/>
                <a:gd name="T35" fmla="*/ 830 h 894"/>
                <a:gd name="T36" fmla="*/ 621 w 895"/>
                <a:gd name="T37" fmla="*/ 859 h 894"/>
                <a:gd name="T38" fmla="*/ 559 w 895"/>
                <a:gd name="T39" fmla="*/ 880 h 894"/>
                <a:gd name="T40" fmla="*/ 493 w 895"/>
                <a:gd name="T41" fmla="*/ 891 h 894"/>
                <a:gd name="T42" fmla="*/ 425 w 895"/>
                <a:gd name="T43" fmla="*/ 894 h 894"/>
                <a:gd name="T44" fmla="*/ 358 w 895"/>
                <a:gd name="T45" fmla="*/ 885 h 894"/>
                <a:gd name="T46" fmla="*/ 294 w 895"/>
                <a:gd name="T47" fmla="*/ 867 h 894"/>
                <a:gd name="T48" fmla="*/ 235 w 895"/>
                <a:gd name="T49" fmla="*/ 841 h 894"/>
                <a:gd name="T50" fmla="*/ 181 w 895"/>
                <a:gd name="T51" fmla="*/ 805 h 894"/>
                <a:gd name="T52" fmla="*/ 132 w 895"/>
                <a:gd name="T53" fmla="*/ 763 h 894"/>
                <a:gd name="T54" fmla="*/ 90 w 895"/>
                <a:gd name="T55" fmla="*/ 714 h 894"/>
                <a:gd name="T56" fmla="*/ 54 w 895"/>
                <a:gd name="T57" fmla="*/ 660 h 894"/>
                <a:gd name="T58" fmla="*/ 27 w 895"/>
                <a:gd name="T59" fmla="*/ 601 h 894"/>
                <a:gd name="T60" fmla="*/ 10 w 895"/>
                <a:gd name="T61" fmla="*/ 537 h 894"/>
                <a:gd name="T62" fmla="*/ 1 w 895"/>
                <a:gd name="T63" fmla="*/ 470 h 894"/>
                <a:gd name="T64" fmla="*/ 4 w 895"/>
                <a:gd name="T65" fmla="*/ 402 h 894"/>
                <a:gd name="T66" fmla="*/ 14 w 895"/>
                <a:gd name="T67" fmla="*/ 335 h 894"/>
                <a:gd name="T68" fmla="*/ 36 w 895"/>
                <a:gd name="T69" fmla="*/ 274 h 894"/>
                <a:gd name="T70" fmla="*/ 65 w 895"/>
                <a:gd name="T71" fmla="*/ 215 h 894"/>
                <a:gd name="T72" fmla="*/ 103 w 895"/>
                <a:gd name="T73" fmla="*/ 164 h 894"/>
                <a:gd name="T74" fmla="*/ 147 w 895"/>
                <a:gd name="T75" fmla="*/ 117 h 894"/>
                <a:gd name="T76" fmla="*/ 198 w 895"/>
                <a:gd name="T77" fmla="*/ 77 h 894"/>
                <a:gd name="T78" fmla="*/ 254 w 895"/>
                <a:gd name="T79" fmla="*/ 45 h 894"/>
                <a:gd name="T80" fmla="*/ 315 w 895"/>
                <a:gd name="T81" fmla="*/ 21 h 894"/>
                <a:gd name="T82" fmla="*/ 379 w 895"/>
                <a:gd name="T83" fmla="*/ 6 h 894"/>
                <a:gd name="T84" fmla="*/ 448 w 895"/>
                <a:gd name="T85"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5" h="894">
                  <a:moveTo>
                    <a:pt x="448" y="0"/>
                  </a:moveTo>
                  <a:lnTo>
                    <a:pt x="470" y="2"/>
                  </a:lnTo>
                  <a:lnTo>
                    <a:pt x="493" y="3"/>
                  </a:lnTo>
                  <a:lnTo>
                    <a:pt x="516" y="6"/>
                  </a:lnTo>
                  <a:lnTo>
                    <a:pt x="537" y="10"/>
                  </a:lnTo>
                  <a:lnTo>
                    <a:pt x="559" y="15"/>
                  </a:lnTo>
                  <a:lnTo>
                    <a:pt x="580" y="21"/>
                  </a:lnTo>
                  <a:lnTo>
                    <a:pt x="601" y="27"/>
                  </a:lnTo>
                  <a:lnTo>
                    <a:pt x="621" y="36"/>
                  </a:lnTo>
                  <a:lnTo>
                    <a:pt x="641" y="45"/>
                  </a:lnTo>
                  <a:lnTo>
                    <a:pt x="660" y="54"/>
                  </a:lnTo>
                  <a:lnTo>
                    <a:pt x="679" y="65"/>
                  </a:lnTo>
                  <a:lnTo>
                    <a:pt x="697" y="77"/>
                  </a:lnTo>
                  <a:lnTo>
                    <a:pt x="714" y="89"/>
                  </a:lnTo>
                  <a:lnTo>
                    <a:pt x="732" y="103"/>
                  </a:lnTo>
                  <a:lnTo>
                    <a:pt x="748" y="117"/>
                  </a:lnTo>
                  <a:lnTo>
                    <a:pt x="763" y="131"/>
                  </a:lnTo>
                  <a:lnTo>
                    <a:pt x="778" y="147"/>
                  </a:lnTo>
                  <a:lnTo>
                    <a:pt x="792" y="164"/>
                  </a:lnTo>
                  <a:lnTo>
                    <a:pt x="805" y="180"/>
                  </a:lnTo>
                  <a:lnTo>
                    <a:pt x="818" y="198"/>
                  </a:lnTo>
                  <a:lnTo>
                    <a:pt x="830" y="215"/>
                  </a:lnTo>
                  <a:lnTo>
                    <a:pt x="841" y="235"/>
                  </a:lnTo>
                  <a:lnTo>
                    <a:pt x="850" y="254"/>
                  </a:lnTo>
                  <a:lnTo>
                    <a:pt x="859" y="274"/>
                  </a:lnTo>
                  <a:lnTo>
                    <a:pt x="868" y="294"/>
                  </a:lnTo>
                  <a:lnTo>
                    <a:pt x="874" y="315"/>
                  </a:lnTo>
                  <a:lnTo>
                    <a:pt x="881" y="335"/>
                  </a:lnTo>
                  <a:lnTo>
                    <a:pt x="885" y="358"/>
                  </a:lnTo>
                  <a:lnTo>
                    <a:pt x="889" y="380"/>
                  </a:lnTo>
                  <a:lnTo>
                    <a:pt x="893" y="402"/>
                  </a:lnTo>
                  <a:lnTo>
                    <a:pt x="894" y="425"/>
                  </a:lnTo>
                  <a:lnTo>
                    <a:pt x="895" y="448"/>
                  </a:lnTo>
                  <a:lnTo>
                    <a:pt x="894" y="470"/>
                  </a:lnTo>
                  <a:lnTo>
                    <a:pt x="893" y="493"/>
                  </a:lnTo>
                  <a:lnTo>
                    <a:pt x="889" y="516"/>
                  </a:lnTo>
                  <a:lnTo>
                    <a:pt x="885" y="537"/>
                  </a:lnTo>
                  <a:lnTo>
                    <a:pt x="881" y="559"/>
                  </a:lnTo>
                  <a:lnTo>
                    <a:pt x="874" y="580"/>
                  </a:lnTo>
                  <a:lnTo>
                    <a:pt x="868" y="601"/>
                  </a:lnTo>
                  <a:lnTo>
                    <a:pt x="859" y="621"/>
                  </a:lnTo>
                  <a:lnTo>
                    <a:pt x="850" y="641"/>
                  </a:lnTo>
                  <a:lnTo>
                    <a:pt x="841" y="660"/>
                  </a:lnTo>
                  <a:lnTo>
                    <a:pt x="830" y="679"/>
                  </a:lnTo>
                  <a:lnTo>
                    <a:pt x="818" y="697"/>
                  </a:lnTo>
                  <a:lnTo>
                    <a:pt x="805" y="714"/>
                  </a:lnTo>
                  <a:lnTo>
                    <a:pt x="792" y="732"/>
                  </a:lnTo>
                  <a:lnTo>
                    <a:pt x="778" y="748"/>
                  </a:lnTo>
                  <a:lnTo>
                    <a:pt x="763" y="763"/>
                  </a:lnTo>
                  <a:lnTo>
                    <a:pt x="748" y="778"/>
                  </a:lnTo>
                  <a:lnTo>
                    <a:pt x="732" y="792"/>
                  </a:lnTo>
                  <a:lnTo>
                    <a:pt x="714" y="805"/>
                  </a:lnTo>
                  <a:lnTo>
                    <a:pt x="697" y="818"/>
                  </a:lnTo>
                  <a:lnTo>
                    <a:pt x="679" y="830"/>
                  </a:lnTo>
                  <a:lnTo>
                    <a:pt x="660" y="841"/>
                  </a:lnTo>
                  <a:lnTo>
                    <a:pt x="641" y="850"/>
                  </a:lnTo>
                  <a:lnTo>
                    <a:pt x="621" y="859"/>
                  </a:lnTo>
                  <a:lnTo>
                    <a:pt x="601" y="867"/>
                  </a:lnTo>
                  <a:lnTo>
                    <a:pt x="580" y="874"/>
                  </a:lnTo>
                  <a:lnTo>
                    <a:pt x="559" y="880"/>
                  </a:lnTo>
                  <a:lnTo>
                    <a:pt x="537" y="885"/>
                  </a:lnTo>
                  <a:lnTo>
                    <a:pt x="516" y="889"/>
                  </a:lnTo>
                  <a:lnTo>
                    <a:pt x="493" y="891"/>
                  </a:lnTo>
                  <a:lnTo>
                    <a:pt x="470" y="894"/>
                  </a:lnTo>
                  <a:lnTo>
                    <a:pt x="448" y="894"/>
                  </a:lnTo>
                  <a:lnTo>
                    <a:pt x="425" y="894"/>
                  </a:lnTo>
                  <a:lnTo>
                    <a:pt x="402" y="891"/>
                  </a:lnTo>
                  <a:lnTo>
                    <a:pt x="379" y="889"/>
                  </a:lnTo>
                  <a:lnTo>
                    <a:pt x="358" y="885"/>
                  </a:lnTo>
                  <a:lnTo>
                    <a:pt x="336" y="880"/>
                  </a:lnTo>
                  <a:lnTo>
                    <a:pt x="315" y="874"/>
                  </a:lnTo>
                  <a:lnTo>
                    <a:pt x="294" y="867"/>
                  </a:lnTo>
                  <a:lnTo>
                    <a:pt x="274" y="859"/>
                  </a:lnTo>
                  <a:lnTo>
                    <a:pt x="254" y="850"/>
                  </a:lnTo>
                  <a:lnTo>
                    <a:pt x="235" y="841"/>
                  </a:lnTo>
                  <a:lnTo>
                    <a:pt x="216" y="830"/>
                  </a:lnTo>
                  <a:lnTo>
                    <a:pt x="198" y="818"/>
                  </a:lnTo>
                  <a:lnTo>
                    <a:pt x="181" y="805"/>
                  </a:lnTo>
                  <a:lnTo>
                    <a:pt x="163" y="792"/>
                  </a:lnTo>
                  <a:lnTo>
                    <a:pt x="147" y="778"/>
                  </a:lnTo>
                  <a:lnTo>
                    <a:pt x="132" y="763"/>
                  </a:lnTo>
                  <a:lnTo>
                    <a:pt x="117" y="748"/>
                  </a:lnTo>
                  <a:lnTo>
                    <a:pt x="103" y="732"/>
                  </a:lnTo>
                  <a:lnTo>
                    <a:pt x="90" y="714"/>
                  </a:lnTo>
                  <a:lnTo>
                    <a:pt x="77" y="697"/>
                  </a:lnTo>
                  <a:lnTo>
                    <a:pt x="65" y="679"/>
                  </a:lnTo>
                  <a:lnTo>
                    <a:pt x="54" y="660"/>
                  </a:lnTo>
                  <a:lnTo>
                    <a:pt x="45" y="641"/>
                  </a:lnTo>
                  <a:lnTo>
                    <a:pt x="36" y="621"/>
                  </a:lnTo>
                  <a:lnTo>
                    <a:pt x="27" y="601"/>
                  </a:lnTo>
                  <a:lnTo>
                    <a:pt x="21" y="580"/>
                  </a:lnTo>
                  <a:lnTo>
                    <a:pt x="14" y="559"/>
                  </a:lnTo>
                  <a:lnTo>
                    <a:pt x="10" y="537"/>
                  </a:lnTo>
                  <a:lnTo>
                    <a:pt x="6" y="516"/>
                  </a:lnTo>
                  <a:lnTo>
                    <a:pt x="4" y="493"/>
                  </a:lnTo>
                  <a:lnTo>
                    <a:pt x="1" y="470"/>
                  </a:lnTo>
                  <a:lnTo>
                    <a:pt x="0" y="448"/>
                  </a:lnTo>
                  <a:lnTo>
                    <a:pt x="1" y="425"/>
                  </a:lnTo>
                  <a:lnTo>
                    <a:pt x="4" y="402"/>
                  </a:lnTo>
                  <a:lnTo>
                    <a:pt x="6" y="380"/>
                  </a:lnTo>
                  <a:lnTo>
                    <a:pt x="10" y="358"/>
                  </a:lnTo>
                  <a:lnTo>
                    <a:pt x="14" y="335"/>
                  </a:lnTo>
                  <a:lnTo>
                    <a:pt x="21" y="315"/>
                  </a:lnTo>
                  <a:lnTo>
                    <a:pt x="27" y="294"/>
                  </a:lnTo>
                  <a:lnTo>
                    <a:pt x="36" y="274"/>
                  </a:lnTo>
                  <a:lnTo>
                    <a:pt x="45" y="254"/>
                  </a:lnTo>
                  <a:lnTo>
                    <a:pt x="54" y="235"/>
                  </a:lnTo>
                  <a:lnTo>
                    <a:pt x="65" y="215"/>
                  </a:lnTo>
                  <a:lnTo>
                    <a:pt x="77" y="198"/>
                  </a:lnTo>
                  <a:lnTo>
                    <a:pt x="90" y="180"/>
                  </a:lnTo>
                  <a:lnTo>
                    <a:pt x="103" y="164"/>
                  </a:lnTo>
                  <a:lnTo>
                    <a:pt x="117" y="147"/>
                  </a:lnTo>
                  <a:lnTo>
                    <a:pt x="132" y="131"/>
                  </a:lnTo>
                  <a:lnTo>
                    <a:pt x="147" y="117"/>
                  </a:lnTo>
                  <a:lnTo>
                    <a:pt x="163" y="103"/>
                  </a:lnTo>
                  <a:lnTo>
                    <a:pt x="181" y="89"/>
                  </a:lnTo>
                  <a:lnTo>
                    <a:pt x="198" y="77"/>
                  </a:lnTo>
                  <a:lnTo>
                    <a:pt x="216" y="65"/>
                  </a:lnTo>
                  <a:lnTo>
                    <a:pt x="235" y="54"/>
                  </a:lnTo>
                  <a:lnTo>
                    <a:pt x="254" y="45"/>
                  </a:lnTo>
                  <a:lnTo>
                    <a:pt x="274" y="36"/>
                  </a:lnTo>
                  <a:lnTo>
                    <a:pt x="294" y="27"/>
                  </a:lnTo>
                  <a:lnTo>
                    <a:pt x="315" y="21"/>
                  </a:lnTo>
                  <a:lnTo>
                    <a:pt x="336" y="15"/>
                  </a:lnTo>
                  <a:lnTo>
                    <a:pt x="358" y="10"/>
                  </a:lnTo>
                  <a:lnTo>
                    <a:pt x="379" y="6"/>
                  </a:lnTo>
                  <a:lnTo>
                    <a:pt x="402" y="3"/>
                  </a:lnTo>
                  <a:lnTo>
                    <a:pt x="425" y="2"/>
                  </a:lnTo>
                  <a:lnTo>
                    <a:pt x="448"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139">
              <a:extLst>
                <a:ext uri="{FF2B5EF4-FFF2-40B4-BE49-F238E27FC236}">
                  <a16:creationId xmlns:a16="http://schemas.microsoft.com/office/drawing/2014/main" id="{C1CC38D9-FE4D-41DF-BED4-513C5E47CA3E}"/>
                </a:ext>
              </a:extLst>
            </p:cNvPr>
            <p:cNvSpPr>
              <a:spLocks/>
            </p:cNvSpPr>
            <p:nvPr/>
          </p:nvSpPr>
          <p:spPr bwMode="auto">
            <a:xfrm>
              <a:off x="2922393" y="2911905"/>
              <a:ext cx="214770" cy="216222"/>
            </a:xfrm>
            <a:custGeom>
              <a:avLst/>
              <a:gdLst>
                <a:gd name="T0" fmla="*/ 327 w 594"/>
                <a:gd name="T1" fmla="*/ 1 h 594"/>
                <a:gd name="T2" fmla="*/ 372 w 594"/>
                <a:gd name="T3" fmla="*/ 10 h 594"/>
                <a:gd name="T4" fmla="*/ 413 w 594"/>
                <a:gd name="T5" fmla="*/ 24 h 594"/>
                <a:gd name="T6" fmla="*/ 452 w 594"/>
                <a:gd name="T7" fmla="*/ 43 h 594"/>
                <a:gd name="T8" fmla="*/ 486 w 594"/>
                <a:gd name="T9" fmla="*/ 68 h 594"/>
                <a:gd name="T10" fmla="*/ 517 w 594"/>
                <a:gd name="T11" fmla="*/ 97 h 594"/>
                <a:gd name="T12" fmla="*/ 543 w 594"/>
                <a:gd name="T13" fmla="*/ 131 h 594"/>
                <a:gd name="T14" fmla="*/ 565 w 594"/>
                <a:gd name="T15" fmla="*/ 168 h 594"/>
                <a:gd name="T16" fmla="*/ 581 w 594"/>
                <a:gd name="T17" fmla="*/ 208 h 594"/>
                <a:gd name="T18" fmla="*/ 591 w 594"/>
                <a:gd name="T19" fmla="*/ 251 h 594"/>
                <a:gd name="T20" fmla="*/ 594 w 594"/>
                <a:gd name="T21" fmla="*/ 297 h 594"/>
                <a:gd name="T22" fmla="*/ 591 w 594"/>
                <a:gd name="T23" fmla="*/ 342 h 594"/>
                <a:gd name="T24" fmla="*/ 581 w 594"/>
                <a:gd name="T25" fmla="*/ 385 h 594"/>
                <a:gd name="T26" fmla="*/ 565 w 594"/>
                <a:gd name="T27" fmla="*/ 425 h 594"/>
                <a:gd name="T28" fmla="*/ 543 w 594"/>
                <a:gd name="T29" fmla="*/ 463 h 594"/>
                <a:gd name="T30" fmla="*/ 517 w 594"/>
                <a:gd name="T31" fmla="*/ 497 h 594"/>
                <a:gd name="T32" fmla="*/ 486 w 594"/>
                <a:gd name="T33" fmla="*/ 526 h 594"/>
                <a:gd name="T34" fmla="*/ 452 w 594"/>
                <a:gd name="T35" fmla="*/ 551 h 594"/>
                <a:gd name="T36" fmla="*/ 413 w 594"/>
                <a:gd name="T37" fmla="*/ 570 h 594"/>
                <a:gd name="T38" fmla="*/ 372 w 594"/>
                <a:gd name="T39" fmla="*/ 584 h 594"/>
                <a:gd name="T40" fmla="*/ 327 w 594"/>
                <a:gd name="T41" fmla="*/ 592 h 594"/>
                <a:gd name="T42" fmla="*/ 282 w 594"/>
                <a:gd name="T43" fmla="*/ 594 h 594"/>
                <a:gd name="T44" fmla="*/ 238 w 594"/>
                <a:gd name="T45" fmla="*/ 587 h 594"/>
                <a:gd name="T46" fmla="*/ 196 w 594"/>
                <a:gd name="T47" fmla="*/ 575 h 594"/>
                <a:gd name="T48" fmla="*/ 156 w 594"/>
                <a:gd name="T49" fmla="*/ 558 h 594"/>
                <a:gd name="T50" fmla="*/ 120 w 594"/>
                <a:gd name="T51" fmla="*/ 534 h 594"/>
                <a:gd name="T52" fmla="*/ 88 w 594"/>
                <a:gd name="T53" fmla="*/ 506 h 594"/>
                <a:gd name="T54" fmla="*/ 59 w 594"/>
                <a:gd name="T55" fmla="*/ 474 h 594"/>
                <a:gd name="T56" fmla="*/ 36 w 594"/>
                <a:gd name="T57" fmla="*/ 438 h 594"/>
                <a:gd name="T58" fmla="*/ 18 w 594"/>
                <a:gd name="T59" fmla="*/ 398 h 594"/>
                <a:gd name="T60" fmla="*/ 7 w 594"/>
                <a:gd name="T61" fmla="*/ 356 h 594"/>
                <a:gd name="T62" fmla="*/ 1 w 594"/>
                <a:gd name="T63" fmla="*/ 312 h 594"/>
                <a:gd name="T64" fmla="*/ 2 w 594"/>
                <a:gd name="T65" fmla="*/ 267 h 594"/>
                <a:gd name="T66" fmla="*/ 10 w 594"/>
                <a:gd name="T67" fmla="*/ 222 h 594"/>
                <a:gd name="T68" fmla="*/ 24 w 594"/>
                <a:gd name="T69" fmla="*/ 181 h 594"/>
                <a:gd name="T70" fmla="*/ 43 w 594"/>
                <a:gd name="T71" fmla="*/ 142 h 594"/>
                <a:gd name="T72" fmla="*/ 68 w 594"/>
                <a:gd name="T73" fmla="*/ 108 h 594"/>
                <a:gd name="T74" fmla="*/ 97 w 594"/>
                <a:gd name="T75" fmla="*/ 77 h 594"/>
                <a:gd name="T76" fmla="*/ 132 w 594"/>
                <a:gd name="T77" fmla="*/ 51 h 594"/>
                <a:gd name="T78" fmla="*/ 169 w 594"/>
                <a:gd name="T79" fmla="*/ 29 h 594"/>
                <a:gd name="T80" fmla="*/ 209 w 594"/>
                <a:gd name="T81" fmla="*/ 13 h 594"/>
                <a:gd name="T82" fmla="*/ 252 w 594"/>
                <a:gd name="T83" fmla="*/ 3 h 594"/>
                <a:gd name="T84" fmla="*/ 297 w 594"/>
                <a:gd name="T85"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4" h="594">
                  <a:moveTo>
                    <a:pt x="297" y="0"/>
                  </a:moveTo>
                  <a:lnTo>
                    <a:pt x="312" y="0"/>
                  </a:lnTo>
                  <a:lnTo>
                    <a:pt x="327" y="1"/>
                  </a:lnTo>
                  <a:lnTo>
                    <a:pt x="342" y="3"/>
                  </a:lnTo>
                  <a:lnTo>
                    <a:pt x="358" y="6"/>
                  </a:lnTo>
                  <a:lnTo>
                    <a:pt x="372" y="10"/>
                  </a:lnTo>
                  <a:lnTo>
                    <a:pt x="386" y="13"/>
                  </a:lnTo>
                  <a:lnTo>
                    <a:pt x="400" y="18"/>
                  </a:lnTo>
                  <a:lnTo>
                    <a:pt x="413" y="24"/>
                  </a:lnTo>
                  <a:lnTo>
                    <a:pt x="426" y="29"/>
                  </a:lnTo>
                  <a:lnTo>
                    <a:pt x="439" y="35"/>
                  </a:lnTo>
                  <a:lnTo>
                    <a:pt x="452" y="43"/>
                  </a:lnTo>
                  <a:lnTo>
                    <a:pt x="463" y="51"/>
                  </a:lnTo>
                  <a:lnTo>
                    <a:pt x="475" y="59"/>
                  </a:lnTo>
                  <a:lnTo>
                    <a:pt x="486" y="68"/>
                  </a:lnTo>
                  <a:lnTo>
                    <a:pt x="497" y="77"/>
                  </a:lnTo>
                  <a:lnTo>
                    <a:pt x="508" y="87"/>
                  </a:lnTo>
                  <a:lnTo>
                    <a:pt x="517" y="97"/>
                  </a:lnTo>
                  <a:lnTo>
                    <a:pt x="526" y="108"/>
                  </a:lnTo>
                  <a:lnTo>
                    <a:pt x="536" y="119"/>
                  </a:lnTo>
                  <a:lnTo>
                    <a:pt x="543" y="131"/>
                  </a:lnTo>
                  <a:lnTo>
                    <a:pt x="551" y="142"/>
                  </a:lnTo>
                  <a:lnTo>
                    <a:pt x="559" y="155"/>
                  </a:lnTo>
                  <a:lnTo>
                    <a:pt x="565" y="168"/>
                  </a:lnTo>
                  <a:lnTo>
                    <a:pt x="572" y="181"/>
                  </a:lnTo>
                  <a:lnTo>
                    <a:pt x="576" y="194"/>
                  </a:lnTo>
                  <a:lnTo>
                    <a:pt x="581" y="208"/>
                  </a:lnTo>
                  <a:lnTo>
                    <a:pt x="586" y="222"/>
                  </a:lnTo>
                  <a:lnTo>
                    <a:pt x="589" y="237"/>
                  </a:lnTo>
                  <a:lnTo>
                    <a:pt x="591" y="251"/>
                  </a:lnTo>
                  <a:lnTo>
                    <a:pt x="593" y="267"/>
                  </a:lnTo>
                  <a:lnTo>
                    <a:pt x="594" y="282"/>
                  </a:lnTo>
                  <a:lnTo>
                    <a:pt x="594" y="297"/>
                  </a:lnTo>
                  <a:lnTo>
                    <a:pt x="594" y="312"/>
                  </a:lnTo>
                  <a:lnTo>
                    <a:pt x="593" y="327"/>
                  </a:lnTo>
                  <a:lnTo>
                    <a:pt x="591" y="342"/>
                  </a:lnTo>
                  <a:lnTo>
                    <a:pt x="589" y="356"/>
                  </a:lnTo>
                  <a:lnTo>
                    <a:pt x="586" y="371"/>
                  </a:lnTo>
                  <a:lnTo>
                    <a:pt x="581" y="385"/>
                  </a:lnTo>
                  <a:lnTo>
                    <a:pt x="576" y="398"/>
                  </a:lnTo>
                  <a:lnTo>
                    <a:pt x="572" y="412"/>
                  </a:lnTo>
                  <a:lnTo>
                    <a:pt x="565" y="425"/>
                  </a:lnTo>
                  <a:lnTo>
                    <a:pt x="559" y="438"/>
                  </a:lnTo>
                  <a:lnTo>
                    <a:pt x="551" y="451"/>
                  </a:lnTo>
                  <a:lnTo>
                    <a:pt x="543" y="463"/>
                  </a:lnTo>
                  <a:lnTo>
                    <a:pt x="536" y="474"/>
                  </a:lnTo>
                  <a:lnTo>
                    <a:pt x="526" y="486"/>
                  </a:lnTo>
                  <a:lnTo>
                    <a:pt x="517" y="497"/>
                  </a:lnTo>
                  <a:lnTo>
                    <a:pt x="508" y="506"/>
                  </a:lnTo>
                  <a:lnTo>
                    <a:pt x="497" y="516"/>
                  </a:lnTo>
                  <a:lnTo>
                    <a:pt x="486" y="526"/>
                  </a:lnTo>
                  <a:lnTo>
                    <a:pt x="475" y="534"/>
                  </a:lnTo>
                  <a:lnTo>
                    <a:pt x="463" y="543"/>
                  </a:lnTo>
                  <a:lnTo>
                    <a:pt x="452" y="551"/>
                  </a:lnTo>
                  <a:lnTo>
                    <a:pt x="439" y="558"/>
                  </a:lnTo>
                  <a:lnTo>
                    <a:pt x="426" y="565"/>
                  </a:lnTo>
                  <a:lnTo>
                    <a:pt x="413" y="570"/>
                  </a:lnTo>
                  <a:lnTo>
                    <a:pt x="400" y="575"/>
                  </a:lnTo>
                  <a:lnTo>
                    <a:pt x="386" y="581"/>
                  </a:lnTo>
                  <a:lnTo>
                    <a:pt x="372" y="584"/>
                  </a:lnTo>
                  <a:lnTo>
                    <a:pt x="358" y="587"/>
                  </a:lnTo>
                  <a:lnTo>
                    <a:pt x="342" y="591"/>
                  </a:lnTo>
                  <a:lnTo>
                    <a:pt x="327" y="592"/>
                  </a:lnTo>
                  <a:lnTo>
                    <a:pt x="312" y="594"/>
                  </a:lnTo>
                  <a:lnTo>
                    <a:pt x="297" y="594"/>
                  </a:lnTo>
                  <a:lnTo>
                    <a:pt x="282" y="594"/>
                  </a:lnTo>
                  <a:lnTo>
                    <a:pt x="267" y="592"/>
                  </a:lnTo>
                  <a:lnTo>
                    <a:pt x="252" y="591"/>
                  </a:lnTo>
                  <a:lnTo>
                    <a:pt x="238" y="587"/>
                  </a:lnTo>
                  <a:lnTo>
                    <a:pt x="224" y="584"/>
                  </a:lnTo>
                  <a:lnTo>
                    <a:pt x="209" y="581"/>
                  </a:lnTo>
                  <a:lnTo>
                    <a:pt x="196" y="575"/>
                  </a:lnTo>
                  <a:lnTo>
                    <a:pt x="182" y="570"/>
                  </a:lnTo>
                  <a:lnTo>
                    <a:pt x="169" y="565"/>
                  </a:lnTo>
                  <a:lnTo>
                    <a:pt x="156" y="558"/>
                  </a:lnTo>
                  <a:lnTo>
                    <a:pt x="144" y="551"/>
                  </a:lnTo>
                  <a:lnTo>
                    <a:pt x="132" y="543"/>
                  </a:lnTo>
                  <a:lnTo>
                    <a:pt x="120" y="534"/>
                  </a:lnTo>
                  <a:lnTo>
                    <a:pt x="108" y="526"/>
                  </a:lnTo>
                  <a:lnTo>
                    <a:pt x="97" y="516"/>
                  </a:lnTo>
                  <a:lnTo>
                    <a:pt x="88" y="506"/>
                  </a:lnTo>
                  <a:lnTo>
                    <a:pt x="78" y="497"/>
                  </a:lnTo>
                  <a:lnTo>
                    <a:pt x="68" y="486"/>
                  </a:lnTo>
                  <a:lnTo>
                    <a:pt x="59" y="474"/>
                  </a:lnTo>
                  <a:lnTo>
                    <a:pt x="51" y="463"/>
                  </a:lnTo>
                  <a:lnTo>
                    <a:pt x="43" y="451"/>
                  </a:lnTo>
                  <a:lnTo>
                    <a:pt x="36" y="438"/>
                  </a:lnTo>
                  <a:lnTo>
                    <a:pt x="29" y="425"/>
                  </a:lnTo>
                  <a:lnTo>
                    <a:pt x="24" y="412"/>
                  </a:lnTo>
                  <a:lnTo>
                    <a:pt x="18" y="398"/>
                  </a:lnTo>
                  <a:lnTo>
                    <a:pt x="14" y="385"/>
                  </a:lnTo>
                  <a:lnTo>
                    <a:pt x="10" y="371"/>
                  </a:lnTo>
                  <a:lnTo>
                    <a:pt x="7" y="356"/>
                  </a:lnTo>
                  <a:lnTo>
                    <a:pt x="3" y="342"/>
                  </a:lnTo>
                  <a:lnTo>
                    <a:pt x="2" y="327"/>
                  </a:lnTo>
                  <a:lnTo>
                    <a:pt x="1" y="312"/>
                  </a:lnTo>
                  <a:lnTo>
                    <a:pt x="0" y="297"/>
                  </a:lnTo>
                  <a:lnTo>
                    <a:pt x="1" y="282"/>
                  </a:lnTo>
                  <a:lnTo>
                    <a:pt x="2" y="267"/>
                  </a:lnTo>
                  <a:lnTo>
                    <a:pt x="3" y="251"/>
                  </a:lnTo>
                  <a:lnTo>
                    <a:pt x="7" y="237"/>
                  </a:lnTo>
                  <a:lnTo>
                    <a:pt x="10" y="222"/>
                  </a:lnTo>
                  <a:lnTo>
                    <a:pt x="14" y="208"/>
                  </a:lnTo>
                  <a:lnTo>
                    <a:pt x="18" y="194"/>
                  </a:lnTo>
                  <a:lnTo>
                    <a:pt x="24" y="181"/>
                  </a:lnTo>
                  <a:lnTo>
                    <a:pt x="29" y="168"/>
                  </a:lnTo>
                  <a:lnTo>
                    <a:pt x="36" y="155"/>
                  </a:lnTo>
                  <a:lnTo>
                    <a:pt x="43" y="142"/>
                  </a:lnTo>
                  <a:lnTo>
                    <a:pt x="51" y="131"/>
                  </a:lnTo>
                  <a:lnTo>
                    <a:pt x="59" y="119"/>
                  </a:lnTo>
                  <a:lnTo>
                    <a:pt x="68" y="108"/>
                  </a:lnTo>
                  <a:lnTo>
                    <a:pt x="78" y="97"/>
                  </a:lnTo>
                  <a:lnTo>
                    <a:pt x="88" y="87"/>
                  </a:lnTo>
                  <a:lnTo>
                    <a:pt x="97" y="77"/>
                  </a:lnTo>
                  <a:lnTo>
                    <a:pt x="108" y="68"/>
                  </a:lnTo>
                  <a:lnTo>
                    <a:pt x="120" y="59"/>
                  </a:lnTo>
                  <a:lnTo>
                    <a:pt x="132" y="51"/>
                  </a:lnTo>
                  <a:lnTo>
                    <a:pt x="144" y="43"/>
                  </a:lnTo>
                  <a:lnTo>
                    <a:pt x="156" y="35"/>
                  </a:lnTo>
                  <a:lnTo>
                    <a:pt x="169" y="29"/>
                  </a:lnTo>
                  <a:lnTo>
                    <a:pt x="182" y="24"/>
                  </a:lnTo>
                  <a:lnTo>
                    <a:pt x="196" y="18"/>
                  </a:lnTo>
                  <a:lnTo>
                    <a:pt x="209" y="13"/>
                  </a:lnTo>
                  <a:lnTo>
                    <a:pt x="224" y="10"/>
                  </a:lnTo>
                  <a:lnTo>
                    <a:pt x="238" y="6"/>
                  </a:lnTo>
                  <a:lnTo>
                    <a:pt x="252" y="3"/>
                  </a:lnTo>
                  <a:lnTo>
                    <a:pt x="267" y="1"/>
                  </a:lnTo>
                  <a:lnTo>
                    <a:pt x="282" y="0"/>
                  </a:lnTo>
                  <a:lnTo>
                    <a:pt x="29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140">
              <a:extLst>
                <a:ext uri="{FF2B5EF4-FFF2-40B4-BE49-F238E27FC236}">
                  <a16:creationId xmlns:a16="http://schemas.microsoft.com/office/drawing/2014/main" id="{C9657406-A063-47BD-9AE5-90C07CD252CB}"/>
                </a:ext>
              </a:extLst>
            </p:cNvPr>
            <p:cNvSpPr>
              <a:spLocks/>
            </p:cNvSpPr>
            <p:nvPr/>
          </p:nvSpPr>
          <p:spPr bwMode="auto">
            <a:xfrm>
              <a:off x="3402723" y="2769692"/>
              <a:ext cx="258305" cy="258305"/>
            </a:xfrm>
            <a:custGeom>
              <a:avLst/>
              <a:gdLst>
                <a:gd name="T0" fmla="*/ 393 w 714"/>
                <a:gd name="T1" fmla="*/ 2 h 715"/>
                <a:gd name="T2" fmla="*/ 446 w 714"/>
                <a:gd name="T3" fmla="*/ 10 h 715"/>
                <a:gd name="T4" fmla="*/ 495 w 714"/>
                <a:gd name="T5" fmla="*/ 28 h 715"/>
                <a:gd name="T6" fmla="*/ 542 w 714"/>
                <a:gd name="T7" fmla="*/ 51 h 715"/>
                <a:gd name="T8" fmla="*/ 584 w 714"/>
                <a:gd name="T9" fmla="*/ 82 h 715"/>
                <a:gd name="T10" fmla="*/ 621 w 714"/>
                <a:gd name="T11" fmla="*/ 116 h 715"/>
                <a:gd name="T12" fmla="*/ 653 w 714"/>
                <a:gd name="T13" fmla="*/ 157 h 715"/>
                <a:gd name="T14" fmla="*/ 679 w 714"/>
                <a:gd name="T15" fmla="*/ 203 h 715"/>
                <a:gd name="T16" fmla="*/ 698 w 714"/>
                <a:gd name="T17" fmla="*/ 251 h 715"/>
                <a:gd name="T18" fmla="*/ 710 w 714"/>
                <a:gd name="T19" fmla="*/ 303 h 715"/>
                <a:gd name="T20" fmla="*/ 714 w 714"/>
                <a:gd name="T21" fmla="*/ 357 h 715"/>
                <a:gd name="T22" fmla="*/ 710 w 714"/>
                <a:gd name="T23" fmla="*/ 411 h 715"/>
                <a:gd name="T24" fmla="*/ 698 w 714"/>
                <a:gd name="T25" fmla="*/ 463 h 715"/>
                <a:gd name="T26" fmla="*/ 679 w 714"/>
                <a:gd name="T27" fmla="*/ 512 h 715"/>
                <a:gd name="T28" fmla="*/ 653 w 714"/>
                <a:gd name="T29" fmla="*/ 557 h 715"/>
                <a:gd name="T30" fmla="*/ 621 w 714"/>
                <a:gd name="T31" fmla="*/ 597 h 715"/>
                <a:gd name="T32" fmla="*/ 584 w 714"/>
                <a:gd name="T33" fmla="*/ 633 h 715"/>
                <a:gd name="T34" fmla="*/ 542 w 714"/>
                <a:gd name="T35" fmla="*/ 663 h 715"/>
                <a:gd name="T36" fmla="*/ 495 w 714"/>
                <a:gd name="T37" fmla="*/ 687 h 715"/>
                <a:gd name="T38" fmla="*/ 446 w 714"/>
                <a:gd name="T39" fmla="*/ 703 h 715"/>
                <a:gd name="T40" fmla="*/ 393 w 714"/>
                <a:gd name="T41" fmla="*/ 712 h 715"/>
                <a:gd name="T42" fmla="*/ 338 w 714"/>
                <a:gd name="T43" fmla="*/ 714 h 715"/>
                <a:gd name="T44" fmla="*/ 285 w 714"/>
                <a:gd name="T45" fmla="*/ 707 h 715"/>
                <a:gd name="T46" fmla="*/ 234 w 714"/>
                <a:gd name="T47" fmla="*/ 693 h 715"/>
                <a:gd name="T48" fmla="*/ 186 w 714"/>
                <a:gd name="T49" fmla="*/ 671 h 715"/>
                <a:gd name="T50" fmla="*/ 143 w 714"/>
                <a:gd name="T51" fmla="*/ 643 h 715"/>
                <a:gd name="T52" fmla="*/ 104 w 714"/>
                <a:gd name="T53" fmla="*/ 610 h 715"/>
                <a:gd name="T54" fmla="*/ 70 w 714"/>
                <a:gd name="T55" fmla="*/ 571 h 715"/>
                <a:gd name="T56" fmla="*/ 43 w 714"/>
                <a:gd name="T57" fmla="*/ 528 h 715"/>
                <a:gd name="T58" fmla="*/ 21 w 714"/>
                <a:gd name="T59" fmla="*/ 480 h 715"/>
                <a:gd name="T60" fmla="*/ 6 w 714"/>
                <a:gd name="T61" fmla="*/ 429 h 715"/>
                <a:gd name="T62" fmla="*/ 0 w 714"/>
                <a:gd name="T63" fmla="*/ 375 h 715"/>
                <a:gd name="T64" fmla="*/ 1 w 714"/>
                <a:gd name="T65" fmla="*/ 320 h 715"/>
                <a:gd name="T66" fmla="*/ 10 w 714"/>
                <a:gd name="T67" fmla="*/ 267 h 715"/>
                <a:gd name="T68" fmla="*/ 28 w 714"/>
                <a:gd name="T69" fmla="*/ 218 h 715"/>
                <a:gd name="T70" fmla="*/ 50 w 714"/>
                <a:gd name="T71" fmla="*/ 171 h 715"/>
                <a:gd name="T72" fmla="*/ 81 w 714"/>
                <a:gd name="T73" fmla="*/ 129 h 715"/>
                <a:gd name="T74" fmla="*/ 116 w 714"/>
                <a:gd name="T75" fmla="*/ 93 h 715"/>
                <a:gd name="T76" fmla="*/ 156 w 714"/>
                <a:gd name="T77" fmla="*/ 61 h 715"/>
                <a:gd name="T78" fmla="*/ 202 w 714"/>
                <a:gd name="T79" fmla="*/ 35 h 715"/>
                <a:gd name="T80" fmla="*/ 250 w 714"/>
                <a:gd name="T81" fmla="*/ 16 h 715"/>
                <a:gd name="T82" fmla="*/ 302 w 714"/>
                <a:gd name="T83" fmla="*/ 4 h 715"/>
                <a:gd name="T84" fmla="*/ 356 w 714"/>
                <a:gd name="T85"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4" h="715">
                  <a:moveTo>
                    <a:pt x="356" y="0"/>
                  </a:moveTo>
                  <a:lnTo>
                    <a:pt x="375" y="1"/>
                  </a:lnTo>
                  <a:lnTo>
                    <a:pt x="393" y="2"/>
                  </a:lnTo>
                  <a:lnTo>
                    <a:pt x="411" y="4"/>
                  </a:lnTo>
                  <a:lnTo>
                    <a:pt x="428" y="7"/>
                  </a:lnTo>
                  <a:lnTo>
                    <a:pt x="446" y="10"/>
                  </a:lnTo>
                  <a:lnTo>
                    <a:pt x="463" y="16"/>
                  </a:lnTo>
                  <a:lnTo>
                    <a:pt x="479" y="21"/>
                  </a:lnTo>
                  <a:lnTo>
                    <a:pt x="495" y="28"/>
                  </a:lnTo>
                  <a:lnTo>
                    <a:pt x="512" y="35"/>
                  </a:lnTo>
                  <a:lnTo>
                    <a:pt x="527" y="43"/>
                  </a:lnTo>
                  <a:lnTo>
                    <a:pt x="542" y="51"/>
                  </a:lnTo>
                  <a:lnTo>
                    <a:pt x="556" y="61"/>
                  </a:lnTo>
                  <a:lnTo>
                    <a:pt x="570" y="71"/>
                  </a:lnTo>
                  <a:lnTo>
                    <a:pt x="584" y="82"/>
                  </a:lnTo>
                  <a:lnTo>
                    <a:pt x="597" y="93"/>
                  </a:lnTo>
                  <a:lnTo>
                    <a:pt x="609" y="104"/>
                  </a:lnTo>
                  <a:lnTo>
                    <a:pt x="621" y="116"/>
                  </a:lnTo>
                  <a:lnTo>
                    <a:pt x="633" y="129"/>
                  </a:lnTo>
                  <a:lnTo>
                    <a:pt x="643" y="143"/>
                  </a:lnTo>
                  <a:lnTo>
                    <a:pt x="653" y="157"/>
                  </a:lnTo>
                  <a:lnTo>
                    <a:pt x="662" y="171"/>
                  </a:lnTo>
                  <a:lnTo>
                    <a:pt x="670" y="186"/>
                  </a:lnTo>
                  <a:lnTo>
                    <a:pt x="679" y="203"/>
                  </a:lnTo>
                  <a:lnTo>
                    <a:pt x="685" y="218"/>
                  </a:lnTo>
                  <a:lnTo>
                    <a:pt x="692" y="234"/>
                  </a:lnTo>
                  <a:lnTo>
                    <a:pt x="698" y="251"/>
                  </a:lnTo>
                  <a:lnTo>
                    <a:pt x="703" y="267"/>
                  </a:lnTo>
                  <a:lnTo>
                    <a:pt x="707" y="285"/>
                  </a:lnTo>
                  <a:lnTo>
                    <a:pt x="710" y="303"/>
                  </a:lnTo>
                  <a:lnTo>
                    <a:pt x="712" y="320"/>
                  </a:lnTo>
                  <a:lnTo>
                    <a:pt x="714" y="339"/>
                  </a:lnTo>
                  <a:lnTo>
                    <a:pt x="714" y="357"/>
                  </a:lnTo>
                  <a:lnTo>
                    <a:pt x="714" y="375"/>
                  </a:lnTo>
                  <a:lnTo>
                    <a:pt x="712" y="394"/>
                  </a:lnTo>
                  <a:lnTo>
                    <a:pt x="710" y="411"/>
                  </a:lnTo>
                  <a:lnTo>
                    <a:pt x="707" y="429"/>
                  </a:lnTo>
                  <a:lnTo>
                    <a:pt x="703" y="447"/>
                  </a:lnTo>
                  <a:lnTo>
                    <a:pt x="698" y="463"/>
                  </a:lnTo>
                  <a:lnTo>
                    <a:pt x="692" y="480"/>
                  </a:lnTo>
                  <a:lnTo>
                    <a:pt x="685" y="496"/>
                  </a:lnTo>
                  <a:lnTo>
                    <a:pt x="679" y="512"/>
                  </a:lnTo>
                  <a:lnTo>
                    <a:pt x="670" y="528"/>
                  </a:lnTo>
                  <a:lnTo>
                    <a:pt x="662" y="543"/>
                  </a:lnTo>
                  <a:lnTo>
                    <a:pt x="653" y="557"/>
                  </a:lnTo>
                  <a:lnTo>
                    <a:pt x="643" y="571"/>
                  </a:lnTo>
                  <a:lnTo>
                    <a:pt x="633" y="584"/>
                  </a:lnTo>
                  <a:lnTo>
                    <a:pt x="621" y="597"/>
                  </a:lnTo>
                  <a:lnTo>
                    <a:pt x="609" y="610"/>
                  </a:lnTo>
                  <a:lnTo>
                    <a:pt x="597" y="622"/>
                  </a:lnTo>
                  <a:lnTo>
                    <a:pt x="584" y="633"/>
                  </a:lnTo>
                  <a:lnTo>
                    <a:pt x="570" y="643"/>
                  </a:lnTo>
                  <a:lnTo>
                    <a:pt x="556" y="653"/>
                  </a:lnTo>
                  <a:lnTo>
                    <a:pt x="542" y="663"/>
                  </a:lnTo>
                  <a:lnTo>
                    <a:pt x="527" y="671"/>
                  </a:lnTo>
                  <a:lnTo>
                    <a:pt x="512" y="679"/>
                  </a:lnTo>
                  <a:lnTo>
                    <a:pt x="495" y="687"/>
                  </a:lnTo>
                  <a:lnTo>
                    <a:pt x="479" y="693"/>
                  </a:lnTo>
                  <a:lnTo>
                    <a:pt x="463" y="698"/>
                  </a:lnTo>
                  <a:lnTo>
                    <a:pt x="446" y="703"/>
                  </a:lnTo>
                  <a:lnTo>
                    <a:pt x="428" y="707"/>
                  </a:lnTo>
                  <a:lnTo>
                    <a:pt x="411" y="710"/>
                  </a:lnTo>
                  <a:lnTo>
                    <a:pt x="393" y="712"/>
                  </a:lnTo>
                  <a:lnTo>
                    <a:pt x="375" y="714"/>
                  </a:lnTo>
                  <a:lnTo>
                    <a:pt x="356" y="715"/>
                  </a:lnTo>
                  <a:lnTo>
                    <a:pt x="338" y="714"/>
                  </a:lnTo>
                  <a:lnTo>
                    <a:pt x="320" y="712"/>
                  </a:lnTo>
                  <a:lnTo>
                    <a:pt x="302" y="710"/>
                  </a:lnTo>
                  <a:lnTo>
                    <a:pt x="285" y="707"/>
                  </a:lnTo>
                  <a:lnTo>
                    <a:pt x="267" y="703"/>
                  </a:lnTo>
                  <a:lnTo>
                    <a:pt x="250" y="698"/>
                  </a:lnTo>
                  <a:lnTo>
                    <a:pt x="234" y="693"/>
                  </a:lnTo>
                  <a:lnTo>
                    <a:pt x="218" y="687"/>
                  </a:lnTo>
                  <a:lnTo>
                    <a:pt x="202" y="679"/>
                  </a:lnTo>
                  <a:lnTo>
                    <a:pt x="186" y="671"/>
                  </a:lnTo>
                  <a:lnTo>
                    <a:pt x="171" y="663"/>
                  </a:lnTo>
                  <a:lnTo>
                    <a:pt x="156" y="653"/>
                  </a:lnTo>
                  <a:lnTo>
                    <a:pt x="143" y="643"/>
                  </a:lnTo>
                  <a:lnTo>
                    <a:pt x="129" y="633"/>
                  </a:lnTo>
                  <a:lnTo>
                    <a:pt x="116" y="622"/>
                  </a:lnTo>
                  <a:lnTo>
                    <a:pt x="104" y="610"/>
                  </a:lnTo>
                  <a:lnTo>
                    <a:pt x="92" y="597"/>
                  </a:lnTo>
                  <a:lnTo>
                    <a:pt x="81" y="584"/>
                  </a:lnTo>
                  <a:lnTo>
                    <a:pt x="70" y="571"/>
                  </a:lnTo>
                  <a:lnTo>
                    <a:pt x="60" y="557"/>
                  </a:lnTo>
                  <a:lnTo>
                    <a:pt x="50" y="543"/>
                  </a:lnTo>
                  <a:lnTo>
                    <a:pt x="43" y="528"/>
                  </a:lnTo>
                  <a:lnTo>
                    <a:pt x="34" y="512"/>
                  </a:lnTo>
                  <a:lnTo>
                    <a:pt x="28" y="496"/>
                  </a:lnTo>
                  <a:lnTo>
                    <a:pt x="21" y="480"/>
                  </a:lnTo>
                  <a:lnTo>
                    <a:pt x="15" y="463"/>
                  </a:lnTo>
                  <a:lnTo>
                    <a:pt x="10" y="447"/>
                  </a:lnTo>
                  <a:lnTo>
                    <a:pt x="6" y="429"/>
                  </a:lnTo>
                  <a:lnTo>
                    <a:pt x="3" y="411"/>
                  </a:lnTo>
                  <a:lnTo>
                    <a:pt x="1" y="394"/>
                  </a:lnTo>
                  <a:lnTo>
                    <a:pt x="0" y="375"/>
                  </a:lnTo>
                  <a:lnTo>
                    <a:pt x="0" y="357"/>
                  </a:lnTo>
                  <a:lnTo>
                    <a:pt x="0" y="339"/>
                  </a:lnTo>
                  <a:lnTo>
                    <a:pt x="1" y="320"/>
                  </a:lnTo>
                  <a:lnTo>
                    <a:pt x="3" y="303"/>
                  </a:lnTo>
                  <a:lnTo>
                    <a:pt x="6" y="285"/>
                  </a:lnTo>
                  <a:lnTo>
                    <a:pt x="10" y="267"/>
                  </a:lnTo>
                  <a:lnTo>
                    <a:pt x="15" y="251"/>
                  </a:lnTo>
                  <a:lnTo>
                    <a:pt x="21" y="234"/>
                  </a:lnTo>
                  <a:lnTo>
                    <a:pt x="28" y="218"/>
                  </a:lnTo>
                  <a:lnTo>
                    <a:pt x="34" y="203"/>
                  </a:lnTo>
                  <a:lnTo>
                    <a:pt x="43" y="186"/>
                  </a:lnTo>
                  <a:lnTo>
                    <a:pt x="50" y="171"/>
                  </a:lnTo>
                  <a:lnTo>
                    <a:pt x="60" y="157"/>
                  </a:lnTo>
                  <a:lnTo>
                    <a:pt x="70" y="143"/>
                  </a:lnTo>
                  <a:lnTo>
                    <a:pt x="81" y="129"/>
                  </a:lnTo>
                  <a:lnTo>
                    <a:pt x="92" y="116"/>
                  </a:lnTo>
                  <a:lnTo>
                    <a:pt x="104" y="104"/>
                  </a:lnTo>
                  <a:lnTo>
                    <a:pt x="116" y="93"/>
                  </a:lnTo>
                  <a:lnTo>
                    <a:pt x="129" y="82"/>
                  </a:lnTo>
                  <a:lnTo>
                    <a:pt x="143" y="71"/>
                  </a:lnTo>
                  <a:lnTo>
                    <a:pt x="156" y="61"/>
                  </a:lnTo>
                  <a:lnTo>
                    <a:pt x="171" y="51"/>
                  </a:lnTo>
                  <a:lnTo>
                    <a:pt x="186" y="43"/>
                  </a:lnTo>
                  <a:lnTo>
                    <a:pt x="202" y="35"/>
                  </a:lnTo>
                  <a:lnTo>
                    <a:pt x="218" y="28"/>
                  </a:lnTo>
                  <a:lnTo>
                    <a:pt x="234" y="21"/>
                  </a:lnTo>
                  <a:lnTo>
                    <a:pt x="250" y="16"/>
                  </a:lnTo>
                  <a:lnTo>
                    <a:pt x="267" y="10"/>
                  </a:lnTo>
                  <a:lnTo>
                    <a:pt x="285" y="7"/>
                  </a:lnTo>
                  <a:lnTo>
                    <a:pt x="302" y="4"/>
                  </a:lnTo>
                  <a:lnTo>
                    <a:pt x="320" y="2"/>
                  </a:lnTo>
                  <a:lnTo>
                    <a:pt x="338" y="1"/>
                  </a:lnTo>
                  <a:lnTo>
                    <a:pt x="356"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141">
              <a:extLst>
                <a:ext uri="{FF2B5EF4-FFF2-40B4-BE49-F238E27FC236}">
                  <a16:creationId xmlns:a16="http://schemas.microsoft.com/office/drawing/2014/main" id="{F312744E-958D-4248-B045-C28196B21C36}"/>
                </a:ext>
              </a:extLst>
            </p:cNvPr>
            <p:cNvSpPr>
              <a:spLocks/>
            </p:cNvSpPr>
            <p:nvPr/>
          </p:nvSpPr>
          <p:spPr bwMode="auto">
            <a:xfrm>
              <a:off x="3840970" y="3258729"/>
              <a:ext cx="194454" cy="194454"/>
            </a:xfrm>
            <a:custGeom>
              <a:avLst/>
              <a:gdLst>
                <a:gd name="T0" fmla="*/ 295 w 536"/>
                <a:gd name="T1" fmla="*/ 1 h 535"/>
                <a:gd name="T2" fmla="*/ 335 w 536"/>
                <a:gd name="T3" fmla="*/ 8 h 535"/>
                <a:gd name="T4" fmla="*/ 373 w 536"/>
                <a:gd name="T5" fmla="*/ 20 h 535"/>
                <a:gd name="T6" fmla="*/ 408 w 536"/>
                <a:gd name="T7" fmla="*/ 39 h 535"/>
                <a:gd name="T8" fmla="*/ 439 w 536"/>
                <a:gd name="T9" fmla="*/ 60 h 535"/>
                <a:gd name="T10" fmla="*/ 467 w 536"/>
                <a:gd name="T11" fmla="*/ 87 h 535"/>
                <a:gd name="T12" fmla="*/ 491 w 536"/>
                <a:gd name="T13" fmla="*/ 117 h 535"/>
                <a:gd name="T14" fmla="*/ 510 w 536"/>
                <a:gd name="T15" fmla="*/ 151 h 535"/>
                <a:gd name="T16" fmla="*/ 524 w 536"/>
                <a:gd name="T17" fmla="*/ 188 h 535"/>
                <a:gd name="T18" fmla="*/ 533 w 536"/>
                <a:gd name="T19" fmla="*/ 227 h 535"/>
                <a:gd name="T20" fmla="*/ 536 w 536"/>
                <a:gd name="T21" fmla="*/ 268 h 535"/>
                <a:gd name="T22" fmla="*/ 533 w 536"/>
                <a:gd name="T23" fmla="*/ 309 h 535"/>
                <a:gd name="T24" fmla="*/ 524 w 536"/>
                <a:gd name="T25" fmla="*/ 347 h 535"/>
                <a:gd name="T26" fmla="*/ 510 w 536"/>
                <a:gd name="T27" fmla="*/ 383 h 535"/>
                <a:gd name="T28" fmla="*/ 491 w 536"/>
                <a:gd name="T29" fmla="*/ 418 h 535"/>
                <a:gd name="T30" fmla="*/ 467 w 536"/>
                <a:gd name="T31" fmla="*/ 448 h 535"/>
                <a:gd name="T32" fmla="*/ 439 w 536"/>
                <a:gd name="T33" fmla="*/ 474 h 535"/>
                <a:gd name="T34" fmla="*/ 408 w 536"/>
                <a:gd name="T35" fmla="*/ 497 h 535"/>
                <a:gd name="T36" fmla="*/ 373 w 536"/>
                <a:gd name="T37" fmla="*/ 515 h 535"/>
                <a:gd name="T38" fmla="*/ 335 w 536"/>
                <a:gd name="T39" fmla="*/ 527 h 535"/>
                <a:gd name="T40" fmla="*/ 295 w 536"/>
                <a:gd name="T41" fmla="*/ 534 h 535"/>
                <a:gd name="T42" fmla="*/ 254 w 536"/>
                <a:gd name="T43" fmla="*/ 535 h 535"/>
                <a:gd name="T44" fmla="*/ 214 w 536"/>
                <a:gd name="T45" fmla="*/ 530 h 535"/>
                <a:gd name="T46" fmla="*/ 176 w 536"/>
                <a:gd name="T47" fmla="*/ 519 h 535"/>
                <a:gd name="T48" fmla="*/ 141 w 536"/>
                <a:gd name="T49" fmla="*/ 503 h 535"/>
                <a:gd name="T50" fmla="*/ 108 w 536"/>
                <a:gd name="T51" fmla="*/ 482 h 535"/>
                <a:gd name="T52" fmla="*/ 79 w 536"/>
                <a:gd name="T53" fmla="*/ 457 h 535"/>
                <a:gd name="T54" fmla="*/ 53 w 536"/>
                <a:gd name="T55" fmla="*/ 427 h 535"/>
                <a:gd name="T56" fmla="*/ 33 w 536"/>
                <a:gd name="T57" fmla="*/ 395 h 535"/>
                <a:gd name="T58" fmla="*/ 17 w 536"/>
                <a:gd name="T59" fmla="*/ 359 h 535"/>
                <a:gd name="T60" fmla="*/ 6 w 536"/>
                <a:gd name="T61" fmla="*/ 322 h 535"/>
                <a:gd name="T62" fmla="*/ 0 w 536"/>
                <a:gd name="T63" fmla="*/ 282 h 535"/>
                <a:gd name="T64" fmla="*/ 1 w 536"/>
                <a:gd name="T65" fmla="*/ 239 h 535"/>
                <a:gd name="T66" fmla="*/ 9 w 536"/>
                <a:gd name="T67" fmla="*/ 201 h 535"/>
                <a:gd name="T68" fmla="*/ 21 w 536"/>
                <a:gd name="T69" fmla="*/ 163 h 535"/>
                <a:gd name="T70" fmla="*/ 39 w 536"/>
                <a:gd name="T71" fmla="*/ 128 h 535"/>
                <a:gd name="T72" fmla="*/ 61 w 536"/>
                <a:gd name="T73" fmla="*/ 97 h 535"/>
                <a:gd name="T74" fmla="*/ 88 w 536"/>
                <a:gd name="T75" fmla="*/ 69 h 535"/>
                <a:gd name="T76" fmla="*/ 118 w 536"/>
                <a:gd name="T77" fmla="*/ 45 h 535"/>
                <a:gd name="T78" fmla="*/ 152 w 536"/>
                <a:gd name="T79" fmla="*/ 26 h 535"/>
                <a:gd name="T80" fmla="*/ 188 w 536"/>
                <a:gd name="T81" fmla="*/ 12 h 535"/>
                <a:gd name="T82" fmla="*/ 227 w 536"/>
                <a:gd name="T83" fmla="*/ 3 h 535"/>
                <a:gd name="T84" fmla="*/ 268 w 536"/>
                <a:gd name="T85"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6" h="535">
                  <a:moveTo>
                    <a:pt x="268" y="0"/>
                  </a:moveTo>
                  <a:lnTo>
                    <a:pt x="282" y="0"/>
                  </a:lnTo>
                  <a:lnTo>
                    <a:pt x="295" y="1"/>
                  </a:lnTo>
                  <a:lnTo>
                    <a:pt x="309" y="3"/>
                  </a:lnTo>
                  <a:lnTo>
                    <a:pt x="322" y="5"/>
                  </a:lnTo>
                  <a:lnTo>
                    <a:pt x="335" y="8"/>
                  </a:lnTo>
                  <a:lnTo>
                    <a:pt x="348" y="12"/>
                  </a:lnTo>
                  <a:lnTo>
                    <a:pt x="360" y="16"/>
                  </a:lnTo>
                  <a:lnTo>
                    <a:pt x="373" y="20"/>
                  </a:lnTo>
                  <a:lnTo>
                    <a:pt x="385" y="26"/>
                  </a:lnTo>
                  <a:lnTo>
                    <a:pt x="396" y="32"/>
                  </a:lnTo>
                  <a:lnTo>
                    <a:pt x="408" y="39"/>
                  </a:lnTo>
                  <a:lnTo>
                    <a:pt x="418" y="45"/>
                  </a:lnTo>
                  <a:lnTo>
                    <a:pt x="428" y="53"/>
                  </a:lnTo>
                  <a:lnTo>
                    <a:pt x="439" y="60"/>
                  </a:lnTo>
                  <a:lnTo>
                    <a:pt x="449" y="69"/>
                  </a:lnTo>
                  <a:lnTo>
                    <a:pt x="457" y="77"/>
                  </a:lnTo>
                  <a:lnTo>
                    <a:pt x="467" y="87"/>
                  </a:lnTo>
                  <a:lnTo>
                    <a:pt x="476" y="97"/>
                  </a:lnTo>
                  <a:lnTo>
                    <a:pt x="483" y="107"/>
                  </a:lnTo>
                  <a:lnTo>
                    <a:pt x="491" y="117"/>
                  </a:lnTo>
                  <a:lnTo>
                    <a:pt x="497" y="128"/>
                  </a:lnTo>
                  <a:lnTo>
                    <a:pt x="504" y="140"/>
                  </a:lnTo>
                  <a:lnTo>
                    <a:pt x="510" y="151"/>
                  </a:lnTo>
                  <a:lnTo>
                    <a:pt x="516" y="163"/>
                  </a:lnTo>
                  <a:lnTo>
                    <a:pt x="520" y="176"/>
                  </a:lnTo>
                  <a:lnTo>
                    <a:pt x="524" y="188"/>
                  </a:lnTo>
                  <a:lnTo>
                    <a:pt x="527" y="201"/>
                  </a:lnTo>
                  <a:lnTo>
                    <a:pt x="531" y="214"/>
                  </a:lnTo>
                  <a:lnTo>
                    <a:pt x="533" y="227"/>
                  </a:lnTo>
                  <a:lnTo>
                    <a:pt x="535" y="239"/>
                  </a:lnTo>
                  <a:lnTo>
                    <a:pt x="536" y="254"/>
                  </a:lnTo>
                  <a:lnTo>
                    <a:pt x="536" y="268"/>
                  </a:lnTo>
                  <a:lnTo>
                    <a:pt x="536" y="282"/>
                  </a:lnTo>
                  <a:lnTo>
                    <a:pt x="535" y="295"/>
                  </a:lnTo>
                  <a:lnTo>
                    <a:pt x="533" y="309"/>
                  </a:lnTo>
                  <a:lnTo>
                    <a:pt x="531" y="322"/>
                  </a:lnTo>
                  <a:lnTo>
                    <a:pt x="527" y="335"/>
                  </a:lnTo>
                  <a:lnTo>
                    <a:pt x="524" y="347"/>
                  </a:lnTo>
                  <a:lnTo>
                    <a:pt x="520" y="359"/>
                  </a:lnTo>
                  <a:lnTo>
                    <a:pt x="516" y="371"/>
                  </a:lnTo>
                  <a:lnTo>
                    <a:pt x="510" y="383"/>
                  </a:lnTo>
                  <a:lnTo>
                    <a:pt x="504" y="395"/>
                  </a:lnTo>
                  <a:lnTo>
                    <a:pt x="497" y="407"/>
                  </a:lnTo>
                  <a:lnTo>
                    <a:pt x="491" y="418"/>
                  </a:lnTo>
                  <a:lnTo>
                    <a:pt x="483" y="427"/>
                  </a:lnTo>
                  <a:lnTo>
                    <a:pt x="476" y="438"/>
                  </a:lnTo>
                  <a:lnTo>
                    <a:pt x="467" y="448"/>
                  </a:lnTo>
                  <a:lnTo>
                    <a:pt x="457" y="457"/>
                  </a:lnTo>
                  <a:lnTo>
                    <a:pt x="449" y="466"/>
                  </a:lnTo>
                  <a:lnTo>
                    <a:pt x="439" y="474"/>
                  </a:lnTo>
                  <a:lnTo>
                    <a:pt x="428" y="482"/>
                  </a:lnTo>
                  <a:lnTo>
                    <a:pt x="418" y="490"/>
                  </a:lnTo>
                  <a:lnTo>
                    <a:pt x="408" y="497"/>
                  </a:lnTo>
                  <a:lnTo>
                    <a:pt x="396" y="503"/>
                  </a:lnTo>
                  <a:lnTo>
                    <a:pt x="385" y="509"/>
                  </a:lnTo>
                  <a:lnTo>
                    <a:pt x="373" y="515"/>
                  </a:lnTo>
                  <a:lnTo>
                    <a:pt x="360" y="519"/>
                  </a:lnTo>
                  <a:lnTo>
                    <a:pt x="348" y="524"/>
                  </a:lnTo>
                  <a:lnTo>
                    <a:pt x="335" y="527"/>
                  </a:lnTo>
                  <a:lnTo>
                    <a:pt x="322" y="530"/>
                  </a:lnTo>
                  <a:lnTo>
                    <a:pt x="309" y="532"/>
                  </a:lnTo>
                  <a:lnTo>
                    <a:pt x="295" y="534"/>
                  </a:lnTo>
                  <a:lnTo>
                    <a:pt x="282" y="535"/>
                  </a:lnTo>
                  <a:lnTo>
                    <a:pt x="268" y="535"/>
                  </a:lnTo>
                  <a:lnTo>
                    <a:pt x="254" y="535"/>
                  </a:lnTo>
                  <a:lnTo>
                    <a:pt x="241" y="534"/>
                  </a:lnTo>
                  <a:lnTo>
                    <a:pt x="227" y="532"/>
                  </a:lnTo>
                  <a:lnTo>
                    <a:pt x="214" y="530"/>
                  </a:lnTo>
                  <a:lnTo>
                    <a:pt x="201" y="527"/>
                  </a:lnTo>
                  <a:lnTo>
                    <a:pt x="188" y="524"/>
                  </a:lnTo>
                  <a:lnTo>
                    <a:pt x="176" y="519"/>
                  </a:lnTo>
                  <a:lnTo>
                    <a:pt x="163" y="515"/>
                  </a:lnTo>
                  <a:lnTo>
                    <a:pt x="152" y="509"/>
                  </a:lnTo>
                  <a:lnTo>
                    <a:pt x="141" y="503"/>
                  </a:lnTo>
                  <a:lnTo>
                    <a:pt x="129" y="497"/>
                  </a:lnTo>
                  <a:lnTo>
                    <a:pt x="118" y="490"/>
                  </a:lnTo>
                  <a:lnTo>
                    <a:pt x="108" y="482"/>
                  </a:lnTo>
                  <a:lnTo>
                    <a:pt x="98" y="474"/>
                  </a:lnTo>
                  <a:lnTo>
                    <a:pt x="88" y="466"/>
                  </a:lnTo>
                  <a:lnTo>
                    <a:pt x="79" y="457"/>
                  </a:lnTo>
                  <a:lnTo>
                    <a:pt x="69" y="448"/>
                  </a:lnTo>
                  <a:lnTo>
                    <a:pt x="61" y="438"/>
                  </a:lnTo>
                  <a:lnTo>
                    <a:pt x="53" y="427"/>
                  </a:lnTo>
                  <a:lnTo>
                    <a:pt x="46" y="418"/>
                  </a:lnTo>
                  <a:lnTo>
                    <a:pt x="39" y="407"/>
                  </a:lnTo>
                  <a:lnTo>
                    <a:pt x="33" y="395"/>
                  </a:lnTo>
                  <a:lnTo>
                    <a:pt x="26" y="383"/>
                  </a:lnTo>
                  <a:lnTo>
                    <a:pt x="21" y="371"/>
                  </a:lnTo>
                  <a:lnTo>
                    <a:pt x="17" y="359"/>
                  </a:lnTo>
                  <a:lnTo>
                    <a:pt x="12" y="347"/>
                  </a:lnTo>
                  <a:lnTo>
                    <a:pt x="9" y="335"/>
                  </a:lnTo>
                  <a:lnTo>
                    <a:pt x="6" y="322"/>
                  </a:lnTo>
                  <a:lnTo>
                    <a:pt x="4" y="309"/>
                  </a:lnTo>
                  <a:lnTo>
                    <a:pt x="1" y="295"/>
                  </a:lnTo>
                  <a:lnTo>
                    <a:pt x="0" y="282"/>
                  </a:lnTo>
                  <a:lnTo>
                    <a:pt x="0" y="268"/>
                  </a:lnTo>
                  <a:lnTo>
                    <a:pt x="0" y="254"/>
                  </a:lnTo>
                  <a:lnTo>
                    <a:pt x="1" y="239"/>
                  </a:lnTo>
                  <a:lnTo>
                    <a:pt x="4" y="227"/>
                  </a:lnTo>
                  <a:lnTo>
                    <a:pt x="6" y="214"/>
                  </a:lnTo>
                  <a:lnTo>
                    <a:pt x="9" y="201"/>
                  </a:lnTo>
                  <a:lnTo>
                    <a:pt x="12" y="188"/>
                  </a:lnTo>
                  <a:lnTo>
                    <a:pt x="17" y="176"/>
                  </a:lnTo>
                  <a:lnTo>
                    <a:pt x="21" y="163"/>
                  </a:lnTo>
                  <a:lnTo>
                    <a:pt x="26" y="151"/>
                  </a:lnTo>
                  <a:lnTo>
                    <a:pt x="33" y="140"/>
                  </a:lnTo>
                  <a:lnTo>
                    <a:pt x="39" y="128"/>
                  </a:lnTo>
                  <a:lnTo>
                    <a:pt x="46" y="117"/>
                  </a:lnTo>
                  <a:lnTo>
                    <a:pt x="53" y="107"/>
                  </a:lnTo>
                  <a:lnTo>
                    <a:pt x="61" y="97"/>
                  </a:lnTo>
                  <a:lnTo>
                    <a:pt x="69" y="87"/>
                  </a:lnTo>
                  <a:lnTo>
                    <a:pt x="79" y="77"/>
                  </a:lnTo>
                  <a:lnTo>
                    <a:pt x="88" y="69"/>
                  </a:lnTo>
                  <a:lnTo>
                    <a:pt x="98" y="60"/>
                  </a:lnTo>
                  <a:lnTo>
                    <a:pt x="108" y="53"/>
                  </a:lnTo>
                  <a:lnTo>
                    <a:pt x="118" y="45"/>
                  </a:lnTo>
                  <a:lnTo>
                    <a:pt x="129" y="39"/>
                  </a:lnTo>
                  <a:lnTo>
                    <a:pt x="141" y="32"/>
                  </a:lnTo>
                  <a:lnTo>
                    <a:pt x="152" y="26"/>
                  </a:lnTo>
                  <a:lnTo>
                    <a:pt x="163" y="20"/>
                  </a:lnTo>
                  <a:lnTo>
                    <a:pt x="176" y="16"/>
                  </a:lnTo>
                  <a:lnTo>
                    <a:pt x="188" y="12"/>
                  </a:lnTo>
                  <a:lnTo>
                    <a:pt x="201" y="8"/>
                  </a:lnTo>
                  <a:lnTo>
                    <a:pt x="214" y="5"/>
                  </a:lnTo>
                  <a:lnTo>
                    <a:pt x="227" y="3"/>
                  </a:lnTo>
                  <a:lnTo>
                    <a:pt x="241" y="1"/>
                  </a:lnTo>
                  <a:lnTo>
                    <a:pt x="254" y="0"/>
                  </a:lnTo>
                  <a:lnTo>
                    <a:pt x="26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142">
              <a:extLst>
                <a:ext uri="{FF2B5EF4-FFF2-40B4-BE49-F238E27FC236}">
                  <a16:creationId xmlns:a16="http://schemas.microsoft.com/office/drawing/2014/main" id="{1649E8BA-4DEB-43F2-AE26-8EFA9359C2D7}"/>
                </a:ext>
              </a:extLst>
            </p:cNvPr>
            <p:cNvSpPr>
              <a:spLocks/>
            </p:cNvSpPr>
            <p:nvPr/>
          </p:nvSpPr>
          <p:spPr bwMode="auto">
            <a:xfrm>
              <a:off x="4161675" y="2341602"/>
              <a:ext cx="346825" cy="348276"/>
            </a:xfrm>
            <a:custGeom>
              <a:avLst/>
              <a:gdLst>
                <a:gd name="T0" fmla="*/ 527 w 957"/>
                <a:gd name="T1" fmla="*/ 3 h 957"/>
                <a:gd name="T2" fmla="*/ 598 w 957"/>
                <a:gd name="T3" fmla="*/ 16 h 957"/>
                <a:gd name="T4" fmla="*/ 665 w 957"/>
                <a:gd name="T5" fmla="*/ 38 h 957"/>
                <a:gd name="T6" fmla="*/ 727 w 957"/>
                <a:gd name="T7" fmla="*/ 70 h 957"/>
                <a:gd name="T8" fmla="*/ 783 w 957"/>
                <a:gd name="T9" fmla="*/ 110 h 957"/>
                <a:gd name="T10" fmla="*/ 833 w 957"/>
                <a:gd name="T11" fmla="*/ 157 h 957"/>
                <a:gd name="T12" fmla="*/ 875 w 957"/>
                <a:gd name="T13" fmla="*/ 211 h 957"/>
                <a:gd name="T14" fmla="*/ 909 w 957"/>
                <a:gd name="T15" fmla="*/ 272 h 957"/>
                <a:gd name="T16" fmla="*/ 935 w 957"/>
                <a:gd name="T17" fmla="*/ 336 h 957"/>
                <a:gd name="T18" fmla="*/ 952 w 957"/>
                <a:gd name="T19" fmla="*/ 405 h 957"/>
                <a:gd name="T20" fmla="*/ 957 w 957"/>
                <a:gd name="T21" fmla="*/ 479 h 957"/>
                <a:gd name="T22" fmla="*/ 952 w 957"/>
                <a:gd name="T23" fmla="*/ 551 h 957"/>
                <a:gd name="T24" fmla="*/ 935 w 957"/>
                <a:gd name="T25" fmla="*/ 621 h 957"/>
                <a:gd name="T26" fmla="*/ 909 w 957"/>
                <a:gd name="T27" fmla="*/ 686 h 957"/>
                <a:gd name="T28" fmla="*/ 875 w 957"/>
                <a:gd name="T29" fmla="*/ 747 h 957"/>
                <a:gd name="T30" fmla="*/ 833 w 957"/>
                <a:gd name="T31" fmla="*/ 801 h 957"/>
                <a:gd name="T32" fmla="*/ 783 w 957"/>
                <a:gd name="T33" fmla="*/ 848 h 957"/>
                <a:gd name="T34" fmla="*/ 727 w 957"/>
                <a:gd name="T35" fmla="*/ 888 h 957"/>
                <a:gd name="T36" fmla="*/ 665 w 957"/>
                <a:gd name="T37" fmla="*/ 920 h 957"/>
                <a:gd name="T38" fmla="*/ 598 w 957"/>
                <a:gd name="T39" fmla="*/ 942 h 957"/>
                <a:gd name="T40" fmla="*/ 527 w 957"/>
                <a:gd name="T41" fmla="*/ 954 h 957"/>
                <a:gd name="T42" fmla="*/ 454 w 957"/>
                <a:gd name="T43" fmla="*/ 956 h 957"/>
                <a:gd name="T44" fmla="*/ 382 w 957"/>
                <a:gd name="T45" fmla="*/ 948 h 957"/>
                <a:gd name="T46" fmla="*/ 314 w 957"/>
                <a:gd name="T47" fmla="*/ 928 h 957"/>
                <a:gd name="T48" fmla="*/ 251 w 957"/>
                <a:gd name="T49" fmla="*/ 899 h 957"/>
                <a:gd name="T50" fmla="*/ 192 w 957"/>
                <a:gd name="T51" fmla="*/ 862 h 957"/>
                <a:gd name="T52" fmla="*/ 140 w 957"/>
                <a:gd name="T53" fmla="*/ 817 h 957"/>
                <a:gd name="T54" fmla="*/ 95 w 957"/>
                <a:gd name="T55" fmla="*/ 765 h 957"/>
                <a:gd name="T56" fmla="*/ 58 w 957"/>
                <a:gd name="T57" fmla="*/ 707 h 957"/>
                <a:gd name="T58" fmla="*/ 29 w 957"/>
                <a:gd name="T59" fmla="*/ 643 h 957"/>
                <a:gd name="T60" fmla="*/ 10 w 957"/>
                <a:gd name="T61" fmla="*/ 575 h 957"/>
                <a:gd name="T62" fmla="*/ 1 w 957"/>
                <a:gd name="T63" fmla="*/ 504 h 957"/>
                <a:gd name="T64" fmla="*/ 3 w 957"/>
                <a:gd name="T65" fmla="*/ 430 h 957"/>
                <a:gd name="T66" fmla="*/ 15 w 957"/>
                <a:gd name="T67" fmla="*/ 359 h 957"/>
                <a:gd name="T68" fmla="*/ 38 w 957"/>
                <a:gd name="T69" fmla="*/ 293 h 957"/>
                <a:gd name="T70" fmla="*/ 69 w 957"/>
                <a:gd name="T71" fmla="*/ 230 h 957"/>
                <a:gd name="T72" fmla="*/ 109 w 957"/>
                <a:gd name="T73" fmla="*/ 174 h 957"/>
                <a:gd name="T74" fmla="*/ 157 w 957"/>
                <a:gd name="T75" fmla="*/ 125 h 957"/>
                <a:gd name="T76" fmla="*/ 212 w 957"/>
                <a:gd name="T77" fmla="*/ 83 h 957"/>
                <a:gd name="T78" fmla="*/ 271 w 957"/>
                <a:gd name="T79" fmla="*/ 48 h 957"/>
                <a:gd name="T80" fmla="*/ 336 w 957"/>
                <a:gd name="T81" fmla="*/ 22 h 957"/>
                <a:gd name="T82" fmla="*/ 406 w 957"/>
                <a:gd name="T83" fmla="*/ 6 h 957"/>
                <a:gd name="T84" fmla="*/ 478 w 957"/>
                <a:gd name="T85"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7" h="957">
                  <a:moveTo>
                    <a:pt x="478" y="0"/>
                  </a:moveTo>
                  <a:lnTo>
                    <a:pt x="503" y="2"/>
                  </a:lnTo>
                  <a:lnTo>
                    <a:pt x="527" y="3"/>
                  </a:lnTo>
                  <a:lnTo>
                    <a:pt x="552" y="6"/>
                  </a:lnTo>
                  <a:lnTo>
                    <a:pt x="575" y="10"/>
                  </a:lnTo>
                  <a:lnTo>
                    <a:pt x="598" y="16"/>
                  </a:lnTo>
                  <a:lnTo>
                    <a:pt x="621" y="22"/>
                  </a:lnTo>
                  <a:lnTo>
                    <a:pt x="643" y="30"/>
                  </a:lnTo>
                  <a:lnTo>
                    <a:pt x="665" y="38"/>
                  </a:lnTo>
                  <a:lnTo>
                    <a:pt x="686" y="48"/>
                  </a:lnTo>
                  <a:lnTo>
                    <a:pt x="706" y="59"/>
                  </a:lnTo>
                  <a:lnTo>
                    <a:pt x="727" y="70"/>
                  </a:lnTo>
                  <a:lnTo>
                    <a:pt x="746" y="83"/>
                  </a:lnTo>
                  <a:lnTo>
                    <a:pt x="765" y="95"/>
                  </a:lnTo>
                  <a:lnTo>
                    <a:pt x="783" y="110"/>
                  </a:lnTo>
                  <a:lnTo>
                    <a:pt x="800" y="125"/>
                  </a:lnTo>
                  <a:lnTo>
                    <a:pt x="817" y="141"/>
                  </a:lnTo>
                  <a:lnTo>
                    <a:pt x="833" y="157"/>
                  </a:lnTo>
                  <a:lnTo>
                    <a:pt x="848" y="174"/>
                  </a:lnTo>
                  <a:lnTo>
                    <a:pt x="862" y="193"/>
                  </a:lnTo>
                  <a:lnTo>
                    <a:pt x="875" y="211"/>
                  </a:lnTo>
                  <a:lnTo>
                    <a:pt x="888" y="230"/>
                  </a:lnTo>
                  <a:lnTo>
                    <a:pt x="900" y="251"/>
                  </a:lnTo>
                  <a:lnTo>
                    <a:pt x="909" y="272"/>
                  </a:lnTo>
                  <a:lnTo>
                    <a:pt x="919" y="293"/>
                  </a:lnTo>
                  <a:lnTo>
                    <a:pt x="928" y="315"/>
                  </a:lnTo>
                  <a:lnTo>
                    <a:pt x="935" y="336"/>
                  </a:lnTo>
                  <a:lnTo>
                    <a:pt x="942" y="359"/>
                  </a:lnTo>
                  <a:lnTo>
                    <a:pt x="947" y="383"/>
                  </a:lnTo>
                  <a:lnTo>
                    <a:pt x="952" y="405"/>
                  </a:lnTo>
                  <a:lnTo>
                    <a:pt x="955" y="430"/>
                  </a:lnTo>
                  <a:lnTo>
                    <a:pt x="956" y="454"/>
                  </a:lnTo>
                  <a:lnTo>
                    <a:pt x="957" y="479"/>
                  </a:lnTo>
                  <a:lnTo>
                    <a:pt x="956" y="504"/>
                  </a:lnTo>
                  <a:lnTo>
                    <a:pt x="955" y="527"/>
                  </a:lnTo>
                  <a:lnTo>
                    <a:pt x="952" y="551"/>
                  </a:lnTo>
                  <a:lnTo>
                    <a:pt x="947" y="575"/>
                  </a:lnTo>
                  <a:lnTo>
                    <a:pt x="942" y="599"/>
                  </a:lnTo>
                  <a:lnTo>
                    <a:pt x="935" y="621"/>
                  </a:lnTo>
                  <a:lnTo>
                    <a:pt x="928" y="643"/>
                  </a:lnTo>
                  <a:lnTo>
                    <a:pt x="919" y="665"/>
                  </a:lnTo>
                  <a:lnTo>
                    <a:pt x="909" y="686"/>
                  </a:lnTo>
                  <a:lnTo>
                    <a:pt x="900" y="707"/>
                  </a:lnTo>
                  <a:lnTo>
                    <a:pt x="888" y="727"/>
                  </a:lnTo>
                  <a:lnTo>
                    <a:pt x="875" y="747"/>
                  </a:lnTo>
                  <a:lnTo>
                    <a:pt x="862" y="765"/>
                  </a:lnTo>
                  <a:lnTo>
                    <a:pt x="848" y="783"/>
                  </a:lnTo>
                  <a:lnTo>
                    <a:pt x="833" y="801"/>
                  </a:lnTo>
                  <a:lnTo>
                    <a:pt x="817" y="817"/>
                  </a:lnTo>
                  <a:lnTo>
                    <a:pt x="800" y="833"/>
                  </a:lnTo>
                  <a:lnTo>
                    <a:pt x="783" y="848"/>
                  </a:lnTo>
                  <a:lnTo>
                    <a:pt x="765" y="862"/>
                  </a:lnTo>
                  <a:lnTo>
                    <a:pt x="746" y="875"/>
                  </a:lnTo>
                  <a:lnTo>
                    <a:pt x="727" y="888"/>
                  </a:lnTo>
                  <a:lnTo>
                    <a:pt x="706" y="899"/>
                  </a:lnTo>
                  <a:lnTo>
                    <a:pt x="686" y="910"/>
                  </a:lnTo>
                  <a:lnTo>
                    <a:pt x="665" y="920"/>
                  </a:lnTo>
                  <a:lnTo>
                    <a:pt x="643" y="928"/>
                  </a:lnTo>
                  <a:lnTo>
                    <a:pt x="621" y="936"/>
                  </a:lnTo>
                  <a:lnTo>
                    <a:pt x="598" y="942"/>
                  </a:lnTo>
                  <a:lnTo>
                    <a:pt x="575" y="948"/>
                  </a:lnTo>
                  <a:lnTo>
                    <a:pt x="552" y="952"/>
                  </a:lnTo>
                  <a:lnTo>
                    <a:pt x="527" y="954"/>
                  </a:lnTo>
                  <a:lnTo>
                    <a:pt x="503" y="956"/>
                  </a:lnTo>
                  <a:lnTo>
                    <a:pt x="478" y="957"/>
                  </a:lnTo>
                  <a:lnTo>
                    <a:pt x="454" y="956"/>
                  </a:lnTo>
                  <a:lnTo>
                    <a:pt x="430" y="954"/>
                  </a:lnTo>
                  <a:lnTo>
                    <a:pt x="406" y="952"/>
                  </a:lnTo>
                  <a:lnTo>
                    <a:pt x="382" y="948"/>
                  </a:lnTo>
                  <a:lnTo>
                    <a:pt x="360" y="942"/>
                  </a:lnTo>
                  <a:lnTo>
                    <a:pt x="336" y="936"/>
                  </a:lnTo>
                  <a:lnTo>
                    <a:pt x="314" y="928"/>
                  </a:lnTo>
                  <a:lnTo>
                    <a:pt x="293" y="920"/>
                  </a:lnTo>
                  <a:lnTo>
                    <a:pt x="271" y="910"/>
                  </a:lnTo>
                  <a:lnTo>
                    <a:pt x="251" y="899"/>
                  </a:lnTo>
                  <a:lnTo>
                    <a:pt x="231" y="888"/>
                  </a:lnTo>
                  <a:lnTo>
                    <a:pt x="212" y="875"/>
                  </a:lnTo>
                  <a:lnTo>
                    <a:pt x="192" y="862"/>
                  </a:lnTo>
                  <a:lnTo>
                    <a:pt x="174" y="848"/>
                  </a:lnTo>
                  <a:lnTo>
                    <a:pt x="157" y="833"/>
                  </a:lnTo>
                  <a:lnTo>
                    <a:pt x="140" y="817"/>
                  </a:lnTo>
                  <a:lnTo>
                    <a:pt x="124" y="801"/>
                  </a:lnTo>
                  <a:lnTo>
                    <a:pt x="109" y="783"/>
                  </a:lnTo>
                  <a:lnTo>
                    <a:pt x="95" y="765"/>
                  </a:lnTo>
                  <a:lnTo>
                    <a:pt x="82" y="747"/>
                  </a:lnTo>
                  <a:lnTo>
                    <a:pt x="69" y="727"/>
                  </a:lnTo>
                  <a:lnTo>
                    <a:pt x="58" y="707"/>
                  </a:lnTo>
                  <a:lnTo>
                    <a:pt x="47" y="686"/>
                  </a:lnTo>
                  <a:lnTo>
                    <a:pt x="38" y="665"/>
                  </a:lnTo>
                  <a:lnTo>
                    <a:pt x="29" y="643"/>
                  </a:lnTo>
                  <a:lnTo>
                    <a:pt x="22" y="621"/>
                  </a:lnTo>
                  <a:lnTo>
                    <a:pt x="15" y="599"/>
                  </a:lnTo>
                  <a:lnTo>
                    <a:pt x="10" y="575"/>
                  </a:lnTo>
                  <a:lnTo>
                    <a:pt x="5" y="551"/>
                  </a:lnTo>
                  <a:lnTo>
                    <a:pt x="3" y="527"/>
                  </a:lnTo>
                  <a:lnTo>
                    <a:pt x="1" y="504"/>
                  </a:lnTo>
                  <a:lnTo>
                    <a:pt x="0" y="479"/>
                  </a:lnTo>
                  <a:lnTo>
                    <a:pt x="1" y="454"/>
                  </a:lnTo>
                  <a:lnTo>
                    <a:pt x="3" y="430"/>
                  </a:lnTo>
                  <a:lnTo>
                    <a:pt x="5" y="405"/>
                  </a:lnTo>
                  <a:lnTo>
                    <a:pt x="10" y="383"/>
                  </a:lnTo>
                  <a:lnTo>
                    <a:pt x="15" y="359"/>
                  </a:lnTo>
                  <a:lnTo>
                    <a:pt x="22" y="336"/>
                  </a:lnTo>
                  <a:lnTo>
                    <a:pt x="29" y="315"/>
                  </a:lnTo>
                  <a:lnTo>
                    <a:pt x="38" y="293"/>
                  </a:lnTo>
                  <a:lnTo>
                    <a:pt x="47" y="272"/>
                  </a:lnTo>
                  <a:lnTo>
                    <a:pt x="58" y="251"/>
                  </a:lnTo>
                  <a:lnTo>
                    <a:pt x="69" y="230"/>
                  </a:lnTo>
                  <a:lnTo>
                    <a:pt x="82" y="211"/>
                  </a:lnTo>
                  <a:lnTo>
                    <a:pt x="95" y="193"/>
                  </a:lnTo>
                  <a:lnTo>
                    <a:pt x="109" y="174"/>
                  </a:lnTo>
                  <a:lnTo>
                    <a:pt x="124" y="157"/>
                  </a:lnTo>
                  <a:lnTo>
                    <a:pt x="140" y="141"/>
                  </a:lnTo>
                  <a:lnTo>
                    <a:pt x="157" y="125"/>
                  </a:lnTo>
                  <a:lnTo>
                    <a:pt x="174" y="110"/>
                  </a:lnTo>
                  <a:lnTo>
                    <a:pt x="192" y="95"/>
                  </a:lnTo>
                  <a:lnTo>
                    <a:pt x="212" y="83"/>
                  </a:lnTo>
                  <a:lnTo>
                    <a:pt x="231" y="70"/>
                  </a:lnTo>
                  <a:lnTo>
                    <a:pt x="251" y="59"/>
                  </a:lnTo>
                  <a:lnTo>
                    <a:pt x="271" y="48"/>
                  </a:lnTo>
                  <a:lnTo>
                    <a:pt x="293" y="38"/>
                  </a:lnTo>
                  <a:lnTo>
                    <a:pt x="314" y="30"/>
                  </a:lnTo>
                  <a:lnTo>
                    <a:pt x="336" y="22"/>
                  </a:lnTo>
                  <a:lnTo>
                    <a:pt x="360" y="16"/>
                  </a:lnTo>
                  <a:lnTo>
                    <a:pt x="382" y="10"/>
                  </a:lnTo>
                  <a:lnTo>
                    <a:pt x="406" y="6"/>
                  </a:lnTo>
                  <a:lnTo>
                    <a:pt x="430" y="3"/>
                  </a:lnTo>
                  <a:lnTo>
                    <a:pt x="454" y="2"/>
                  </a:lnTo>
                  <a:lnTo>
                    <a:pt x="478"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143">
              <a:extLst>
                <a:ext uri="{FF2B5EF4-FFF2-40B4-BE49-F238E27FC236}">
                  <a16:creationId xmlns:a16="http://schemas.microsoft.com/office/drawing/2014/main" id="{DB3B90FC-8247-418D-94EC-C20EC27B8FC9}"/>
                </a:ext>
              </a:extLst>
            </p:cNvPr>
            <p:cNvSpPr>
              <a:spLocks/>
            </p:cNvSpPr>
            <p:nvPr/>
          </p:nvSpPr>
          <p:spPr bwMode="auto">
            <a:xfrm>
              <a:off x="3263412" y="2166014"/>
              <a:ext cx="169785" cy="169785"/>
            </a:xfrm>
            <a:custGeom>
              <a:avLst/>
              <a:gdLst>
                <a:gd name="T0" fmla="*/ 246 w 468"/>
                <a:gd name="T1" fmla="*/ 1 h 467"/>
                <a:gd name="T2" fmla="*/ 270 w 468"/>
                <a:gd name="T3" fmla="*/ 3 h 467"/>
                <a:gd name="T4" fmla="*/ 293 w 468"/>
                <a:gd name="T5" fmla="*/ 7 h 467"/>
                <a:gd name="T6" fmla="*/ 314 w 468"/>
                <a:gd name="T7" fmla="*/ 15 h 467"/>
                <a:gd name="T8" fmla="*/ 336 w 468"/>
                <a:gd name="T9" fmla="*/ 23 h 467"/>
                <a:gd name="T10" fmla="*/ 355 w 468"/>
                <a:gd name="T11" fmla="*/ 34 h 467"/>
                <a:gd name="T12" fmla="*/ 383 w 468"/>
                <a:gd name="T13" fmla="*/ 54 h 467"/>
                <a:gd name="T14" fmla="*/ 415 w 468"/>
                <a:gd name="T15" fmla="*/ 85 h 467"/>
                <a:gd name="T16" fmla="*/ 434 w 468"/>
                <a:gd name="T17" fmla="*/ 113 h 467"/>
                <a:gd name="T18" fmla="*/ 445 w 468"/>
                <a:gd name="T19" fmla="*/ 132 h 467"/>
                <a:gd name="T20" fmla="*/ 454 w 468"/>
                <a:gd name="T21" fmla="*/ 153 h 467"/>
                <a:gd name="T22" fmla="*/ 461 w 468"/>
                <a:gd name="T23" fmla="*/ 176 h 467"/>
                <a:gd name="T24" fmla="*/ 466 w 468"/>
                <a:gd name="T25" fmla="*/ 198 h 467"/>
                <a:gd name="T26" fmla="*/ 468 w 468"/>
                <a:gd name="T27" fmla="*/ 222 h 467"/>
                <a:gd name="T28" fmla="*/ 468 w 468"/>
                <a:gd name="T29" fmla="*/ 246 h 467"/>
                <a:gd name="T30" fmla="*/ 466 w 468"/>
                <a:gd name="T31" fmla="*/ 270 h 467"/>
                <a:gd name="T32" fmla="*/ 461 w 468"/>
                <a:gd name="T33" fmla="*/ 292 h 467"/>
                <a:gd name="T34" fmla="*/ 454 w 468"/>
                <a:gd name="T35" fmla="*/ 314 h 467"/>
                <a:gd name="T36" fmla="*/ 445 w 468"/>
                <a:gd name="T37" fmla="*/ 335 h 467"/>
                <a:gd name="T38" fmla="*/ 434 w 468"/>
                <a:gd name="T39" fmla="*/ 355 h 467"/>
                <a:gd name="T40" fmla="*/ 415 w 468"/>
                <a:gd name="T41" fmla="*/ 383 h 467"/>
                <a:gd name="T42" fmla="*/ 383 w 468"/>
                <a:gd name="T43" fmla="*/ 414 h 467"/>
                <a:gd name="T44" fmla="*/ 355 w 468"/>
                <a:gd name="T45" fmla="*/ 434 h 467"/>
                <a:gd name="T46" fmla="*/ 336 w 468"/>
                <a:gd name="T47" fmla="*/ 445 h 467"/>
                <a:gd name="T48" fmla="*/ 314 w 468"/>
                <a:gd name="T49" fmla="*/ 453 h 467"/>
                <a:gd name="T50" fmla="*/ 293 w 468"/>
                <a:gd name="T51" fmla="*/ 461 h 467"/>
                <a:gd name="T52" fmla="*/ 270 w 468"/>
                <a:gd name="T53" fmla="*/ 465 h 467"/>
                <a:gd name="T54" fmla="*/ 246 w 468"/>
                <a:gd name="T55" fmla="*/ 467 h 467"/>
                <a:gd name="T56" fmla="*/ 222 w 468"/>
                <a:gd name="T57" fmla="*/ 467 h 467"/>
                <a:gd name="T58" fmla="*/ 199 w 468"/>
                <a:gd name="T59" fmla="*/ 465 h 467"/>
                <a:gd name="T60" fmla="*/ 176 w 468"/>
                <a:gd name="T61" fmla="*/ 461 h 467"/>
                <a:gd name="T62" fmla="*/ 153 w 468"/>
                <a:gd name="T63" fmla="*/ 453 h 467"/>
                <a:gd name="T64" fmla="*/ 133 w 468"/>
                <a:gd name="T65" fmla="*/ 445 h 467"/>
                <a:gd name="T66" fmla="*/ 113 w 468"/>
                <a:gd name="T67" fmla="*/ 434 h 467"/>
                <a:gd name="T68" fmla="*/ 85 w 468"/>
                <a:gd name="T69" fmla="*/ 414 h 467"/>
                <a:gd name="T70" fmla="*/ 54 w 468"/>
                <a:gd name="T71" fmla="*/ 383 h 467"/>
                <a:gd name="T72" fmla="*/ 35 w 468"/>
                <a:gd name="T73" fmla="*/ 355 h 467"/>
                <a:gd name="T74" fmla="*/ 24 w 468"/>
                <a:gd name="T75" fmla="*/ 335 h 467"/>
                <a:gd name="T76" fmla="*/ 14 w 468"/>
                <a:gd name="T77" fmla="*/ 314 h 467"/>
                <a:gd name="T78" fmla="*/ 8 w 468"/>
                <a:gd name="T79" fmla="*/ 292 h 467"/>
                <a:gd name="T80" fmla="*/ 3 w 468"/>
                <a:gd name="T81" fmla="*/ 270 h 467"/>
                <a:gd name="T82" fmla="*/ 1 w 468"/>
                <a:gd name="T83" fmla="*/ 246 h 467"/>
                <a:gd name="T84" fmla="*/ 1 w 468"/>
                <a:gd name="T85" fmla="*/ 222 h 467"/>
                <a:gd name="T86" fmla="*/ 3 w 468"/>
                <a:gd name="T87" fmla="*/ 198 h 467"/>
                <a:gd name="T88" fmla="*/ 8 w 468"/>
                <a:gd name="T89" fmla="*/ 176 h 467"/>
                <a:gd name="T90" fmla="*/ 14 w 468"/>
                <a:gd name="T91" fmla="*/ 153 h 467"/>
                <a:gd name="T92" fmla="*/ 24 w 468"/>
                <a:gd name="T93" fmla="*/ 132 h 467"/>
                <a:gd name="T94" fmla="*/ 35 w 468"/>
                <a:gd name="T95" fmla="*/ 113 h 467"/>
                <a:gd name="T96" fmla="*/ 54 w 468"/>
                <a:gd name="T97" fmla="*/ 85 h 467"/>
                <a:gd name="T98" fmla="*/ 85 w 468"/>
                <a:gd name="T99" fmla="*/ 54 h 467"/>
                <a:gd name="T100" fmla="*/ 113 w 468"/>
                <a:gd name="T101" fmla="*/ 34 h 467"/>
                <a:gd name="T102" fmla="*/ 133 w 468"/>
                <a:gd name="T103" fmla="*/ 23 h 467"/>
                <a:gd name="T104" fmla="*/ 153 w 468"/>
                <a:gd name="T105" fmla="*/ 15 h 467"/>
                <a:gd name="T106" fmla="*/ 176 w 468"/>
                <a:gd name="T107" fmla="*/ 7 h 467"/>
                <a:gd name="T108" fmla="*/ 199 w 468"/>
                <a:gd name="T109" fmla="*/ 3 h 467"/>
                <a:gd name="T110" fmla="*/ 222 w 468"/>
                <a:gd name="T111" fmla="*/ 1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8" h="467">
                  <a:moveTo>
                    <a:pt x="234" y="0"/>
                  </a:moveTo>
                  <a:lnTo>
                    <a:pt x="246" y="1"/>
                  </a:lnTo>
                  <a:lnTo>
                    <a:pt x="258" y="2"/>
                  </a:lnTo>
                  <a:lnTo>
                    <a:pt x="270" y="3"/>
                  </a:lnTo>
                  <a:lnTo>
                    <a:pt x="282" y="5"/>
                  </a:lnTo>
                  <a:lnTo>
                    <a:pt x="293" y="7"/>
                  </a:lnTo>
                  <a:lnTo>
                    <a:pt x="304" y="10"/>
                  </a:lnTo>
                  <a:lnTo>
                    <a:pt x="314" y="15"/>
                  </a:lnTo>
                  <a:lnTo>
                    <a:pt x="325" y="18"/>
                  </a:lnTo>
                  <a:lnTo>
                    <a:pt x="336" y="23"/>
                  </a:lnTo>
                  <a:lnTo>
                    <a:pt x="346" y="29"/>
                  </a:lnTo>
                  <a:lnTo>
                    <a:pt x="355" y="34"/>
                  </a:lnTo>
                  <a:lnTo>
                    <a:pt x="365" y="40"/>
                  </a:lnTo>
                  <a:lnTo>
                    <a:pt x="383" y="54"/>
                  </a:lnTo>
                  <a:lnTo>
                    <a:pt x="400" y="69"/>
                  </a:lnTo>
                  <a:lnTo>
                    <a:pt x="415" y="85"/>
                  </a:lnTo>
                  <a:lnTo>
                    <a:pt x="428" y="103"/>
                  </a:lnTo>
                  <a:lnTo>
                    <a:pt x="434" y="113"/>
                  </a:lnTo>
                  <a:lnTo>
                    <a:pt x="440" y="123"/>
                  </a:lnTo>
                  <a:lnTo>
                    <a:pt x="445" y="132"/>
                  </a:lnTo>
                  <a:lnTo>
                    <a:pt x="449" y="143"/>
                  </a:lnTo>
                  <a:lnTo>
                    <a:pt x="454" y="153"/>
                  </a:lnTo>
                  <a:lnTo>
                    <a:pt x="458" y="165"/>
                  </a:lnTo>
                  <a:lnTo>
                    <a:pt x="461" y="176"/>
                  </a:lnTo>
                  <a:lnTo>
                    <a:pt x="463" y="186"/>
                  </a:lnTo>
                  <a:lnTo>
                    <a:pt x="466" y="198"/>
                  </a:lnTo>
                  <a:lnTo>
                    <a:pt x="467" y="210"/>
                  </a:lnTo>
                  <a:lnTo>
                    <a:pt x="468" y="222"/>
                  </a:lnTo>
                  <a:lnTo>
                    <a:pt x="468" y="234"/>
                  </a:lnTo>
                  <a:lnTo>
                    <a:pt x="468" y="246"/>
                  </a:lnTo>
                  <a:lnTo>
                    <a:pt x="467" y="258"/>
                  </a:lnTo>
                  <a:lnTo>
                    <a:pt x="466" y="270"/>
                  </a:lnTo>
                  <a:lnTo>
                    <a:pt x="463" y="281"/>
                  </a:lnTo>
                  <a:lnTo>
                    <a:pt x="461" y="292"/>
                  </a:lnTo>
                  <a:lnTo>
                    <a:pt x="458" y="303"/>
                  </a:lnTo>
                  <a:lnTo>
                    <a:pt x="454" y="314"/>
                  </a:lnTo>
                  <a:lnTo>
                    <a:pt x="449" y="325"/>
                  </a:lnTo>
                  <a:lnTo>
                    <a:pt x="445" y="335"/>
                  </a:lnTo>
                  <a:lnTo>
                    <a:pt x="440" y="345"/>
                  </a:lnTo>
                  <a:lnTo>
                    <a:pt x="434" y="355"/>
                  </a:lnTo>
                  <a:lnTo>
                    <a:pt x="428" y="365"/>
                  </a:lnTo>
                  <a:lnTo>
                    <a:pt x="415" y="383"/>
                  </a:lnTo>
                  <a:lnTo>
                    <a:pt x="400" y="399"/>
                  </a:lnTo>
                  <a:lnTo>
                    <a:pt x="383" y="414"/>
                  </a:lnTo>
                  <a:lnTo>
                    <a:pt x="365" y="428"/>
                  </a:lnTo>
                  <a:lnTo>
                    <a:pt x="355" y="434"/>
                  </a:lnTo>
                  <a:lnTo>
                    <a:pt x="346" y="439"/>
                  </a:lnTo>
                  <a:lnTo>
                    <a:pt x="336" y="445"/>
                  </a:lnTo>
                  <a:lnTo>
                    <a:pt x="325" y="449"/>
                  </a:lnTo>
                  <a:lnTo>
                    <a:pt x="314" y="453"/>
                  </a:lnTo>
                  <a:lnTo>
                    <a:pt x="304" y="458"/>
                  </a:lnTo>
                  <a:lnTo>
                    <a:pt x="293" y="461"/>
                  </a:lnTo>
                  <a:lnTo>
                    <a:pt x="282" y="463"/>
                  </a:lnTo>
                  <a:lnTo>
                    <a:pt x="270" y="465"/>
                  </a:lnTo>
                  <a:lnTo>
                    <a:pt x="258" y="466"/>
                  </a:lnTo>
                  <a:lnTo>
                    <a:pt x="246" y="467"/>
                  </a:lnTo>
                  <a:lnTo>
                    <a:pt x="234" y="467"/>
                  </a:lnTo>
                  <a:lnTo>
                    <a:pt x="222" y="467"/>
                  </a:lnTo>
                  <a:lnTo>
                    <a:pt x="211" y="466"/>
                  </a:lnTo>
                  <a:lnTo>
                    <a:pt x="199" y="465"/>
                  </a:lnTo>
                  <a:lnTo>
                    <a:pt x="187" y="463"/>
                  </a:lnTo>
                  <a:lnTo>
                    <a:pt x="176" y="461"/>
                  </a:lnTo>
                  <a:lnTo>
                    <a:pt x="165" y="458"/>
                  </a:lnTo>
                  <a:lnTo>
                    <a:pt x="153" y="453"/>
                  </a:lnTo>
                  <a:lnTo>
                    <a:pt x="144" y="449"/>
                  </a:lnTo>
                  <a:lnTo>
                    <a:pt x="133" y="445"/>
                  </a:lnTo>
                  <a:lnTo>
                    <a:pt x="123" y="439"/>
                  </a:lnTo>
                  <a:lnTo>
                    <a:pt x="113" y="434"/>
                  </a:lnTo>
                  <a:lnTo>
                    <a:pt x="104" y="428"/>
                  </a:lnTo>
                  <a:lnTo>
                    <a:pt x="85" y="414"/>
                  </a:lnTo>
                  <a:lnTo>
                    <a:pt x="69" y="399"/>
                  </a:lnTo>
                  <a:lnTo>
                    <a:pt x="54" y="383"/>
                  </a:lnTo>
                  <a:lnTo>
                    <a:pt x="40" y="365"/>
                  </a:lnTo>
                  <a:lnTo>
                    <a:pt x="35" y="355"/>
                  </a:lnTo>
                  <a:lnTo>
                    <a:pt x="28" y="345"/>
                  </a:lnTo>
                  <a:lnTo>
                    <a:pt x="24" y="335"/>
                  </a:lnTo>
                  <a:lnTo>
                    <a:pt x="18" y="325"/>
                  </a:lnTo>
                  <a:lnTo>
                    <a:pt x="14" y="314"/>
                  </a:lnTo>
                  <a:lnTo>
                    <a:pt x="11" y="303"/>
                  </a:lnTo>
                  <a:lnTo>
                    <a:pt x="8" y="292"/>
                  </a:lnTo>
                  <a:lnTo>
                    <a:pt x="5" y="281"/>
                  </a:lnTo>
                  <a:lnTo>
                    <a:pt x="3" y="270"/>
                  </a:lnTo>
                  <a:lnTo>
                    <a:pt x="1" y="258"/>
                  </a:lnTo>
                  <a:lnTo>
                    <a:pt x="1" y="246"/>
                  </a:lnTo>
                  <a:lnTo>
                    <a:pt x="0" y="234"/>
                  </a:lnTo>
                  <a:lnTo>
                    <a:pt x="1" y="222"/>
                  </a:lnTo>
                  <a:lnTo>
                    <a:pt x="1" y="210"/>
                  </a:lnTo>
                  <a:lnTo>
                    <a:pt x="3" y="198"/>
                  </a:lnTo>
                  <a:lnTo>
                    <a:pt x="5" y="186"/>
                  </a:lnTo>
                  <a:lnTo>
                    <a:pt x="8" y="176"/>
                  </a:lnTo>
                  <a:lnTo>
                    <a:pt x="11" y="165"/>
                  </a:lnTo>
                  <a:lnTo>
                    <a:pt x="14" y="153"/>
                  </a:lnTo>
                  <a:lnTo>
                    <a:pt x="18" y="143"/>
                  </a:lnTo>
                  <a:lnTo>
                    <a:pt x="24" y="132"/>
                  </a:lnTo>
                  <a:lnTo>
                    <a:pt x="28" y="123"/>
                  </a:lnTo>
                  <a:lnTo>
                    <a:pt x="35" y="113"/>
                  </a:lnTo>
                  <a:lnTo>
                    <a:pt x="40" y="103"/>
                  </a:lnTo>
                  <a:lnTo>
                    <a:pt x="54" y="85"/>
                  </a:lnTo>
                  <a:lnTo>
                    <a:pt x="69" y="69"/>
                  </a:lnTo>
                  <a:lnTo>
                    <a:pt x="85" y="54"/>
                  </a:lnTo>
                  <a:lnTo>
                    <a:pt x="104" y="40"/>
                  </a:lnTo>
                  <a:lnTo>
                    <a:pt x="113" y="34"/>
                  </a:lnTo>
                  <a:lnTo>
                    <a:pt x="123" y="29"/>
                  </a:lnTo>
                  <a:lnTo>
                    <a:pt x="133" y="23"/>
                  </a:lnTo>
                  <a:lnTo>
                    <a:pt x="144" y="18"/>
                  </a:lnTo>
                  <a:lnTo>
                    <a:pt x="153" y="15"/>
                  </a:lnTo>
                  <a:lnTo>
                    <a:pt x="165" y="10"/>
                  </a:lnTo>
                  <a:lnTo>
                    <a:pt x="176" y="7"/>
                  </a:lnTo>
                  <a:lnTo>
                    <a:pt x="187" y="5"/>
                  </a:lnTo>
                  <a:lnTo>
                    <a:pt x="199" y="3"/>
                  </a:lnTo>
                  <a:lnTo>
                    <a:pt x="211" y="2"/>
                  </a:lnTo>
                  <a:lnTo>
                    <a:pt x="222" y="1"/>
                  </a:lnTo>
                  <a:lnTo>
                    <a:pt x="23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144">
              <a:extLst>
                <a:ext uri="{FF2B5EF4-FFF2-40B4-BE49-F238E27FC236}">
                  <a16:creationId xmlns:a16="http://schemas.microsoft.com/office/drawing/2014/main" id="{C9F6AEA2-B171-4555-9A59-1DEA52BA5824}"/>
                </a:ext>
              </a:extLst>
            </p:cNvPr>
            <p:cNvSpPr>
              <a:spLocks/>
            </p:cNvSpPr>
            <p:nvPr/>
          </p:nvSpPr>
          <p:spPr bwMode="auto">
            <a:xfrm>
              <a:off x="2363699" y="1938183"/>
              <a:ext cx="361337" cy="361337"/>
            </a:xfrm>
            <a:custGeom>
              <a:avLst/>
              <a:gdLst>
                <a:gd name="T0" fmla="*/ 550 w 998"/>
                <a:gd name="T1" fmla="*/ 3 h 999"/>
                <a:gd name="T2" fmla="*/ 623 w 998"/>
                <a:gd name="T3" fmla="*/ 16 h 999"/>
                <a:gd name="T4" fmla="*/ 693 w 998"/>
                <a:gd name="T5" fmla="*/ 40 h 999"/>
                <a:gd name="T6" fmla="*/ 757 w 998"/>
                <a:gd name="T7" fmla="*/ 72 h 999"/>
                <a:gd name="T8" fmla="*/ 816 w 998"/>
                <a:gd name="T9" fmla="*/ 114 h 999"/>
                <a:gd name="T10" fmla="*/ 868 w 998"/>
                <a:gd name="T11" fmla="*/ 164 h 999"/>
                <a:gd name="T12" fmla="*/ 913 w 998"/>
                <a:gd name="T13" fmla="*/ 220 h 999"/>
                <a:gd name="T14" fmla="*/ 948 w 998"/>
                <a:gd name="T15" fmla="*/ 283 h 999"/>
                <a:gd name="T16" fmla="*/ 975 w 998"/>
                <a:gd name="T17" fmla="*/ 351 h 999"/>
                <a:gd name="T18" fmla="*/ 992 w 998"/>
                <a:gd name="T19" fmla="*/ 423 h 999"/>
                <a:gd name="T20" fmla="*/ 998 w 998"/>
                <a:gd name="T21" fmla="*/ 500 h 999"/>
                <a:gd name="T22" fmla="*/ 992 w 998"/>
                <a:gd name="T23" fmla="*/ 576 h 999"/>
                <a:gd name="T24" fmla="*/ 975 w 998"/>
                <a:gd name="T25" fmla="*/ 648 h 999"/>
                <a:gd name="T26" fmla="*/ 948 w 998"/>
                <a:gd name="T27" fmla="*/ 716 h 999"/>
                <a:gd name="T28" fmla="*/ 913 w 998"/>
                <a:gd name="T29" fmla="*/ 779 h 999"/>
                <a:gd name="T30" fmla="*/ 868 w 998"/>
                <a:gd name="T31" fmla="*/ 836 h 999"/>
                <a:gd name="T32" fmla="*/ 816 w 998"/>
                <a:gd name="T33" fmla="*/ 884 h 999"/>
                <a:gd name="T34" fmla="*/ 757 w 998"/>
                <a:gd name="T35" fmla="*/ 927 h 999"/>
                <a:gd name="T36" fmla="*/ 693 w 998"/>
                <a:gd name="T37" fmla="*/ 960 h 999"/>
                <a:gd name="T38" fmla="*/ 623 w 998"/>
                <a:gd name="T39" fmla="*/ 983 h 999"/>
                <a:gd name="T40" fmla="*/ 550 w 998"/>
                <a:gd name="T41" fmla="*/ 997 h 999"/>
                <a:gd name="T42" fmla="*/ 473 w 998"/>
                <a:gd name="T43" fmla="*/ 998 h 999"/>
                <a:gd name="T44" fmla="*/ 398 w 998"/>
                <a:gd name="T45" fmla="*/ 989 h 999"/>
                <a:gd name="T46" fmla="*/ 327 w 998"/>
                <a:gd name="T47" fmla="*/ 969 h 999"/>
                <a:gd name="T48" fmla="*/ 260 w 998"/>
                <a:gd name="T49" fmla="*/ 938 h 999"/>
                <a:gd name="T50" fmla="*/ 200 w 998"/>
                <a:gd name="T51" fmla="*/ 900 h 999"/>
                <a:gd name="T52" fmla="*/ 146 w 998"/>
                <a:gd name="T53" fmla="*/ 853 h 999"/>
                <a:gd name="T54" fmla="*/ 98 w 998"/>
                <a:gd name="T55" fmla="*/ 798 h 999"/>
                <a:gd name="T56" fmla="*/ 59 w 998"/>
                <a:gd name="T57" fmla="*/ 738 h 999"/>
                <a:gd name="T58" fmla="*/ 30 w 998"/>
                <a:gd name="T59" fmla="*/ 672 h 999"/>
                <a:gd name="T60" fmla="*/ 9 w 998"/>
                <a:gd name="T61" fmla="*/ 600 h 999"/>
                <a:gd name="T62" fmla="*/ 0 w 998"/>
                <a:gd name="T63" fmla="*/ 526 h 999"/>
                <a:gd name="T64" fmla="*/ 2 w 998"/>
                <a:gd name="T65" fmla="*/ 448 h 999"/>
                <a:gd name="T66" fmla="*/ 15 w 998"/>
                <a:gd name="T67" fmla="*/ 375 h 999"/>
                <a:gd name="T68" fmla="*/ 39 w 998"/>
                <a:gd name="T69" fmla="*/ 306 h 999"/>
                <a:gd name="T70" fmla="*/ 71 w 998"/>
                <a:gd name="T71" fmla="*/ 241 h 999"/>
                <a:gd name="T72" fmla="*/ 113 w 998"/>
                <a:gd name="T73" fmla="*/ 182 h 999"/>
                <a:gd name="T74" fmla="*/ 163 w 998"/>
                <a:gd name="T75" fmla="*/ 131 h 999"/>
                <a:gd name="T76" fmla="*/ 219 w 998"/>
                <a:gd name="T77" fmla="*/ 85 h 999"/>
                <a:gd name="T78" fmla="*/ 282 w 998"/>
                <a:gd name="T79" fmla="*/ 50 h 999"/>
                <a:gd name="T80" fmla="*/ 350 w 998"/>
                <a:gd name="T81" fmla="*/ 23 h 999"/>
                <a:gd name="T82" fmla="*/ 422 w 998"/>
                <a:gd name="T83" fmla="*/ 6 h 999"/>
                <a:gd name="T84" fmla="*/ 499 w 998"/>
                <a:gd name="T85"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8" h="999">
                  <a:moveTo>
                    <a:pt x="499" y="0"/>
                  </a:moveTo>
                  <a:lnTo>
                    <a:pt x="525" y="1"/>
                  </a:lnTo>
                  <a:lnTo>
                    <a:pt x="550" y="3"/>
                  </a:lnTo>
                  <a:lnTo>
                    <a:pt x="574" y="6"/>
                  </a:lnTo>
                  <a:lnTo>
                    <a:pt x="599" y="11"/>
                  </a:lnTo>
                  <a:lnTo>
                    <a:pt x="623" y="16"/>
                  </a:lnTo>
                  <a:lnTo>
                    <a:pt x="647" y="23"/>
                  </a:lnTo>
                  <a:lnTo>
                    <a:pt x="671" y="31"/>
                  </a:lnTo>
                  <a:lnTo>
                    <a:pt x="693" y="40"/>
                  </a:lnTo>
                  <a:lnTo>
                    <a:pt x="715" y="50"/>
                  </a:lnTo>
                  <a:lnTo>
                    <a:pt x="736" y="60"/>
                  </a:lnTo>
                  <a:lnTo>
                    <a:pt x="757" y="72"/>
                  </a:lnTo>
                  <a:lnTo>
                    <a:pt x="777" y="85"/>
                  </a:lnTo>
                  <a:lnTo>
                    <a:pt x="797" y="99"/>
                  </a:lnTo>
                  <a:lnTo>
                    <a:pt x="816" y="114"/>
                  </a:lnTo>
                  <a:lnTo>
                    <a:pt x="835" y="131"/>
                  </a:lnTo>
                  <a:lnTo>
                    <a:pt x="852" y="147"/>
                  </a:lnTo>
                  <a:lnTo>
                    <a:pt x="868" y="164"/>
                  </a:lnTo>
                  <a:lnTo>
                    <a:pt x="884" y="182"/>
                  </a:lnTo>
                  <a:lnTo>
                    <a:pt x="898" y="201"/>
                  </a:lnTo>
                  <a:lnTo>
                    <a:pt x="913" y="220"/>
                  </a:lnTo>
                  <a:lnTo>
                    <a:pt x="925" y="241"/>
                  </a:lnTo>
                  <a:lnTo>
                    <a:pt x="937" y="261"/>
                  </a:lnTo>
                  <a:lnTo>
                    <a:pt x="948" y="283"/>
                  </a:lnTo>
                  <a:lnTo>
                    <a:pt x="959" y="306"/>
                  </a:lnTo>
                  <a:lnTo>
                    <a:pt x="968" y="328"/>
                  </a:lnTo>
                  <a:lnTo>
                    <a:pt x="975" y="351"/>
                  </a:lnTo>
                  <a:lnTo>
                    <a:pt x="983" y="375"/>
                  </a:lnTo>
                  <a:lnTo>
                    <a:pt x="988" y="399"/>
                  </a:lnTo>
                  <a:lnTo>
                    <a:pt x="992" y="423"/>
                  </a:lnTo>
                  <a:lnTo>
                    <a:pt x="996" y="448"/>
                  </a:lnTo>
                  <a:lnTo>
                    <a:pt x="997" y="474"/>
                  </a:lnTo>
                  <a:lnTo>
                    <a:pt x="998" y="500"/>
                  </a:lnTo>
                  <a:lnTo>
                    <a:pt x="997" y="526"/>
                  </a:lnTo>
                  <a:lnTo>
                    <a:pt x="996" y="551"/>
                  </a:lnTo>
                  <a:lnTo>
                    <a:pt x="992" y="576"/>
                  </a:lnTo>
                  <a:lnTo>
                    <a:pt x="988" y="600"/>
                  </a:lnTo>
                  <a:lnTo>
                    <a:pt x="983" y="624"/>
                  </a:lnTo>
                  <a:lnTo>
                    <a:pt x="975" y="648"/>
                  </a:lnTo>
                  <a:lnTo>
                    <a:pt x="968" y="672"/>
                  </a:lnTo>
                  <a:lnTo>
                    <a:pt x="959" y="694"/>
                  </a:lnTo>
                  <a:lnTo>
                    <a:pt x="948" y="716"/>
                  </a:lnTo>
                  <a:lnTo>
                    <a:pt x="937" y="738"/>
                  </a:lnTo>
                  <a:lnTo>
                    <a:pt x="925" y="758"/>
                  </a:lnTo>
                  <a:lnTo>
                    <a:pt x="913" y="779"/>
                  </a:lnTo>
                  <a:lnTo>
                    <a:pt x="898" y="798"/>
                  </a:lnTo>
                  <a:lnTo>
                    <a:pt x="884" y="817"/>
                  </a:lnTo>
                  <a:lnTo>
                    <a:pt x="868" y="836"/>
                  </a:lnTo>
                  <a:lnTo>
                    <a:pt x="852" y="853"/>
                  </a:lnTo>
                  <a:lnTo>
                    <a:pt x="835" y="869"/>
                  </a:lnTo>
                  <a:lnTo>
                    <a:pt x="816" y="884"/>
                  </a:lnTo>
                  <a:lnTo>
                    <a:pt x="797" y="900"/>
                  </a:lnTo>
                  <a:lnTo>
                    <a:pt x="777" y="914"/>
                  </a:lnTo>
                  <a:lnTo>
                    <a:pt x="757" y="927"/>
                  </a:lnTo>
                  <a:lnTo>
                    <a:pt x="736" y="938"/>
                  </a:lnTo>
                  <a:lnTo>
                    <a:pt x="715" y="949"/>
                  </a:lnTo>
                  <a:lnTo>
                    <a:pt x="693" y="960"/>
                  </a:lnTo>
                  <a:lnTo>
                    <a:pt x="671" y="969"/>
                  </a:lnTo>
                  <a:lnTo>
                    <a:pt x="647" y="976"/>
                  </a:lnTo>
                  <a:lnTo>
                    <a:pt x="623" y="983"/>
                  </a:lnTo>
                  <a:lnTo>
                    <a:pt x="599" y="989"/>
                  </a:lnTo>
                  <a:lnTo>
                    <a:pt x="574" y="993"/>
                  </a:lnTo>
                  <a:lnTo>
                    <a:pt x="550" y="997"/>
                  </a:lnTo>
                  <a:lnTo>
                    <a:pt x="525" y="998"/>
                  </a:lnTo>
                  <a:lnTo>
                    <a:pt x="499" y="999"/>
                  </a:lnTo>
                  <a:lnTo>
                    <a:pt x="473" y="998"/>
                  </a:lnTo>
                  <a:lnTo>
                    <a:pt x="448" y="997"/>
                  </a:lnTo>
                  <a:lnTo>
                    <a:pt x="422" y="993"/>
                  </a:lnTo>
                  <a:lnTo>
                    <a:pt x="398" y="989"/>
                  </a:lnTo>
                  <a:lnTo>
                    <a:pt x="373" y="983"/>
                  </a:lnTo>
                  <a:lnTo>
                    <a:pt x="350" y="976"/>
                  </a:lnTo>
                  <a:lnTo>
                    <a:pt x="327" y="969"/>
                  </a:lnTo>
                  <a:lnTo>
                    <a:pt x="304" y="960"/>
                  </a:lnTo>
                  <a:lnTo>
                    <a:pt x="282" y="949"/>
                  </a:lnTo>
                  <a:lnTo>
                    <a:pt x="260" y="938"/>
                  </a:lnTo>
                  <a:lnTo>
                    <a:pt x="240" y="927"/>
                  </a:lnTo>
                  <a:lnTo>
                    <a:pt x="219" y="914"/>
                  </a:lnTo>
                  <a:lnTo>
                    <a:pt x="200" y="900"/>
                  </a:lnTo>
                  <a:lnTo>
                    <a:pt x="181" y="884"/>
                  </a:lnTo>
                  <a:lnTo>
                    <a:pt x="163" y="869"/>
                  </a:lnTo>
                  <a:lnTo>
                    <a:pt x="146" y="853"/>
                  </a:lnTo>
                  <a:lnTo>
                    <a:pt x="129" y="836"/>
                  </a:lnTo>
                  <a:lnTo>
                    <a:pt x="113" y="817"/>
                  </a:lnTo>
                  <a:lnTo>
                    <a:pt x="98" y="798"/>
                  </a:lnTo>
                  <a:lnTo>
                    <a:pt x="84" y="779"/>
                  </a:lnTo>
                  <a:lnTo>
                    <a:pt x="71" y="758"/>
                  </a:lnTo>
                  <a:lnTo>
                    <a:pt x="59" y="738"/>
                  </a:lnTo>
                  <a:lnTo>
                    <a:pt x="48" y="716"/>
                  </a:lnTo>
                  <a:lnTo>
                    <a:pt x="39" y="694"/>
                  </a:lnTo>
                  <a:lnTo>
                    <a:pt x="30" y="672"/>
                  </a:lnTo>
                  <a:lnTo>
                    <a:pt x="21" y="648"/>
                  </a:lnTo>
                  <a:lnTo>
                    <a:pt x="15" y="624"/>
                  </a:lnTo>
                  <a:lnTo>
                    <a:pt x="9" y="600"/>
                  </a:lnTo>
                  <a:lnTo>
                    <a:pt x="5" y="576"/>
                  </a:lnTo>
                  <a:lnTo>
                    <a:pt x="2" y="551"/>
                  </a:lnTo>
                  <a:lnTo>
                    <a:pt x="0" y="526"/>
                  </a:lnTo>
                  <a:lnTo>
                    <a:pt x="0" y="500"/>
                  </a:lnTo>
                  <a:lnTo>
                    <a:pt x="0" y="474"/>
                  </a:lnTo>
                  <a:lnTo>
                    <a:pt x="2" y="448"/>
                  </a:lnTo>
                  <a:lnTo>
                    <a:pt x="5" y="423"/>
                  </a:lnTo>
                  <a:lnTo>
                    <a:pt x="9" y="399"/>
                  </a:lnTo>
                  <a:lnTo>
                    <a:pt x="15" y="375"/>
                  </a:lnTo>
                  <a:lnTo>
                    <a:pt x="21" y="351"/>
                  </a:lnTo>
                  <a:lnTo>
                    <a:pt x="30" y="328"/>
                  </a:lnTo>
                  <a:lnTo>
                    <a:pt x="39" y="306"/>
                  </a:lnTo>
                  <a:lnTo>
                    <a:pt x="48" y="283"/>
                  </a:lnTo>
                  <a:lnTo>
                    <a:pt x="59" y="261"/>
                  </a:lnTo>
                  <a:lnTo>
                    <a:pt x="71" y="241"/>
                  </a:lnTo>
                  <a:lnTo>
                    <a:pt x="84" y="220"/>
                  </a:lnTo>
                  <a:lnTo>
                    <a:pt x="98" y="201"/>
                  </a:lnTo>
                  <a:lnTo>
                    <a:pt x="113" y="182"/>
                  </a:lnTo>
                  <a:lnTo>
                    <a:pt x="129" y="164"/>
                  </a:lnTo>
                  <a:lnTo>
                    <a:pt x="146" y="147"/>
                  </a:lnTo>
                  <a:lnTo>
                    <a:pt x="163" y="131"/>
                  </a:lnTo>
                  <a:lnTo>
                    <a:pt x="181" y="114"/>
                  </a:lnTo>
                  <a:lnTo>
                    <a:pt x="200" y="99"/>
                  </a:lnTo>
                  <a:lnTo>
                    <a:pt x="219" y="85"/>
                  </a:lnTo>
                  <a:lnTo>
                    <a:pt x="240" y="72"/>
                  </a:lnTo>
                  <a:lnTo>
                    <a:pt x="260" y="60"/>
                  </a:lnTo>
                  <a:lnTo>
                    <a:pt x="282" y="50"/>
                  </a:lnTo>
                  <a:lnTo>
                    <a:pt x="304" y="40"/>
                  </a:lnTo>
                  <a:lnTo>
                    <a:pt x="327" y="31"/>
                  </a:lnTo>
                  <a:lnTo>
                    <a:pt x="350" y="23"/>
                  </a:lnTo>
                  <a:lnTo>
                    <a:pt x="373" y="16"/>
                  </a:lnTo>
                  <a:lnTo>
                    <a:pt x="398" y="11"/>
                  </a:lnTo>
                  <a:lnTo>
                    <a:pt x="422" y="6"/>
                  </a:lnTo>
                  <a:lnTo>
                    <a:pt x="448" y="3"/>
                  </a:lnTo>
                  <a:lnTo>
                    <a:pt x="473" y="1"/>
                  </a:lnTo>
                  <a:lnTo>
                    <a:pt x="499"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dirty="0"/>
            </a:p>
          </p:txBody>
        </p:sp>
        <p:sp>
          <p:nvSpPr>
            <p:cNvPr id="48" name="Freeform 145">
              <a:extLst>
                <a:ext uri="{FF2B5EF4-FFF2-40B4-BE49-F238E27FC236}">
                  <a16:creationId xmlns:a16="http://schemas.microsoft.com/office/drawing/2014/main" id="{60823D68-25A3-4BAC-80A7-86A438E5979C}"/>
                </a:ext>
              </a:extLst>
            </p:cNvPr>
            <p:cNvSpPr>
              <a:spLocks/>
            </p:cNvSpPr>
            <p:nvPr/>
          </p:nvSpPr>
          <p:spPr bwMode="auto">
            <a:xfrm>
              <a:off x="3723427" y="1756789"/>
              <a:ext cx="226379" cy="226379"/>
            </a:xfrm>
            <a:custGeom>
              <a:avLst/>
              <a:gdLst>
                <a:gd name="T0" fmla="*/ 345 w 626"/>
                <a:gd name="T1" fmla="*/ 2 h 625"/>
                <a:gd name="T2" fmla="*/ 391 w 626"/>
                <a:gd name="T3" fmla="*/ 10 h 625"/>
                <a:gd name="T4" fmla="*/ 434 w 626"/>
                <a:gd name="T5" fmla="*/ 25 h 625"/>
                <a:gd name="T6" fmla="*/ 475 w 626"/>
                <a:gd name="T7" fmla="*/ 45 h 625"/>
                <a:gd name="T8" fmla="*/ 512 w 626"/>
                <a:gd name="T9" fmla="*/ 71 h 625"/>
                <a:gd name="T10" fmla="*/ 545 w 626"/>
                <a:gd name="T11" fmla="*/ 103 h 625"/>
                <a:gd name="T12" fmla="*/ 573 w 626"/>
                <a:gd name="T13" fmla="*/ 138 h 625"/>
                <a:gd name="T14" fmla="*/ 595 w 626"/>
                <a:gd name="T15" fmla="*/ 177 h 625"/>
                <a:gd name="T16" fmla="*/ 612 w 626"/>
                <a:gd name="T17" fmla="*/ 220 h 625"/>
                <a:gd name="T18" fmla="*/ 622 w 626"/>
                <a:gd name="T19" fmla="*/ 266 h 625"/>
                <a:gd name="T20" fmla="*/ 626 w 626"/>
                <a:gd name="T21" fmla="*/ 313 h 625"/>
                <a:gd name="T22" fmla="*/ 622 w 626"/>
                <a:gd name="T23" fmla="*/ 361 h 625"/>
                <a:gd name="T24" fmla="*/ 612 w 626"/>
                <a:gd name="T25" fmla="*/ 406 h 625"/>
                <a:gd name="T26" fmla="*/ 595 w 626"/>
                <a:gd name="T27" fmla="*/ 448 h 625"/>
                <a:gd name="T28" fmla="*/ 573 w 626"/>
                <a:gd name="T29" fmla="*/ 488 h 625"/>
                <a:gd name="T30" fmla="*/ 545 w 626"/>
                <a:gd name="T31" fmla="*/ 523 h 625"/>
                <a:gd name="T32" fmla="*/ 512 w 626"/>
                <a:gd name="T33" fmla="*/ 554 h 625"/>
                <a:gd name="T34" fmla="*/ 475 w 626"/>
                <a:gd name="T35" fmla="*/ 580 h 625"/>
                <a:gd name="T36" fmla="*/ 434 w 626"/>
                <a:gd name="T37" fmla="*/ 600 h 625"/>
                <a:gd name="T38" fmla="*/ 391 w 626"/>
                <a:gd name="T39" fmla="*/ 616 h 625"/>
                <a:gd name="T40" fmla="*/ 345 w 626"/>
                <a:gd name="T41" fmla="*/ 624 h 625"/>
                <a:gd name="T42" fmla="*/ 297 w 626"/>
                <a:gd name="T43" fmla="*/ 625 h 625"/>
                <a:gd name="T44" fmla="*/ 250 w 626"/>
                <a:gd name="T45" fmla="*/ 619 h 625"/>
                <a:gd name="T46" fmla="*/ 205 w 626"/>
                <a:gd name="T47" fmla="*/ 607 h 625"/>
                <a:gd name="T48" fmla="*/ 164 w 626"/>
                <a:gd name="T49" fmla="*/ 587 h 625"/>
                <a:gd name="T50" fmla="*/ 125 w 626"/>
                <a:gd name="T51" fmla="*/ 564 h 625"/>
                <a:gd name="T52" fmla="*/ 92 w 626"/>
                <a:gd name="T53" fmla="*/ 533 h 625"/>
                <a:gd name="T54" fmla="*/ 63 w 626"/>
                <a:gd name="T55" fmla="*/ 500 h 625"/>
                <a:gd name="T56" fmla="*/ 38 w 626"/>
                <a:gd name="T57" fmla="*/ 462 h 625"/>
                <a:gd name="T58" fmla="*/ 20 w 626"/>
                <a:gd name="T59" fmla="*/ 420 h 625"/>
                <a:gd name="T60" fmla="*/ 7 w 626"/>
                <a:gd name="T61" fmla="*/ 376 h 625"/>
                <a:gd name="T62" fmla="*/ 0 w 626"/>
                <a:gd name="T63" fmla="*/ 329 h 625"/>
                <a:gd name="T64" fmla="*/ 2 w 626"/>
                <a:gd name="T65" fmla="*/ 281 h 625"/>
                <a:gd name="T66" fmla="*/ 10 w 626"/>
                <a:gd name="T67" fmla="*/ 234 h 625"/>
                <a:gd name="T68" fmla="*/ 25 w 626"/>
                <a:gd name="T69" fmla="*/ 191 h 625"/>
                <a:gd name="T70" fmla="*/ 45 w 626"/>
                <a:gd name="T71" fmla="*/ 151 h 625"/>
                <a:gd name="T72" fmla="*/ 71 w 626"/>
                <a:gd name="T73" fmla="*/ 114 h 625"/>
                <a:gd name="T74" fmla="*/ 103 w 626"/>
                <a:gd name="T75" fmla="*/ 81 h 625"/>
                <a:gd name="T76" fmla="*/ 138 w 626"/>
                <a:gd name="T77" fmla="*/ 54 h 625"/>
                <a:gd name="T78" fmla="*/ 177 w 626"/>
                <a:gd name="T79" fmla="*/ 31 h 625"/>
                <a:gd name="T80" fmla="*/ 220 w 626"/>
                <a:gd name="T81" fmla="*/ 14 h 625"/>
                <a:gd name="T82" fmla="*/ 266 w 626"/>
                <a:gd name="T83" fmla="*/ 4 h 625"/>
                <a:gd name="T84" fmla="*/ 313 w 626"/>
                <a:gd name="T85"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6" h="625">
                  <a:moveTo>
                    <a:pt x="313" y="0"/>
                  </a:moveTo>
                  <a:lnTo>
                    <a:pt x="330" y="1"/>
                  </a:lnTo>
                  <a:lnTo>
                    <a:pt x="345" y="2"/>
                  </a:lnTo>
                  <a:lnTo>
                    <a:pt x="361" y="4"/>
                  </a:lnTo>
                  <a:lnTo>
                    <a:pt x="376" y="6"/>
                  </a:lnTo>
                  <a:lnTo>
                    <a:pt x="391" y="10"/>
                  </a:lnTo>
                  <a:lnTo>
                    <a:pt x="406" y="14"/>
                  </a:lnTo>
                  <a:lnTo>
                    <a:pt x="420" y="19"/>
                  </a:lnTo>
                  <a:lnTo>
                    <a:pt x="434" y="25"/>
                  </a:lnTo>
                  <a:lnTo>
                    <a:pt x="448" y="31"/>
                  </a:lnTo>
                  <a:lnTo>
                    <a:pt x="462" y="38"/>
                  </a:lnTo>
                  <a:lnTo>
                    <a:pt x="475" y="45"/>
                  </a:lnTo>
                  <a:lnTo>
                    <a:pt x="488" y="54"/>
                  </a:lnTo>
                  <a:lnTo>
                    <a:pt x="500" y="63"/>
                  </a:lnTo>
                  <a:lnTo>
                    <a:pt x="512" y="71"/>
                  </a:lnTo>
                  <a:lnTo>
                    <a:pt x="523" y="81"/>
                  </a:lnTo>
                  <a:lnTo>
                    <a:pt x="534" y="92"/>
                  </a:lnTo>
                  <a:lnTo>
                    <a:pt x="545" y="103"/>
                  </a:lnTo>
                  <a:lnTo>
                    <a:pt x="554" y="114"/>
                  </a:lnTo>
                  <a:lnTo>
                    <a:pt x="564" y="125"/>
                  </a:lnTo>
                  <a:lnTo>
                    <a:pt x="573" y="138"/>
                  </a:lnTo>
                  <a:lnTo>
                    <a:pt x="580" y="151"/>
                  </a:lnTo>
                  <a:lnTo>
                    <a:pt x="588" y="164"/>
                  </a:lnTo>
                  <a:lnTo>
                    <a:pt x="595" y="177"/>
                  </a:lnTo>
                  <a:lnTo>
                    <a:pt x="601" y="191"/>
                  </a:lnTo>
                  <a:lnTo>
                    <a:pt x="607" y="205"/>
                  </a:lnTo>
                  <a:lnTo>
                    <a:pt x="612" y="220"/>
                  </a:lnTo>
                  <a:lnTo>
                    <a:pt x="616" y="234"/>
                  </a:lnTo>
                  <a:lnTo>
                    <a:pt x="619" y="249"/>
                  </a:lnTo>
                  <a:lnTo>
                    <a:pt x="622" y="266"/>
                  </a:lnTo>
                  <a:lnTo>
                    <a:pt x="624" y="281"/>
                  </a:lnTo>
                  <a:lnTo>
                    <a:pt x="626" y="297"/>
                  </a:lnTo>
                  <a:lnTo>
                    <a:pt x="626" y="313"/>
                  </a:lnTo>
                  <a:lnTo>
                    <a:pt x="626" y="329"/>
                  </a:lnTo>
                  <a:lnTo>
                    <a:pt x="624" y="344"/>
                  </a:lnTo>
                  <a:lnTo>
                    <a:pt x="622" y="361"/>
                  </a:lnTo>
                  <a:lnTo>
                    <a:pt x="619" y="376"/>
                  </a:lnTo>
                  <a:lnTo>
                    <a:pt x="616" y="391"/>
                  </a:lnTo>
                  <a:lnTo>
                    <a:pt x="612" y="406"/>
                  </a:lnTo>
                  <a:lnTo>
                    <a:pt x="607" y="420"/>
                  </a:lnTo>
                  <a:lnTo>
                    <a:pt x="601" y="434"/>
                  </a:lnTo>
                  <a:lnTo>
                    <a:pt x="595" y="448"/>
                  </a:lnTo>
                  <a:lnTo>
                    <a:pt x="588" y="462"/>
                  </a:lnTo>
                  <a:lnTo>
                    <a:pt x="580" y="475"/>
                  </a:lnTo>
                  <a:lnTo>
                    <a:pt x="573" y="488"/>
                  </a:lnTo>
                  <a:lnTo>
                    <a:pt x="564" y="500"/>
                  </a:lnTo>
                  <a:lnTo>
                    <a:pt x="554" y="512"/>
                  </a:lnTo>
                  <a:lnTo>
                    <a:pt x="545" y="523"/>
                  </a:lnTo>
                  <a:lnTo>
                    <a:pt x="534" y="533"/>
                  </a:lnTo>
                  <a:lnTo>
                    <a:pt x="523" y="544"/>
                  </a:lnTo>
                  <a:lnTo>
                    <a:pt x="512" y="554"/>
                  </a:lnTo>
                  <a:lnTo>
                    <a:pt x="500" y="564"/>
                  </a:lnTo>
                  <a:lnTo>
                    <a:pt x="488" y="572"/>
                  </a:lnTo>
                  <a:lnTo>
                    <a:pt x="475" y="580"/>
                  </a:lnTo>
                  <a:lnTo>
                    <a:pt x="462" y="587"/>
                  </a:lnTo>
                  <a:lnTo>
                    <a:pt x="448" y="595"/>
                  </a:lnTo>
                  <a:lnTo>
                    <a:pt x="434" y="600"/>
                  </a:lnTo>
                  <a:lnTo>
                    <a:pt x="420" y="607"/>
                  </a:lnTo>
                  <a:lnTo>
                    <a:pt x="406" y="611"/>
                  </a:lnTo>
                  <a:lnTo>
                    <a:pt x="391" y="616"/>
                  </a:lnTo>
                  <a:lnTo>
                    <a:pt x="376" y="619"/>
                  </a:lnTo>
                  <a:lnTo>
                    <a:pt x="361" y="622"/>
                  </a:lnTo>
                  <a:lnTo>
                    <a:pt x="345" y="624"/>
                  </a:lnTo>
                  <a:lnTo>
                    <a:pt x="330" y="625"/>
                  </a:lnTo>
                  <a:lnTo>
                    <a:pt x="313" y="625"/>
                  </a:lnTo>
                  <a:lnTo>
                    <a:pt x="297" y="625"/>
                  </a:lnTo>
                  <a:lnTo>
                    <a:pt x="281" y="624"/>
                  </a:lnTo>
                  <a:lnTo>
                    <a:pt x="266" y="622"/>
                  </a:lnTo>
                  <a:lnTo>
                    <a:pt x="250" y="619"/>
                  </a:lnTo>
                  <a:lnTo>
                    <a:pt x="235" y="616"/>
                  </a:lnTo>
                  <a:lnTo>
                    <a:pt x="220" y="611"/>
                  </a:lnTo>
                  <a:lnTo>
                    <a:pt x="205" y="607"/>
                  </a:lnTo>
                  <a:lnTo>
                    <a:pt x="191" y="600"/>
                  </a:lnTo>
                  <a:lnTo>
                    <a:pt x="177" y="595"/>
                  </a:lnTo>
                  <a:lnTo>
                    <a:pt x="164" y="587"/>
                  </a:lnTo>
                  <a:lnTo>
                    <a:pt x="150" y="580"/>
                  </a:lnTo>
                  <a:lnTo>
                    <a:pt x="138" y="572"/>
                  </a:lnTo>
                  <a:lnTo>
                    <a:pt x="125" y="564"/>
                  </a:lnTo>
                  <a:lnTo>
                    <a:pt x="114" y="554"/>
                  </a:lnTo>
                  <a:lnTo>
                    <a:pt x="103" y="544"/>
                  </a:lnTo>
                  <a:lnTo>
                    <a:pt x="92" y="533"/>
                  </a:lnTo>
                  <a:lnTo>
                    <a:pt x="81" y="523"/>
                  </a:lnTo>
                  <a:lnTo>
                    <a:pt x="71" y="512"/>
                  </a:lnTo>
                  <a:lnTo>
                    <a:pt x="63" y="500"/>
                  </a:lnTo>
                  <a:lnTo>
                    <a:pt x="54" y="488"/>
                  </a:lnTo>
                  <a:lnTo>
                    <a:pt x="45" y="475"/>
                  </a:lnTo>
                  <a:lnTo>
                    <a:pt x="38" y="462"/>
                  </a:lnTo>
                  <a:lnTo>
                    <a:pt x="31" y="448"/>
                  </a:lnTo>
                  <a:lnTo>
                    <a:pt x="25" y="434"/>
                  </a:lnTo>
                  <a:lnTo>
                    <a:pt x="20" y="420"/>
                  </a:lnTo>
                  <a:lnTo>
                    <a:pt x="14" y="406"/>
                  </a:lnTo>
                  <a:lnTo>
                    <a:pt x="10" y="391"/>
                  </a:lnTo>
                  <a:lnTo>
                    <a:pt x="7" y="376"/>
                  </a:lnTo>
                  <a:lnTo>
                    <a:pt x="3" y="361"/>
                  </a:lnTo>
                  <a:lnTo>
                    <a:pt x="2" y="344"/>
                  </a:lnTo>
                  <a:lnTo>
                    <a:pt x="0" y="329"/>
                  </a:lnTo>
                  <a:lnTo>
                    <a:pt x="0" y="313"/>
                  </a:lnTo>
                  <a:lnTo>
                    <a:pt x="0" y="297"/>
                  </a:lnTo>
                  <a:lnTo>
                    <a:pt x="2" y="281"/>
                  </a:lnTo>
                  <a:lnTo>
                    <a:pt x="3" y="266"/>
                  </a:lnTo>
                  <a:lnTo>
                    <a:pt x="7" y="249"/>
                  </a:lnTo>
                  <a:lnTo>
                    <a:pt x="10" y="234"/>
                  </a:lnTo>
                  <a:lnTo>
                    <a:pt x="14" y="220"/>
                  </a:lnTo>
                  <a:lnTo>
                    <a:pt x="20" y="205"/>
                  </a:lnTo>
                  <a:lnTo>
                    <a:pt x="25" y="191"/>
                  </a:lnTo>
                  <a:lnTo>
                    <a:pt x="31" y="177"/>
                  </a:lnTo>
                  <a:lnTo>
                    <a:pt x="38" y="164"/>
                  </a:lnTo>
                  <a:lnTo>
                    <a:pt x="45" y="151"/>
                  </a:lnTo>
                  <a:lnTo>
                    <a:pt x="54" y="138"/>
                  </a:lnTo>
                  <a:lnTo>
                    <a:pt x="63" y="125"/>
                  </a:lnTo>
                  <a:lnTo>
                    <a:pt x="71" y="114"/>
                  </a:lnTo>
                  <a:lnTo>
                    <a:pt x="81" y="103"/>
                  </a:lnTo>
                  <a:lnTo>
                    <a:pt x="92" y="92"/>
                  </a:lnTo>
                  <a:lnTo>
                    <a:pt x="103" y="81"/>
                  </a:lnTo>
                  <a:lnTo>
                    <a:pt x="114" y="71"/>
                  </a:lnTo>
                  <a:lnTo>
                    <a:pt x="125" y="63"/>
                  </a:lnTo>
                  <a:lnTo>
                    <a:pt x="138" y="54"/>
                  </a:lnTo>
                  <a:lnTo>
                    <a:pt x="150" y="45"/>
                  </a:lnTo>
                  <a:lnTo>
                    <a:pt x="164" y="38"/>
                  </a:lnTo>
                  <a:lnTo>
                    <a:pt x="177" y="31"/>
                  </a:lnTo>
                  <a:lnTo>
                    <a:pt x="191" y="25"/>
                  </a:lnTo>
                  <a:lnTo>
                    <a:pt x="205" y="19"/>
                  </a:lnTo>
                  <a:lnTo>
                    <a:pt x="220" y="14"/>
                  </a:lnTo>
                  <a:lnTo>
                    <a:pt x="235" y="10"/>
                  </a:lnTo>
                  <a:lnTo>
                    <a:pt x="250" y="6"/>
                  </a:lnTo>
                  <a:lnTo>
                    <a:pt x="266" y="4"/>
                  </a:lnTo>
                  <a:lnTo>
                    <a:pt x="281" y="2"/>
                  </a:lnTo>
                  <a:lnTo>
                    <a:pt x="297" y="1"/>
                  </a:lnTo>
                  <a:lnTo>
                    <a:pt x="313"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146">
              <a:extLst>
                <a:ext uri="{FF2B5EF4-FFF2-40B4-BE49-F238E27FC236}">
                  <a16:creationId xmlns:a16="http://schemas.microsoft.com/office/drawing/2014/main" id="{6F3449D2-4ECF-47DD-87DA-DAE3864B1A52}"/>
                </a:ext>
              </a:extLst>
            </p:cNvPr>
            <p:cNvSpPr>
              <a:spLocks/>
            </p:cNvSpPr>
            <p:nvPr/>
          </p:nvSpPr>
          <p:spPr bwMode="auto">
            <a:xfrm>
              <a:off x="1736803" y="2157307"/>
              <a:ext cx="162529" cy="162529"/>
            </a:xfrm>
            <a:custGeom>
              <a:avLst/>
              <a:gdLst>
                <a:gd name="T0" fmla="*/ 237 w 450"/>
                <a:gd name="T1" fmla="*/ 0 h 449"/>
                <a:gd name="T2" fmla="*/ 260 w 450"/>
                <a:gd name="T3" fmla="*/ 2 h 449"/>
                <a:gd name="T4" fmla="*/ 281 w 450"/>
                <a:gd name="T5" fmla="*/ 7 h 449"/>
                <a:gd name="T6" fmla="*/ 302 w 450"/>
                <a:gd name="T7" fmla="*/ 14 h 449"/>
                <a:gd name="T8" fmla="*/ 332 w 450"/>
                <a:gd name="T9" fmla="*/ 27 h 449"/>
                <a:gd name="T10" fmla="*/ 368 w 450"/>
                <a:gd name="T11" fmla="*/ 52 h 449"/>
                <a:gd name="T12" fmla="*/ 398 w 450"/>
                <a:gd name="T13" fmla="*/ 82 h 449"/>
                <a:gd name="T14" fmla="*/ 423 w 450"/>
                <a:gd name="T15" fmla="*/ 117 h 449"/>
                <a:gd name="T16" fmla="*/ 436 w 450"/>
                <a:gd name="T17" fmla="*/ 148 h 449"/>
                <a:gd name="T18" fmla="*/ 442 w 450"/>
                <a:gd name="T19" fmla="*/ 168 h 449"/>
                <a:gd name="T20" fmla="*/ 448 w 450"/>
                <a:gd name="T21" fmla="*/ 190 h 449"/>
                <a:gd name="T22" fmla="*/ 450 w 450"/>
                <a:gd name="T23" fmla="*/ 212 h 449"/>
                <a:gd name="T24" fmla="*/ 450 w 450"/>
                <a:gd name="T25" fmla="*/ 236 h 449"/>
                <a:gd name="T26" fmla="*/ 448 w 450"/>
                <a:gd name="T27" fmla="*/ 259 h 449"/>
                <a:gd name="T28" fmla="*/ 442 w 450"/>
                <a:gd name="T29" fmla="*/ 280 h 449"/>
                <a:gd name="T30" fmla="*/ 436 w 450"/>
                <a:gd name="T31" fmla="*/ 302 h 449"/>
                <a:gd name="T32" fmla="*/ 423 w 450"/>
                <a:gd name="T33" fmla="*/ 331 h 449"/>
                <a:gd name="T34" fmla="*/ 398 w 450"/>
                <a:gd name="T35" fmla="*/ 367 h 449"/>
                <a:gd name="T36" fmla="*/ 368 w 450"/>
                <a:gd name="T37" fmla="*/ 398 h 449"/>
                <a:gd name="T38" fmla="*/ 332 w 450"/>
                <a:gd name="T39" fmla="*/ 422 h 449"/>
                <a:gd name="T40" fmla="*/ 302 w 450"/>
                <a:gd name="T41" fmla="*/ 436 h 449"/>
                <a:gd name="T42" fmla="*/ 281 w 450"/>
                <a:gd name="T43" fmla="*/ 442 h 449"/>
                <a:gd name="T44" fmla="*/ 260 w 450"/>
                <a:gd name="T45" fmla="*/ 447 h 449"/>
                <a:gd name="T46" fmla="*/ 237 w 450"/>
                <a:gd name="T47" fmla="*/ 449 h 449"/>
                <a:gd name="T48" fmla="*/ 213 w 450"/>
                <a:gd name="T49" fmla="*/ 449 h 449"/>
                <a:gd name="T50" fmla="*/ 190 w 450"/>
                <a:gd name="T51" fmla="*/ 447 h 449"/>
                <a:gd name="T52" fmla="*/ 169 w 450"/>
                <a:gd name="T53" fmla="*/ 442 h 449"/>
                <a:gd name="T54" fmla="*/ 147 w 450"/>
                <a:gd name="T55" fmla="*/ 436 h 449"/>
                <a:gd name="T56" fmla="*/ 118 w 450"/>
                <a:gd name="T57" fmla="*/ 422 h 449"/>
                <a:gd name="T58" fmla="*/ 82 w 450"/>
                <a:gd name="T59" fmla="*/ 398 h 449"/>
                <a:gd name="T60" fmla="*/ 51 w 450"/>
                <a:gd name="T61" fmla="*/ 367 h 449"/>
                <a:gd name="T62" fmla="*/ 27 w 450"/>
                <a:gd name="T63" fmla="*/ 331 h 449"/>
                <a:gd name="T64" fmla="*/ 14 w 450"/>
                <a:gd name="T65" fmla="*/ 302 h 449"/>
                <a:gd name="T66" fmla="*/ 7 w 450"/>
                <a:gd name="T67" fmla="*/ 280 h 449"/>
                <a:gd name="T68" fmla="*/ 3 w 450"/>
                <a:gd name="T69" fmla="*/ 259 h 449"/>
                <a:gd name="T70" fmla="*/ 0 w 450"/>
                <a:gd name="T71" fmla="*/ 236 h 449"/>
                <a:gd name="T72" fmla="*/ 0 w 450"/>
                <a:gd name="T73" fmla="*/ 212 h 449"/>
                <a:gd name="T74" fmla="*/ 3 w 450"/>
                <a:gd name="T75" fmla="*/ 190 h 449"/>
                <a:gd name="T76" fmla="*/ 7 w 450"/>
                <a:gd name="T77" fmla="*/ 168 h 449"/>
                <a:gd name="T78" fmla="*/ 14 w 450"/>
                <a:gd name="T79" fmla="*/ 148 h 449"/>
                <a:gd name="T80" fmla="*/ 27 w 450"/>
                <a:gd name="T81" fmla="*/ 117 h 449"/>
                <a:gd name="T82" fmla="*/ 51 w 450"/>
                <a:gd name="T83" fmla="*/ 82 h 449"/>
                <a:gd name="T84" fmla="*/ 82 w 450"/>
                <a:gd name="T85" fmla="*/ 52 h 449"/>
                <a:gd name="T86" fmla="*/ 118 w 450"/>
                <a:gd name="T87" fmla="*/ 27 h 449"/>
                <a:gd name="T88" fmla="*/ 147 w 450"/>
                <a:gd name="T89" fmla="*/ 14 h 449"/>
                <a:gd name="T90" fmla="*/ 169 w 450"/>
                <a:gd name="T91" fmla="*/ 7 h 449"/>
                <a:gd name="T92" fmla="*/ 190 w 450"/>
                <a:gd name="T93" fmla="*/ 2 h 449"/>
                <a:gd name="T94" fmla="*/ 213 w 450"/>
                <a:gd name="T95"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0" h="449">
                  <a:moveTo>
                    <a:pt x="225" y="0"/>
                  </a:moveTo>
                  <a:lnTo>
                    <a:pt x="237" y="0"/>
                  </a:lnTo>
                  <a:lnTo>
                    <a:pt x="248" y="1"/>
                  </a:lnTo>
                  <a:lnTo>
                    <a:pt x="260" y="2"/>
                  </a:lnTo>
                  <a:lnTo>
                    <a:pt x="270" y="4"/>
                  </a:lnTo>
                  <a:lnTo>
                    <a:pt x="281" y="7"/>
                  </a:lnTo>
                  <a:lnTo>
                    <a:pt x="292" y="9"/>
                  </a:lnTo>
                  <a:lnTo>
                    <a:pt x="302" y="14"/>
                  </a:lnTo>
                  <a:lnTo>
                    <a:pt x="313" y="17"/>
                  </a:lnTo>
                  <a:lnTo>
                    <a:pt x="332" y="27"/>
                  </a:lnTo>
                  <a:lnTo>
                    <a:pt x="350" y="39"/>
                  </a:lnTo>
                  <a:lnTo>
                    <a:pt x="368" y="52"/>
                  </a:lnTo>
                  <a:lnTo>
                    <a:pt x="384" y="66"/>
                  </a:lnTo>
                  <a:lnTo>
                    <a:pt x="398" y="82"/>
                  </a:lnTo>
                  <a:lnTo>
                    <a:pt x="411" y="99"/>
                  </a:lnTo>
                  <a:lnTo>
                    <a:pt x="423" y="117"/>
                  </a:lnTo>
                  <a:lnTo>
                    <a:pt x="432" y="137"/>
                  </a:lnTo>
                  <a:lnTo>
                    <a:pt x="436" y="148"/>
                  </a:lnTo>
                  <a:lnTo>
                    <a:pt x="440" y="157"/>
                  </a:lnTo>
                  <a:lnTo>
                    <a:pt x="442" y="168"/>
                  </a:lnTo>
                  <a:lnTo>
                    <a:pt x="445" y="179"/>
                  </a:lnTo>
                  <a:lnTo>
                    <a:pt x="448" y="190"/>
                  </a:lnTo>
                  <a:lnTo>
                    <a:pt x="449" y="202"/>
                  </a:lnTo>
                  <a:lnTo>
                    <a:pt x="450" y="212"/>
                  </a:lnTo>
                  <a:lnTo>
                    <a:pt x="450" y="224"/>
                  </a:lnTo>
                  <a:lnTo>
                    <a:pt x="450" y="236"/>
                  </a:lnTo>
                  <a:lnTo>
                    <a:pt x="449" y="247"/>
                  </a:lnTo>
                  <a:lnTo>
                    <a:pt x="448" y="259"/>
                  </a:lnTo>
                  <a:lnTo>
                    <a:pt x="445" y="270"/>
                  </a:lnTo>
                  <a:lnTo>
                    <a:pt x="442" y="280"/>
                  </a:lnTo>
                  <a:lnTo>
                    <a:pt x="440" y="291"/>
                  </a:lnTo>
                  <a:lnTo>
                    <a:pt x="436" y="302"/>
                  </a:lnTo>
                  <a:lnTo>
                    <a:pt x="432" y="312"/>
                  </a:lnTo>
                  <a:lnTo>
                    <a:pt x="423" y="331"/>
                  </a:lnTo>
                  <a:lnTo>
                    <a:pt x="411" y="350"/>
                  </a:lnTo>
                  <a:lnTo>
                    <a:pt x="398" y="367"/>
                  </a:lnTo>
                  <a:lnTo>
                    <a:pt x="384" y="383"/>
                  </a:lnTo>
                  <a:lnTo>
                    <a:pt x="368" y="398"/>
                  </a:lnTo>
                  <a:lnTo>
                    <a:pt x="350" y="411"/>
                  </a:lnTo>
                  <a:lnTo>
                    <a:pt x="332" y="422"/>
                  </a:lnTo>
                  <a:lnTo>
                    <a:pt x="313" y="432"/>
                  </a:lnTo>
                  <a:lnTo>
                    <a:pt x="302" y="436"/>
                  </a:lnTo>
                  <a:lnTo>
                    <a:pt x="292" y="439"/>
                  </a:lnTo>
                  <a:lnTo>
                    <a:pt x="281" y="442"/>
                  </a:lnTo>
                  <a:lnTo>
                    <a:pt x="270" y="445"/>
                  </a:lnTo>
                  <a:lnTo>
                    <a:pt x="260" y="447"/>
                  </a:lnTo>
                  <a:lnTo>
                    <a:pt x="248" y="448"/>
                  </a:lnTo>
                  <a:lnTo>
                    <a:pt x="237" y="449"/>
                  </a:lnTo>
                  <a:lnTo>
                    <a:pt x="225" y="449"/>
                  </a:lnTo>
                  <a:lnTo>
                    <a:pt x="213" y="449"/>
                  </a:lnTo>
                  <a:lnTo>
                    <a:pt x="202" y="448"/>
                  </a:lnTo>
                  <a:lnTo>
                    <a:pt x="190" y="447"/>
                  </a:lnTo>
                  <a:lnTo>
                    <a:pt x="180" y="445"/>
                  </a:lnTo>
                  <a:lnTo>
                    <a:pt x="169" y="442"/>
                  </a:lnTo>
                  <a:lnTo>
                    <a:pt x="158" y="439"/>
                  </a:lnTo>
                  <a:lnTo>
                    <a:pt x="147" y="436"/>
                  </a:lnTo>
                  <a:lnTo>
                    <a:pt x="138" y="432"/>
                  </a:lnTo>
                  <a:lnTo>
                    <a:pt x="118" y="422"/>
                  </a:lnTo>
                  <a:lnTo>
                    <a:pt x="100" y="411"/>
                  </a:lnTo>
                  <a:lnTo>
                    <a:pt x="82" y="398"/>
                  </a:lnTo>
                  <a:lnTo>
                    <a:pt x="66" y="383"/>
                  </a:lnTo>
                  <a:lnTo>
                    <a:pt x="51" y="367"/>
                  </a:lnTo>
                  <a:lnTo>
                    <a:pt x="38" y="350"/>
                  </a:lnTo>
                  <a:lnTo>
                    <a:pt x="27" y="331"/>
                  </a:lnTo>
                  <a:lnTo>
                    <a:pt x="18" y="312"/>
                  </a:lnTo>
                  <a:lnTo>
                    <a:pt x="14" y="302"/>
                  </a:lnTo>
                  <a:lnTo>
                    <a:pt x="10" y="291"/>
                  </a:lnTo>
                  <a:lnTo>
                    <a:pt x="7" y="280"/>
                  </a:lnTo>
                  <a:lnTo>
                    <a:pt x="5" y="270"/>
                  </a:lnTo>
                  <a:lnTo>
                    <a:pt x="3" y="259"/>
                  </a:lnTo>
                  <a:lnTo>
                    <a:pt x="1" y="247"/>
                  </a:lnTo>
                  <a:lnTo>
                    <a:pt x="0" y="236"/>
                  </a:lnTo>
                  <a:lnTo>
                    <a:pt x="0" y="224"/>
                  </a:lnTo>
                  <a:lnTo>
                    <a:pt x="0" y="212"/>
                  </a:lnTo>
                  <a:lnTo>
                    <a:pt x="1" y="202"/>
                  </a:lnTo>
                  <a:lnTo>
                    <a:pt x="3" y="190"/>
                  </a:lnTo>
                  <a:lnTo>
                    <a:pt x="5" y="179"/>
                  </a:lnTo>
                  <a:lnTo>
                    <a:pt x="7" y="168"/>
                  </a:lnTo>
                  <a:lnTo>
                    <a:pt x="10" y="157"/>
                  </a:lnTo>
                  <a:lnTo>
                    <a:pt x="14" y="148"/>
                  </a:lnTo>
                  <a:lnTo>
                    <a:pt x="18" y="137"/>
                  </a:lnTo>
                  <a:lnTo>
                    <a:pt x="27" y="117"/>
                  </a:lnTo>
                  <a:lnTo>
                    <a:pt x="38" y="99"/>
                  </a:lnTo>
                  <a:lnTo>
                    <a:pt x="51" y="82"/>
                  </a:lnTo>
                  <a:lnTo>
                    <a:pt x="66" y="66"/>
                  </a:lnTo>
                  <a:lnTo>
                    <a:pt x="82" y="52"/>
                  </a:lnTo>
                  <a:lnTo>
                    <a:pt x="100" y="39"/>
                  </a:lnTo>
                  <a:lnTo>
                    <a:pt x="118" y="27"/>
                  </a:lnTo>
                  <a:lnTo>
                    <a:pt x="138" y="17"/>
                  </a:lnTo>
                  <a:lnTo>
                    <a:pt x="147" y="14"/>
                  </a:lnTo>
                  <a:lnTo>
                    <a:pt x="158" y="9"/>
                  </a:lnTo>
                  <a:lnTo>
                    <a:pt x="169" y="7"/>
                  </a:lnTo>
                  <a:lnTo>
                    <a:pt x="180" y="4"/>
                  </a:lnTo>
                  <a:lnTo>
                    <a:pt x="190" y="2"/>
                  </a:lnTo>
                  <a:lnTo>
                    <a:pt x="202" y="1"/>
                  </a:lnTo>
                  <a:lnTo>
                    <a:pt x="213" y="0"/>
                  </a:lnTo>
                  <a:lnTo>
                    <a:pt x="225"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147">
              <a:extLst>
                <a:ext uri="{FF2B5EF4-FFF2-40B4-BE49-F238E27FC236}">
                  <a16:creationId xmlns:a16="http://schemas.microsoft.com/office/drawing/2014/main" id="{076A9F8A-A768-4F95-9163-F8C2ACC90572}"/>
                </a:ext>
              </a:extLst>
            </p:cNvPr>
            <p:cNvSpPr>
              <a:spLocks/>
            </p:cNvSpPr>
            <p:nvPr/>
          </p:nvSpPr>
          <p:spPr bwMode="auto">
            <a:xfrm>
              <a:off x="1230352" y="2270496"/>
              <a:ext cx="179943" cy="179943"/>
            </a:xfrm>
            <a:custGeom>
              <a:avLst/>
              <a:gdLst>
                <a:gd name="T0" fmla="*/ 272 w 495"/>
                <a:gd name="T1" fmla="*/ 1 h 493"/>
                <a:gd name="T2" fmla="*/ 309 w 495"/>
                <a:gd name="T3" fmla="*/ 7 h 493"/>
                <a:gd name="T4" fmla="*/ 343 w 495"/>
                <a:gd name="T5" fmla="*/ 19 h 493"/>
                <a:gd name="T6" fmla="*/ 376 w 495"/>
                <a:gd name="T7" fmla="*/ 36 h 493"/>
                <a:gd name="T8" fmla="*/ 405 w 495"/>
                <a:gd name="T9" fmla="*/ 56 h 493"/>
                <a:gd name="T10" fmla="*/ 430 w 495"/>
                <a:gd name="T11" fmla="*/ 81 h 493"/>
                <a:gd name="T12" fmla="*/ 452 w 495"/>
                <a:gd name="T13" fmla="*/ 108 h 493"/>
                <a:gd name="T14" fmla="*/ 470 w 495"/>
                <a:gd name="T15" fmla="*/ 139 h 493"/>
                <a:gd name="T16" fmla="*/ 484 w 495"/>
                <a:gd name="T17" fmla="*/ 173 h 493"/>
                <a:gd name="T18" fmla="*/ 491 w 495"/>
                <a:gd name="T19" fmla="*/ 208 h 493"/>
                <a:gd name="T20" fmla="*/ 495 w 495"/>
                <a:gd name="T21" fmla="*/ 246 h 493"/>
                <a:gd name="T22" fmla="*/ 491 w 495"/>
                <a:gd name="T23" fmla="*/ 284 h 493"/>
                <a:gd name="T24" fmla="*/ 484 w 495"/>
                <a:gd name="T25" fmla="*/ 320 h 493"/>
                <a:gd name="T26" fmla="*/ 470 w 495"/>
                <a:gd name="T27" fmla="*/ 353 h 493"/>
                <a:gd name="T28" fmla="*/ 452 w 495"/>
                <a:gd name="T29" fmla="*/ 384 h 493"/>
                <a:gd name="T30" fmla="*/ 430 w 495"/>
                <a:gd name="T31" fmla="*/ 412 h 493"/>
                <a:gd name="T32" fmla="*/ 405 w 495"/>
                <a:gd name="T33" fmla="*/ 437 h 493"/>
                <a:gd name="T34" fmla="*/ 376 w 495"/>
                <a:gd name="T35" fmla="*/ 458 h 493"/>
                <a:gd name="T36" fmla="*/ 343 w 495"/>
                <a:gd name="T37" fmla="*/ 474 h 493"/>
                <a:gd name="T38" fmla="*/ 309 w 495"/>
                <a:gd name="T39" fmla="*/ 486 h 493"/>
                <a:gd name="T40" fmla="*/ 272 w 495"/>
                <a:gd name="T41" fmla="*/ 492 h 493"/>
                <a:gd name="T42" fmla="*/ 234 w 495"/>
                <a:gd name="T43" fmla="*/ 493 h 493"/>
                <a:gd name="T44" fmla="*/ 198 w 495"/>
                <a:gd name="T45" fmla="*/ 488 h 493"/>
                <a:gd name="T46" fmla="*/ 162 w 495"/>
                <a:gd name="T47" fmla="*/ 478 h 493"/>
                <a:gd name="T48" fmla="*/ 129 w 495"/>
                <a:gd name="T49" fmla="*/ 463 h 493"/>
                <a:gd name="T50" fmla="*/ 99 w 495"/>
                <a:gd name="T51" fmla="*/ 445 h 493"/>
                <a:gd name="T52" fmla="*/ 72 w 495"/>
                <a:gd name="T53" fmla="*/ 421 h 493"/>
                <a:gd name="T54" fmla="*/ 50 w 495"/>
                <a:gd name="T55" fmla="*/ 394 h 493"/>
                <a:gd name="T56" fmla="*/ 30 w 495"/>
                <a:gd name="T57" fmla="*/ 364 h 493"/>
                <a:gd name="T58" fmla="*/ 15 w 495"/>
                <a:gd name="T59" fmla="*/ 331 h 493"/>
                <a:gd name="T60" fmla="*/ 5 w 495"/>
                <a:gd name="T61" fmla="*/ 296 h 493"/>
                <a:gd name="T62" fmla="*/ 1 w 495"/>
                <a:gd name="T63" fmla="*/ 259 h 493"/>
                <a:gd name="T64" fmla="*/ 2 w 495"/>
                <a:gd name="T65" fmla="*/ 221 h 493"/>
                <a:gd name="T66" fmla="*/ 8 w 495"/>
                <a:gd name="T67" fmla="*/ 185 h 493"/>
                <a:gd name="T68" fmla="*/ 19 w 495"/>
                <a:gd name="T69" fmla="*/ 150 h 493"/>
                <a:gd name="T70" fmla="*/ 37 w 495"/>
                <a:gd name="T71" fmla="*/ 119 h 493"/>
                <a:gd name="T72" fmla="*/ 57 w 495"/>
                <a:gd name="T73" fmla="*/ 90 h 493"/>
                <a:gd name="T74" fmla="*/ 81 w 495"/>
                <a:gd name="T75" fmla="*/ 64 h 493"/>
                <a:gd name="T76" fmla="*/ 109 w 495"/>
                <a:gd name="T77" fmla="*/ 42 h 493"/>
                <a:gd name="T78" fmla="*/ 140 w 495"/>
                <a:gd name="T79" fmla="*/ 24 h 493"/>
                <a:gd name="T80" fmla="*/ 174 w 495"/>
                <a:gd name="T81" fmla="*/ 11 h 493"/>
                <a:gd name="T82" fmla="*/ 209 w 495"/>
                <a:gd name="T83" fmla="*/ 2 h 493"/>
                <a:gd name="T84" fmla="*/ 247 w 495"/>
                <a:gd name="T85"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5" h="493">
                  <a:moveTo>
                    <a:pt x="247" y="0"/>
                  </a:moveTo>
                  <a:lnTo>
                    <a:pt x="260" y="0"/>
                  </a:lnTo>
                  <a:lnTo>
                    <a:pt x="272" y="1"/>
                  </a:lnTo>
                  <a:lnTo>
                    <a:pt x="285" y="2"/>
                  </a:lnTo>
                  <a:lnTo>
                    <a:pt x="297" y="4"/>
                  </a:lnTo>
                  <a:lnTo>
                    <a:pt x="309" y="7"/>
                  </a:lnTo>
                  <a:lnTo>
                    <a:pt x="321" y="11"/>
                  </a:lnTo>
                  <a:lnTo>
                    <a:pt x="333" y="14"/>
                  </a:lnTo>
                  <a:lnTo>
                    <a:pt x="343" y="19"/>
                  </a:lnTo>
                  <a:lnTo>
                    <a:pt x="354" y="24"/>
                  </a:lnTo>
                  <a:lnTo>
                    <a:pt x="365" y="29"/>
                  </a:lnTo>
                  <a:lnTo>
                    <a:pt x="376" y="36"/>
                  </a:lnTo>
                  <a:lnTo>
                    <a:pt x="385" y="42"/>
                  </a:lnTo>
                  <a:lnTo>
                    <a:pt x="395" y="48"/>
                  </a:lnTo>
                  <a:lnTo>
                    <a:pt x="405" y="56"/>
                  </a:lnTo>
                  <a:lnTo>
                    <a:pt x="414" y="64"/>
                  </a:lnTo>
                  <a:lnTo>
                    <a:pt x="422" y="72"/>
                  </a:lnTo>
                  <a:lnTo>
                    <a:pt x="430" y="81"/>
                  </a:lnTo>
                  <a:lnTo>
                    <a:pt x="438" y="90"/>
                  </a:lnTo>
                  <a:lnTo>
                    <a:pt x="445" y="98"/>
                  </a:lnTo>
                  <a:lnTo>
                    <a:pt x="452" y="108"/>
                  </a:lnTo>
                  <a:lnTo>
                    <a:pt x="459" y="119"/>
                  </a:lnTo>
                  <a:lnTo>
                    <a:pt x="464" y="128"/>
                  </a:lnTo>
                  <a:lnTo>
                    <a:pt x="470" y="139"/>
                  </a:lnTo>
                  <a:lnTo>
                    <a:pt x="475" y="150"/>
                  </a:lnTo>
                  <a:lnTo>
                    <a:pt x="479" y="162"/>
                  </a:lnTo>
                  <a:lnTo>
                    <a:pt x="484" y="173"/>
                  </a:lnTo>
                  <a:lnTo>
                    <a:pt x="487" y="185"/>
                  </a:lnTo>
                  <a:lnTo>
                    <a:pt x="489" y="196"/>
                  </a:lnTo>
                  <a:lnTo>
                    <a:pt x="491" y="208"/>
                  </a:lnTo>
                  <a:lnTo>
                    <a:pt x="494" y="221"/>
                  </a:lnTo>
                  <a:lnTo>
                    <a:pt x="495" y="234"/>
                  </a:lnTo>
                  <a:lnTo>
                    <a:pt x="495" y="246"/>
                  </a:lnTo>
                  <a:lnTo>
                    <a:pt x="495" y="259"/>
                  </a:lnTo>
                  <a:lnTo>
                    <a:pt x="494" y="272"/>
                  </a:lnTo>
                  <a:lnTo>
                    <a:pt x="491" y="284"/>
                  </a:lnTo>
                  <a:lnTo>
                    <a:pt x="489" y="296"/>
                  </a:lnTo>
                  <a:lnTo>
                    <a:pt x="487" y="308"/>
                  </a:lnTo>
                  <a:lnTo>
                    <a:pt x="484" y="320"/>
                  </a:lnTo>
                  <a:lnTo>
                    <a:pt x="479" y="331"/>
                  </a:lnTo>
                  <a:lnTo>
                    <a:pt x="475" y="342"/>
                  </a:lnTo>
                  <a:lnTo>
                    <a:pt x="470" y="353"/>
                  </a:lnTo>
                  <a:lnTo>
                    <a:pt x="464" y="364"/>
                  </a:lnTo>
                  <a:lnTo>
                    <a:pt x="459" y="375"/>
                  </a:lnTo>
                  <a:lnTo>
                    <a:pt x="452" y="384"/>
                  </a:lnTo>
                  <a:lnTo>
                    <a:pt x="445" y="394"/>
                  </a:lnTo>
                  <a:lnTo>
                    <a:pt x="438" y="404"/>
                  </a:lnTo>
                  <a:lnTo>
                    <a:pt x="430" y="412"/>
                  </a:lnTo>
                  <a:lnTo>
                    <a:pt x="422" y="421"/>
                  </a:lnTo>
                  <a:lnTo>
                    <a:pt x="414" y="430"/>
                  </a:lnTo>
                  <a:lnTo>
                    <a:pt x="405" y="437"/>
                  </a:lnTo>
                  <a:lnTo>
                    <a:pt x="395" y="445"/>
                  </a:lnTo>
                  <a:lnTo>
                    <a:pt x="385" y="451"/>
                  </a:lnTo>
                  <a:lnTo>
                    <a:pt x="376" y="458"/>
                  </a:lnTo>
                  <a:lnTo>
                    <a:pt x="365" y="463"/>
                  </a:lnTo>
                  <a:lnTo>
                    <a:pt x="354" y="469"/>
                  </a:lnTo>
                  <a:lnTo>
                    <a:pt x="343" y="474"/>
                  </a:lnTo>
                  <a:lnTo>
                    <a:pt x="333" y="478"/>
                  </a:lnTo>
                  <a:lnTo>
                    <a:pt x="321" y="483"/>
                  </a:lnTo>
                  <a:lnTo>
                    <a:pt x="309" y="486"/>
                  </a:lnTo>
                  <a:lnTo>
                    <a:pt x="297" y="488"/>
                  </a:lnTo>
                  <a:lnTo>
                    <a:pt x="285" y="490"/>
                  </a:lnTo>
                  <a:lnTo>
                    <a:pt x="272" y="492"/>
                  </a:lnTo>
                  <a:lnTo>
                    <a:pt x="260" y="493"/>
                  </a:lnTo>
                  <a:lnTo>
                    <a:pt x="247" y="493"/>
                  </a:lnTo>
                  <a:lnTo>
                    <a:pt x="234" y="493"/>
                  </a:lnTo>
                  <a:lnTo>
                    <a:pt x="222" y="492"/>
                  </a:lnTo>
                  <a:lnTo>
                    <a:pt x="209" y="490"/>
                  </a:lnTo>
                  <a:lnTo>
                    <a:pt x="198" y="488"/>
                  </a:lnTo>
                  <a:lnTo>
                    <a:pt x="186" y="486"/>
                  </a:lnTo>
                  <a:lnTo>
                    <a:pt x="174" y="483"/>
                  </a:lnTo>
                  <a:lnTo>
                    <a:pt x="162" y="478"/>
                  </a:lnTo>
                  <a:lnTo>
                    <a:pt x="151" y="474"/>
                  </a:lnTo>
                  <a:lnTo>
                    <a:pt x="140" y="469"/>
                  </a:lnTo>
                  <a:lnTo>
                    <a:pt x="129" y="463"/>
                  </a:lnTo>
                  <a:lnTo>
                    <a:pt x="120" y="458"/>
                  </a:lnTo>
                  <a:lnTo>
                    <a:pt x="109" y="451"/>
                  </a:lnTo>
                  <a:lnTo>
                    <a:pt x="99" y="445"/>
                  </a:lnTo>
                  <a:lnTo>
                    <a:pt x="91" y="437"/>
                  </a:lnTo>
                  <a:lnTo>
                    <a:pt x="81" y="430"/>
                  </a:lnTo>
                  <a:lnTo>
                    <a:pt x="72" y="421"/>
                  </a:lnTo>
                  <a:lnTo>
                    <a:pt x="65" y="412"/>
                  </a:lnTo>
                  <a:lnTo>
                    <a:pt x="57" y="404"/>
                  </a:lnTo>
                  <a:lnTo>
                    <a:pt x="50" y="394"/>
                  </a:lnTo>
                  <a:lnTo>
                    <a:pt x="42" y="384"/>
                  </a:lnTo>
                  <a:lnTo>
                    <a:pt x="37" y="375"/>
                  </a:lnTo>
                  <a:lnTo>
                    <a:pt x="30" y="364"/>
                  </a:lnTo>
                  <a:lnTo>
                    <a:pt x="25" y="353"/>
                  </a:lnTo>
                  <a:lnTo>
                    <a:pt x="19" y="342"/>
                  </a:lnTo>
                  <a:lnTo>
                    <a:pt x="15" y="331"/>
                  </a:lnTo>
                  <a:lnTo>
                    <a:pt x="12" y="320"/>
                  </a:lnTo>
                  <a:lnTo>
                    <a:pt x="8" y="308"/>
                  </a:lnTo>
                  <a:lnTo>
                    <a:pt x="5" y="296"/>
                  </a:lnTo>
                  <a:lnTo>
                    <a:pt x="3" y="284"/>
                  </a:lnTo>
                  <a:lnTo>
                    <a:pt x="2" y="272"/>
                  </a:lnTo>
                  <a:lnTo>
                    <a:pt x="1" y="259"/>
                  </a:lnTo>
                  <a:lnTo>
                    <a:pt x="0" y="246"/>
                  </a:lnTo>
                  <a:lnTo>
                    <a:pt x="1" y="234"/>
                  </a:lnTo>
                  <a:lnTo>
                    <a:pt x="2" y="221"/>
                  </a:lnTo>
                  <a:lnTo>
                    <a:pt x="3" y="208"/>
                  </a:lnTo>
                  <a:lnTo>
                    <a:pt x="5" y="196"/>
                  </a:lnTo>
                  <a:lnTo>
                    <a:pt x="8" y="185"/>
                  </a:lnTo>
                  <a:lnTo>
                    <a:pt x="12" y="173"/>
                  </a:lnTo>
                  <a:lnTo>
                    <a:pt x="15" y="162"/>
                  </a:lnTo>
                  <a:lnTo>
                    <a:pt x="19" y="150"/>
                  </a:lnTo>
                  <a:lnTo>
                    <a:pt x="25" y="139"/>
                  </a:lnTo>
                  <a:lnTo>
                    <a:pt x="30" y="128"/>
                  </a:lnTo>
                  <a:lnTo>
                    <a:pt x="37" y="119"/>
                  </a:lnTo>
                  <a:lnTo>
                    <a:pt x="42" y="108"/>
                  </a:lnTo>
                  <a:lnTo>
                    <a:pt x="50" y="98"/>
                  </a:lnTo>
                  <a:lnTo>
                    <a:pt x="57" y="90"/>
                  </a:lnTo>
                  <a:lnTo>
                    <a:pt x="65" y="81"/>
                  </a:lnTo>
                  <a:lnTo>
                    <a:pt x="72" y="72"/>
                  </a:lnTo>
                  <a:lnTo>
                    <a:pt x="81" y="64"/>
                  </a:lnTo>
                  <a:lnTo>
                    <a:pt x="91" y="56"/>
                  </a:lnTo>
                  <a:lnTo>
                    <a:pt x="99" y="48"/>
                  </a:lnTo>
                  <a:lnTo>
                    <a:pt x="109" y="42"/>
                  </a:lnTo>
                  <a:lnTo>
                    <a:pt x="120" y="36"/>
                  </a:lnTo>
                  <a:lnTo>
                    <a:pt x="129" y="29"/>
                  </a:lnTo>
                  <a:lnTo>
                    <a:pt x="140" y="24"/>
                  </a:lnTo>
                  <a:lnTo>
                    <a:pt x="151" y="19"/>
                  </a:lnTo>
                  <a:lnTo>
                    <a:pt x="162" y="14"/>
                  </a:lnTo>
                  <a:lnTo>
                    <a:pt x="174" y="11"/>
                  </a:lnTo>
                  <a:lnTo>
                    <a:pt x="186" y="7"/>
                  </a:lnTo>
                  <a:lnTo>
                    <a:pt x="198" y="4"/>
                  </a:lnTo>
                  <a:lnTo>
                    <a:pt x="209" y="2"/>
                  </a:lnTo>
                  <a:lnTo>
                    <a:pt x="222" y="1"/>
                  </a:lnTo>
                  <a:lnTo>
                    <a:pt x="234" y="0"/>
                  </a:lnTo>
                  <a:lnTo>
                    <a:pt x="247"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148">
              <a:extLst>
                <a:ext uri="{FF2B5EF4-FFF2-40B4-BE49-F238E27FC236}">
                  <a16:creationId xmlns:a16="http://schemas.microsoft.com/office/drawing/2014/main" id="{8ADFFBFD-9323-4FE2-9A2D-19087007C18F}"/>
                </a:ext>
              </a:extLst>
            </p:cNvPr>
            <p:cNvSpPr>
              <a:spLocks/>
            </p:cNvSpPr>
            <p:nvPr/>
          </p:nvSpPr>
          <p:spPr bwMode="auto">
            <a:xfrm>
              <a:off x="723900" y="1833700"/>
              <a:ext cx="245245" cy="245245"/>
            </a:xfrm>
            <a:custGeom>
              <a:avLst/>
              <a:gdLst>
                <a:gd name="T0" fmla="*/ 373 w 675"/>
                <a:gd name="T1" fmla="*/ 2 h 676"/>
                <a:gd name="T2" fmla="*/ 422 w 675"/>
                <a:gd name="T3" fmla="*/ 10 h 676"/>
                <a:gd name="T4" fmla="*/ 469 w 675"/>
                <a:gd name="T5" fmla="*/ 27 h 676"/>
                <a:gd name="T6" fmla="*/ 513 w 675"/>
                <a:gd name="T7" fmla="*/ 49 h 676"/>
                <a:gd name="T8" fmla="*/ 553 w 675"/>
                <a:gd name="T9" fmla="*/ 77 h 676"/>
                <a:gd name="T10" fmla="*/ 588 w 675"/>
                <a:gd name="T11" fmla="*/ 111 h 676"/>
                <a:gd name="T12" fmla="*/ 618 w 675"/>
                <a:gd name="T13" fmla="*/ 149 h 676"/>
                <a:gd name="T14" fmla="*/ 642 w 675"/>
                <a:gd name="T15" fmla="*/ 191 h 676"/>
                <a:gd name="T16" fmla="*/ 660 w 675"/>
                <a:gd name="T17" fmla="*/ 237 h 676"/>
                <a:gd name="T18" fmla="*/ 672 w 675"/>
                <a:gd name="T19" fmla="*/ 286 h 676"/>
                <a:gd name="T20" fmla="*/ 675 w 675"/>
                <a:gd name="T21" fmla="*/ 338 h 676"/>
                <a:gd name="T22" fmla="*/ 672 w 675"/>
                <a:gd name="T23" fmla="*/ 390 h 676"/>
                <a:gd name="T24" fmla="*/ 660 w 675"/>
                <a:gd name="T25" fmla="*/ 438 h 676"/>
                <a:gd name="T26" fmla="*/ 642 w 675"/>
                <a:gd name="T27" fmla="*/ 484 h 676"/>
                <a:gd name="T28" fmla="*/ 618 w 675"/>
                <a:gd name="T29" fmla="*/ 527 h 676"/>
                <a:gd name="T30" fmla="*/ 588 w 675"/>
                <a:gd name="T31" fmla="*/ 565 h 676"/>
                <a:gd name="T32" fmla="*/ 553 w 675"/>
                <a:gd name="T33" fmla="*/ 598 h 676"/>
                <a:gd name="T34" fmla="*/ 513 w 675"/>
                <a:gd name="T35" fmla="*/ 626 h 676"/>
                <a:gd name="T36" fmla="*/ 469 w 675"/>
                <a:gd name="T37" fmla="*/ 649 h 676"/>
                <a:gd name="T38" fmla="*/ 422 w 675"/>
                <a:gd name="T39" fmla="*/ 665 h 676"/>
                <a:gd name="T40" fmla="*/ 373 w 675"/>
                <a:gd name="T41" fmla="*/ 674 h 676"/>
                <a:gd name="T42" fmla="*/ 321 w 675"/>
                <a:gd name="T43" fmla="*/ 675 h 676"/>
                <a:gd name="T44" fmla="*/ 270 w 675"/>
                <a:gd name="T45" fmla="*/ 668 h 676"/>
                <a:gd name="T46" fmla="*/ 221 w 675"/>
                <a:gd name="T47" fmla="*/ 655 h 676"/>
                <a:gd name="T48" fmla="*/ 177 w 675"/>
                <a:gd name="T49" fmla="*/ 635 h 676"/>
                <a:gd name="T50" fmla="*/ 136 w 675"/>
                <a:gd name="T51" fmla="*/ 608 h 676"/>
                <a:gd name="T52" fmla="*/ 99 w 675"/>
                <a:gd name="T53" fmla="*/ 576 h 676"/>
                <a:gd name="T54" fmla="*/ 67 w 675"/>
                <a:gd name="T55" fmla="*/ 540 h 676"/>
                <a:gd name="T56" fmla="*/ 41 w 675"/>
                <a:gd name="T57" fmla="*/ 499 h 676"/>
                <a:gd name="T58" fmla="*/ 21 w 675"/>
                <a:gd name="T59" fmla="*/ 453 h 676"/>
                <a:gd name="T60" fmla="*/ 6 w 675"/>
                <a:gd name="T61" fmla="*/ 406 h 676"/>
                <a:gd name="T62" fmla="*/ 0 w 675"/>
                <a:gd name="T63" fmla="*/ 355 h 676"/>
                <a:gd name="T64" fmla="*/ 2 w 675"/>
                <a:gd name="T65" fmla="*/ 303 h 676"/>
                <a:gd name="T66" fmla="*/ 11 w 675"/>
                <a:gd name="T67" fmla="*/ 253 h 676"/>
                <a:gd name="T68" fmla="*/ 27 w 675"/>
                <a:gd name="T69" fmla="*/ 206 h 676"/>
                <a:gd name="T70" fmla="*/ 49 w 675"/>
                <a:gd name="T71" fmla="*/ 163 h 676"/>
                <a:gd name="T72" fmla="*/ 77 w 675"/>
                <a:gd name="T73" fmla="*/ 123 h 676"/>
                <a:gd name="T74" fmla="*/ 110 w 675"/>
                <a:gd name="T75" fmla="*/ 87 h 676"/>
                <a:gd name="T76" fmla="*/ 149 w 675"/>
                <a:gd name="T77" fmla="*/ 58 h 676"/>
                <a:gd name="T78" fmla="*/ 191 w 675"/>
                <a:gd name="T79" fmla="*/ 33 h 676"/>
                <a:gd name="T80" fmla="*/ 238 w 675"/>
                <a:gd name="T81" fmla="*/ 15 h 676"/>
                <a:gd name="T82" fmla="*/ 286 w 675"/>
                <a:gd name="T83" fmla="*/ 4 h 676"/>
                <a:gd name="T84" fmla="*/ 338 w 675"/>
                <a:gd name="T85"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5" h="676">
                  <a:moveTo>
                    <a:pt x="338" y="0"/>
                  </a:moveTo>
                  <a:lnTo>
                    <a:pt x="355" y="1"/>
                  </a:lnTo>
                  <a:lnTo>
                    <a:pt x="373" y="2"/>
                  </a:lnTo>
                  <a:lnTo>
                    <a:pt x="389" y="4"/>
                  </a:lnTo>
                  <a:lnTo>
                    <a:pt x="406" y="7"/>
                  </a:lnTo>
                  <a:lnTo>
                    <a:pt x="422" y="10"/>
                  </a:lnTo>
                  <a:lnTo>
                    <a:pt x="439" y="15"/>
                  </a:lnTo>
                  <a:lnTo>
                    <a:pt x="454" y="20"/>
                  </a:lnTo>
                  <a:lnTo>
                    <a:pt x="469" y="27"/>
                  </a:lnTo>
                  <a:lnTo>
                    <a:pt x="484" y="33"/>
                  </a:lnTo>
                  <a:lnTo>
                    <a:pt x="499" y="41"/>
                  </a:lnTo>
                  <a:lnTo>
                    <a:pt x="513" y="49"/>
                  </a:lnTo>
                  <a:lnTo>
                    <a:pt x="526" y="58"/>
                  </a:lnTo>
                  <a:lnTo>
                    <a:pt x="540" y="67"/>
                  </a:lnTo>
                  <a:lnTo>
                    <a:pt x="553" y="77"/>
                  </a:lnTo>
                  <a:lnTo>
                    <a:pt x="565" y="87"/>
                  </a:lnTo>
                  <a:lnTo>
                    <a:pt x="577" y="99"/>
                  </a:lnTo>
                  <a:lnTo>
                    <a:pt x="588" y="111"/>
                  </a:lnTo>
                  <a:lnTo>
                    <a:pt x="598" y="123"/>
                  </a:lnTo>
                  <a:lnTo>
                    <a:pt x="608" y="136"/>
                  </a:lnTo>
                  <a:lnTo>
                    <a:pt x="618" y="149"/>
                  </a:lnTo>
                  <a:lnTo>
                    <a:pt x="627" y="163"/>
                  </a:lnTo>
                  <a:lnTo>
                    <a:pt x="635" y="177"/>
                  </a:lnTo>
                  <a:lnTo>
                    <a:pt x="642" y="191"/>
                  </a:lnTo>
                  <a:lnTo>
                    <a:pt x="649" y="206"/>
                  </a:lnTo>
                  <a:lnTo>
                    <a:pt x="655" y="221"/>
                  </a:lnTo>
                  <a:lnTo>
                    <a:pt x="660" y="237"/>
                  </a:lnTo>
                  <a:lnTo>
                    <a:pt x="664" y="253"/>
                  </a:lnTo>
                  <a:lnTo>
                    <a:pt x="669" y="270"/>
                  </a:lnTo>
                  <a:lnTo>
                    <a:pt x="672" y="286"/>
                  </a:lnTo>
                  <a:lnTo>
                    <a:pt x="674" y="303"/>
                  </a:lnTo>
                  <a:lnTo>
                    <a:pt x="675" y="320"/>
                  </a:lnTo>
                  <a:lnTo>
                    <a:pt x="675" y="338"/>
                  </a:lnTo>
                  <a:lnTo>
                    <a:pt x="675" y="355"/>
                  </a:lnTo>
                  <a:lnTo>
                    <a:pt x="674" y="372"/>
                  </a:lnTo>
                  <a:lnTo>
                    <a:pt x="672" y="390"/>
                  </a:lnTo>
                  <a:lnTo>
                    <a:pt x="669" y="406"/>
                  </a:lnTo>
                  <a:lnTo>
                    <a:pt x="664" y="422"/>
                  </a:lnTo>
                  <a:lnTo>
                    <a:pt x="660" y="438"/>
                  </a:lnTo>
                  <a:lnTo>
                    <a:pt x="655" y="453"/>
                  </a:lnTo>
                  <a:lnTo>
                    <a:pt x="649" y="469"/>
                  </a:lnTo>
                  <a:lnTo>
                    <a:pt x="642" y="484"/>
                  </a:lnTo>
                  <a:lnTo>
                    <a:pt x="635" y="499"/>
                  </a:lnTo>
                  <a:lnTo>
                    <a:pt x="627" y="513"/>
                  </a:lnTo>
                  <a:lnTo>
                    <a:pt x="618" y="527"/>
                  </a:lnTo>
                  <a:lnTo>
                    <a:pt x="608" y="540"/>
                  </a:lnTo>
                  <a:lnTo>
                    <a:pt x="598" y="553"/>
                  </a:lnTo>
                  <a:lnTo>
                    <a:pt x="588" y="565"/>
                  </a:lnTo>
                  <a:lnTo>
                    <a:pt x="577" y="576"/>
                  </a:lnTo>
                  <a:lnTo>
                    <a:pt x="565" y="587"/>
                  </a:lnTo>
                  <a:lnTo>
                    <a:pt x="553" y="598"/>
                  </a:lnTo>
                  <a:lnTo>
                    <a:pt x="540" y="608"/>
                  </a:lnTo>
                  <a:lnTo>
                    <a:pt x="526" y="617"/>
                  </a:lnTo>
                  <a:lnTo>
                    <a:pt x="513" y="626"/>
                  </a:lnTo>
                  <a:lnTo>
                    <a:pt x="499" y="635"/>
                  </a:lnTo>
                  <a:lnTo>
                    <a:pt x="484" y="642"/>
                  </a:lnTo>
                  <a:lnTo>
                    <a:pt x="469" y="649"/>
                  </a:lnTo>
                  <a:lnTo>
                    <a:pt x="454" y="655"/>
                  </a:lnTo>
                  <a:lnTo>
                    <a:pt x="439" y="661"/>
                  </a:lnTo>
                  <a:lnTo>
                    <a:pt x="422" y="665"/>
                  </a:lnTo>
                  <a:lnTo>
                    <a:pt x="406" y="668"/>
                  </a:lnTo>
                  <a:lnTo>
                    <a:pt x="389" y="671"/>
                  </a:lnTo>
                  <a:lnTo>
                    <a:pt x="373" y="674"/>
                  </a:lnTo>
                  <a:lnTo>
                    <a:pt x="355" y="675"/>
                  </a:lnTo>
                  <a:lnTo>
                    <a:pt x="338" y="676"/>
                  </a:lnTo>
                  <a:lnTo>
                    <a:pt x="321" y="675"/>
                  </a:lnTo>
                  <a:lnTo>
                    <a:pt x="304" y="674"/>
                  </a:lnTo>
                  <a:lnTo>
                    <a:pt x="286" y="671"/>
                  </a:lnTo>
                  <a:lnTo>
                    <a:pt x="270" y="668"/>
                  </a:lnTo>
                  <a:lnTo>
                    <a:pt x="254" y="665"/>
                  </a:lnTo>
                  <a:lnTo>
                    <a:pt x="238" y="661"/>
                  </a:lnTo>
                  <a:lnTo>
                    <a:pt x="221" y="655"/>
                  </a:lnTo>
                  <a:lnTo>
                    <a:pt x="206" y="649"/>
                  </a:lnTo>
                  <a:lnTo>
                    <a:pt x="191" y="642"/>
                  </a:lnTo>
                  <a:lnTo>
                    <a:pt x="177" y="635"/>
                  </a:lnTo>
                  <a:lnTo>
                    <a:pt x="163" y="626"/>
                  </a:lnTo>
                  <a:lnTo>
                    <a:pt x="149" y="617"/>
                  </a:lnTo>
                  <a:lnTo>
                    <a:pt x="136" y="608"/>
                  </a:lnTo>
                  <a:lnTo>
                    <a:pt x="123" y="598"/>
                  </a:lnTo>
                  <a:lnTo>
                    <a:pt x="110" y="587"/>
                  </a:lnTo>
                  <a:lnTo>
                    <a:pt x="99" y="576"/>
                  </a:lnTo>
                  <a:lnTo>
                    <a:pt x="88" y="565"/>
                  </a:lnTo>
                  <a:lnTo>
                    <a:pt x="77" y="553"/>
                  </a:lnTo>
                  <a:lnTo>
                    <a:pt x="67" y="540"/>
                  </a:lnTo>
                  <a:lnTo>
                    <a:pt x="57" y="527"/>
                  </a:lnTo>
                  <a:lnTo>
                    <a:pt x="49" y="513"/>
                  </a:lnTo>
                  <a:lnTo>
                    <a:pt x="41" y="499"/>
                  </a:lnTo>
                  <a:lnTo>
                    <a:pt x="33" y="484"/>
                  </a:lnTo>
                  <a:lnTo>
                    <a:pt x="27" y="469"/>
                  </a:lnTo>
                  <a:lnTo>
                    <a:pt x="21" y="453"/>
                  </a:lnTo>
                  <a:lnTo>
                    <a:pt x="15" y="438"/>
                  </a:lnTo>
                  <a:lnTo>
                    <a:pt x="11" y="422"/>
                  </a:lnTo>
                  <a:lnTo>
                    <a:pt x="6" y="406"/>
                  </a:lnTo>
                  <a:lnTo>
                    <a:pt x="4" y="390"/>
                  </a:lnTo>
                  <a:lnTo>
                    <a:pt x="2" y="372"/>
                  </a:lnTo>
                  <a:lnTo>
                    <a:pt x="0" y="355"/>
                  </a:lnTo>
                  <a:lnTo>
                    <a:pt x="0" y="338"/>
                  </a:lnTo>
                  <a:lnTo>
                    <a:pt x="0" y="320"/>
                  </a:lnTo>
                  <a:lnTo>
                    <a:pt x="2" y="303"/>
                  </a:lnTo>
                  <a:lnTo>
                    <a:pt x="4" y="286"/>
                  </a:lnTo>
                  <a:lnTo>
                    <a:pt x="6" y="270"/>
                  </a:lnTo>
                  <a:lnTo>
                    <a:pt x="11" y="253"/>
                  </a:lnTo>
                  <a:lnTo>
                    <a:pt x="15" y="237"/>
                  </a:lnTo>
                  <a:lnTo>
                    <a:pt x="21" y="221"/>
                  </a:lnTo>
                  <a:lnTo>
                    <a:pt x="27" y="206"/>
                  </a:lnTo>
                  <a:lnTo>
                    <a:pt x="33" y="191"/>
                  </a:lnTo>
                  <a:lnTo>
                    <a:pt x="41" y="177"/>
                  </a:lnTo>
                  <a:lnTo>
                    <a:pt x="49" y="163"/>
                  </a:lnTo>
                  <a:lnTo>
                    <a:pt x="57" y="149"/>
                  </a:lnTo>
                  <a:lnTo>
                    <a:pt x="67" y="136"/>
                  </a:lnTo>
                  <a:lnTo>
                    <a:pt x="77" y="123"/>
                  </a:lnTo>
                  <a:lnTo>
                    <a:pt x="88" y="111"/>
                  </a:lnTo>
                  <a:lnTo>
                    <a:pt x="99" y="99"/>
                  </a:lnTo>
                  <a:lnTo>
                    <a:pt x="110" y="87"/>
                  </a:lnTo>
                  <a:lnTo>
                    <a:pt x="123" y="77"/>
                  </a:lnTo>
                  <a:lnTo>
                    <a:pt x="136" y="67"/>
                  </a:lnTo>
                  <a:lnTo>
                    <a:pt x="149" y="58"/>
                  </a:lnTo>
                  <a:lnTo>
                    <a:pt x="163" y="49"/>
                  </a:lnTo>
                  <a:lnTo>
                    <a:pt x="177" y="41"/>
                  </a:lnTo>
                  <a:lnTo>
                    <a:pt x="191" y="33"/>
                  </a:lnTo>
                  <a:lnTo>
                    <a:pt x="206" y="27"/>
                  </a:lnTo>
                  <a:lnTo>
                    <a:pt x="221" y="20"/>
                  </a:lnTo>
                  <a:lnTo>
                    <a:pt x="238" y="15"/>
                  </a:lnTo>
                  <a:lnTo>
                    <a:pt x="254" y="10"/>
                  </a:lnTo>
                  <a:lnTo>
                    <a:pt x="270" y="7"/>
                  </a:lnTo>
                  <a:lnTo>
                    <a:pt x="286" y="4"/>
                  </a:lnTo>
                  <a:lnTo>
                    <a:pt x="304" y="2"/>
                  </a:lnTo>
                  <a:lnTo>
                    <a:pt x="321" y="1"/>
                  </a:lnTo>
                  <a:lnTo>
                    <a:pt x="33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Freeform 149">
              <a:extLst>
                <a:ext uri="{FF2B5EF4-FFF2-40B4-BE49-F238E27FC236}">
                  <a16:creationId xmlns:a16="http://schemas.microsoft.com/office/drawing/2014/main" id="{A33749E5-1040-4793-935F-CA7DBB75B93D}"/>
                </a:ext>
              </a:extLst>
            </p:cNvPr>
            <p:cNvSpPr>
              <a:spLocks/>
            </p:cNvSpPr>
            <p:nvPr/>
          </p:nvSpPr>
          <p:spPr bwMode="auto">
            <a:xfrm>
              <a:off x="1575725" y="1769849"/>
              <a:ext cx="229282" cy="227831"/>
            </a:xfrm>
            <a:custGeom>
              <a:avLst/>
              <a:gdLst>
                <a:gd name="T0" fmla="*/ 348 w 631"/>
                <a:gd name="T1" fmla="*/ 2 h 631"/>
                <a:gd name="T2" fmla="*/ 395 w 631"/>
                <a:gd name="T3" fmla="*/ 10 h 631"/>
                <a:gd name="T4" fmla="*/ 438 w 631"/>
                <a:gd name="T5" fmla="*/ 25 h 631"/>
                <a:gd name="T6" fmla="*/ 479 w 631"/>
                <a:gd name="T7" fmla="*/ 46 h 631"/>
                <a:gd name="T8" fmla="*/ 516 w 631"/>
                <a:gd name="T9" fmla="*/ 73 h 631"/>
                <a:gd name="T10" fmla="*/ 549 w 631"/>
                <a:gd name="T11" fmla="*/ 103 h 631"/>
                <a:gd name="T12" fmla="*/ 577 w 631"/>
                <a:gd name="T13" fmla="*/ 140 h 631"/>
                <a:gd name="T14" fmla="*/ 600 w 631"/>
                <a:gd name="T15" fmla="*/ 179 h 631"/>
                <a:gd name="T16" fmla="*/ 617 w 631"/>
                <a:gd name="T17" fmla="*/ 222 h 631"/>
                <a:gd name="T18" fmla="*/ 627 w 631"/>
                <a:gd name="T19" fmla="*/ 267 h 631"/>
                <a:gd name="T20" fmla="*/ 631 w 631"/>
                <a:gd name="T21" fmla="*/ 316 h 631"/>
                <a:gd name="T22" fmla="*/ 627 w 631"/>
                <a:gd name="T23" fmla="*/ 363 h 631"/>
                <a:gd name="T24" fmla="*/ 617 w 631"/>
                <a:gd name="T25" fmla="*/ 410 h 631"/>
                <a:gd name="T26" fmla="*/ 600 w 631"/>
                <a:gd name="T27" fmla="*/ 452 h 631"/>
                <a:gd name="T28" fmla="*/ 577 w 631"/>
                <a:gd name="T29" fmla="*/ 492 h 631"/>
                <a:gd name="T30" fmla="*/ 549 w 631"/>
                <a:gd name="T31" fmla="*/ 528 h 631"/>
                <a:gd name="T32" fmla="*/ 516 w 631"/>
                <a:gd name="T33" fmla="*/ 559 h 631"/>
                <a:gd name="T34" fmla="*/ 479 w 631"/>
                <a:gd name="T35" fmla="*/ 586 h 631"/>
                <a:gd name="T36" fmla="*/ 438 w 631"/>
                <a:gd name="T37" fmla="*/ 606 h 631"/>
                <a:gd name="T38" fmla="*/ 395 w 631"/>
                <a:gd name="T39" fmla="*/ 621 h 631"/>
                <a:gd name="T40" fmla="*/ 348 w 631"/>
                <a:gd name="T41" fmla="*/ 629 h 631"/>
                <a:gd name="T42" fmla="*/ 300 w 631"/>
                <a:gd name="T43" fmla="*/ 630 h 631"/>
                <a:gd name="T44" fmla="*/ 252 w 631"/>
                <a:gd name="T45" fmla="*/ 625 h 631"/>
                <a:gd name="T46" fmla="*/ 207 w 631"/>
                <a:gd name="T47" fmla="*/ 612 h 631"/>
                <a:gd name="T48" fmla="*/ 166 w 631"/>
                <a:gd name="T49" fmla="*/ 593 h 631"/>
                <a:gd name="T50" fmla="*/ 127 w 631"/>
                <a:gd name="T51" fmla="*/ 569 h 631"/>
                <a:gd name="T52" fmla="*/ 92 w 631"/>
                <a:gd name="T53" fmla="*/ 538 h 631"/>
                <a:gd name="T54" fmla="*/ 63 w 631"/>
                <a:gd name="T55" fmla="*/ 504 h 631"/>
                <a:gd name="T56" fmla="*/ 38 w 631"/>
                <a:gd name="T57" fmla="*/ 466 h 631"/>
                <a:gd name="T58" fmla="*/ 20 w 631"/>
                <a:gd name="T59" fmla="*/ 424 h 631"/>
                <a:gd name="T60" fmla="*/ 7 w 631"/>
                <a:gd name="T61" fmla="*/ 380 h 631"/>
                <a:gd name="T62" fmla="*/ 0 w 631"/>
                <a:gd name="T63" fmla="*/ 332 h 631"/>
                <a:gd name="T64" fmla="*/ 1 w 631"/>
                <a:gd name="T65" fmla="*/ 283 h 631"/>
                <a:gd name="T66" fmla="*/ 10 w 631"/>
                <a:gd name="T67" fmla="*/ 237 h 631"/>
                <a:gd name="T68" fmla="*/ 25 w 631"/>
                <a:gd name="T69" fmla="*/ 193 h 631"/>
                <a:gd name="T70" fmla="*/ 46 w 631"/>
                <a:gd name="T71" fmla="*/ 152 h 631"/>
                <a:gd name="T72" fmla="*/ 72 w 631"/>
                <a:gd name="T73" fmla="*/ 115 h 631"/>
                <a:gd name="T74" fmla="*/ 103 w 631"/>
                <a:gd name="T75" fmla="*/ 83 h 631"/>
                <a:gd name="T76" fmla="*/ 140 w 631"/>
                <a:gd name="T77" fmla="*/ 54 h 631"/>
                <a:gd name="T78" fmla="*/ 179 w 631"/>
                <a:gd name="T79" fmla="*/ 32 h 631"/>
                <a:gd name="T80" fmla="*/ 222 w 631"/>
                <a:gd name="T81" fmla="*/ 15 h 631"/>
                <a:gd name="T82" fmla="*/ 267 w 631"/>
                <a:gd name="T83" fmla="*/ 4 h 631"/>
                <a:gd name="T84" fmla="*/ 316 w 631"/>
                <a:gd name="T85" fmla="*/ 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1" h="631">
                  <a:moveTo>
                    <a:pt x="316" y="0"/>
                  </a:moveTo>
                  <a:lnTo>
                    <a:pt x="332" y="0"/>
                  </a:lnTo>
                  <a:lnTo>
                    <a:pt x="348" y="2"/>
                  </a:lnTo>
                  <a:lnTo>
                    <a:pt x="363" y="4"/>
                  </a:lnTo>
                  <a:lnTo>
                    <a:pt x="380" y="7"/>
                  </a:lnTo>
                  <a:lnTo>
                    <a:pt x="395" y="10"/>
                  </a:lnTo>
                  <a:lnTo>
                    <a:pt x="410" y="15"/>
                  </a:lnTo>
                  <a:lnTo>
                    <a:pt x="424" y="20"/>
                  </a:lnTo>
                  <a:lnTo>
                    <a:pt x="438" y="25"/>
                  </a:lnTo>
                  <a:lnTo>
                    <a:pt x="452" y="32"/>
                  </a:lnTo>
                  <a:lnTo>
                    <a:pt x="466" y="38"/>
                  </a:lnTo>
                  <a:lnTo>
                    <a:pt x="479" y="46"/>
                  </a:lnTo>
                  <a:lnTo>
                    <a:pt x="492" y="54"/>
                  </a:lnTo>
                  <a:lnTo>
                    <a:pt x="504" y="63"/>
                  </a:lnTo>
                  <a:lnTo>
                    <a:pt x="516" y="73"/>
                  </a:lnTo>
                  <a:lnTo>
                    <a:pt x="528" y="83"/>
                  </a:lnTo>
                  <a:lnTo>
                    <a:pt x="538" y="92"/>
                  </a:lnTo>
                  <a:lnTo>
                    <a:pt x="549" y="103"/>
                  </a:lnTo>
                  <a:lnTo>
                    <a:pt x="559" y="115"/>
                  </a:lnTo>
                  <a:lnTo>
                    <a:pt x="569" y="127"/>
                  </a:lnTo>
                  <a:lnTo>
                    <a:pt x="577" y="140"/>
                  </a:lnTo>
                  <a:lnTo>
                    <a:pt x="585" y="152"/>
                  </a:lnTo>
                  <a:lnTo>
                    <a:pt x="592" y="166"/>
                  </a:lnTo>
                  <a:lnTo>
                    <a:pt x="600" y="179"/>
                  </a:lnTo>
                  <a:lnTo>
                    <a:pt x="606" y="193"/>
                  </a:lnTo>
                  <a:lnTo>
                    <a:pt x="612" y="207"/>
                  </a:lnTo>
                  <a:lnTo>
                    <a:pt x="617" y="222"/>
                  </a:lnTo>
                  <a:lnTo>
                    <a:pt x="622" y="237"/>
                  </a:lnTo>
                  <a:lnTo>
                    <a:pt x="625" y="252"/>
                  </a:lnTo>
                  <a:lnTo>
                    <a:pt x="627" y="267"/>
                  </a:lnTo>
                  <a:lnTo>
                    <a:pt x="629" y="283"/>
                  </a:lnTo>
                  <a:lnTo>
                    <a:pt x="630" y="300"/>
                  </a:lnTo>
                  <a:lnTo>
                    <a:pt x="631" y="316"/>
                  </a:lnTo>
                  <a:lnTo>
                    <a:pt x="630" y="332"/>
                  </a:lnTo>
                  <a:lnTo>
                    <a:pt x="629" y="348"/>
                  </a:lnTo>
                  <a:lnTo>
                    <a:pt x="627" y="363"/>
                  </a:lnTo>
                  <a:lnTo>
                    <a:pt x="625" y="380"/>
                  </a:lnTo>
                  <a:lnTo>
                    <a:pt x="622" y="395"/>
                  </a:lnTo>
                  <a:lnTo>
                    <a:pt x="617" y="410"/>
                  </a:lnTo>
                  <a:lnTo>
                    <a:pt x="612" y="424"/>
                  </a:lnTo>
                  <a:lnTo>
                    <a:pt x="606" y="438"/>
                  </a:lnTo>
                  <a:lnTo>
                    <a:pt x="600" y="452"/>
                  </a:lnTo>
                  <a:lnTo>
                    <a:pt x="592" y="466"/>
                  </a:lnTo>
                  <a:lnTo>
                    <a:pt x="585" y="479"/>
                  </a:lnTo>
                  <a:lnTo>
                    <a:pt x="577" y="492"/>
                  </a:lnTo>
                  <a:lnTo>
                    <a:pt x="569" y="504"/>
                  </a:lnTo>
                  <a:lnTo>
                    <a:pt x="559" y="517"/>
                  </a:lnTo>
                  <a:lnTo>
                    <a:pt x="549" y="528"/>
                  </a:lnTo>
                  <a:lnTo>
                    <a:pt x="538" y="538"/>
                  </a:lnTo>
                  <a:lnTo>
                    <a:pt x="528" y="549"/>
                  </a:lnTo>
                  <a:lnTo>
                    <a:pt x="516" y="559"/>
                  </a:lnTo>
                  <a:lnTo>
                    <a:pt x="504" y="569"/>
                  </a:lnTo>
                  <a:lnTo>
                    <a:pt x="492" y="577"/>
                  </a:lnTo>
                  <a:lnTo>
                    <a:pt x="479" y="586"/>
                  </a:lnTo>
                  <a:lnTo>
                    <a:pt x="466" y="593"/>
                  </a:lnTo>
                  <a:lnTo>
                    <a:pt x="452" y="600"/>
                  </a:lnTo>
                  <a:lnTo>
                    <a:pt x="438" y="606"/>
                  </a:lnTo>
                  <a:lnTo>
                    <a:pt x="424" y="612"/>
                  </a:lnTo>
                  <a:lnTo>
                    <a:pt x="410" y="617"/>
                  </a:lnTo>
                  <a:lnTo>
                    <a:pt x="395" y="621"/>
                  </a:lnTo>
                  <a:lnTo>
                    <a:pt x="380" y="625"/>
                  </a:lnTo>
                  <a:lnTo>
                    <a:pt x="363" y="627"/>
                  </a:lnTo>
                  <a:lnTo>
                    <a:pt x="348" y="629"/>
                  </a:lnTo>
                  <a:lnTo>
                    <a:pt x="332" y="630"/>
                  </a:lnTo>
                  <a:lnTo>
                    <a:pt x="316" y="631"/>
                  </a:lnTo>
                  <a:lnTo>
                    <a:pt x="300" y="630"/>
                  </a:lnTo>
                  <a:lnTo>
                    <a:pt x="283" y="629"/>
                  </a:lnTo>
                  <a:lnTo>
                    <a:pt x="267" y="627"/>
                  </a:lnTo>
                  <a:lnTo>
                    <a:pt x="252" y="625"/>
                  </a:lnTo>
                  <a:lnTo>
                    <a:pt x="237" y="621"/>
                  </a:lnTo>
                  <a:lnTo>
                    <a:pt x="222" y="617"/>
                  </a:lnTo>
                  <a:lnTo>
                    <a:pt x="207" y="612"/>
                  </a:lnTo>
                  <a:lnTo>
                    <a:pt x="193" y="606"/>
                  </a:lnTo>
                  <a:lnTo>
                    <a:pt x="179" y="600"/>
                  </a:lnTo>
                  <a:lnTo>
                    <a:pt x="166" y="593"/>
                  </a:lnTo>
                  <a:lnTo>
                    <a:pt x="152" y="586"/>
                  </a:lnTo>
                  <a:lnTo>
                    <a:pt x="140" y="577"/>
                  </a:lnTo>
                  <a:lnTo>
                    <a:pt x="127" y="569"/>
                  </a:lnTo>
                  <a:lnTo>
                    <a:pt x="115" y="559"/>
                  </a:lnTo>
                  <a:lnTo>
                    <a:pt x="103" y="549"/>
                  </a:lnTo>
                  <a:lnTo>
                    <a:pt x="92" y="538"/>
                  </a:lnTo>
                  <a:lnTo>
                    <a:pt x="82" y="528"/>
                  </a:lnTo>
                  <a:lnTo>
                    <a:pt x="72" y="517"/>
                  </a:lnTo>
                  <a:lnTo>
                    <a:pt x="63" y="504"/>
                  </a:lnTo>
                  <a:lnTo>
                    <a:pt x="54" y="492"/>
                  </a:lnTo>
                  <a:lnTo>
                    <a:pt x="46" y="479"/>
                  </a:lnTo>
                  <a:lnTo>
                    <a:pt x="38" y="466"/>
                  </a:lnTo>
                  <a:lnTo>
                    <a:pt x="32" y="452"/>
                  </a:lnTo>
                  <a:lnTo>
                    <a:pt x="25" y="438"/>
                  </a:lnTo>
                  <a:lnTo>
                    <a:pt x="20" y="424"/>
                  </a:lnTo>
                  <a:lnTo>
                    <a:pt x="14" y="410"/>
                  </a:lnTo>
                  <a:lnTo>
                    <a:pt x="10" y="395"/>
                  </a:lnTo>
                  <a:lnTo>
                    <a:pt x="7" y="380"/>
                  </a:lnTo>
                  <a:lnTo>
                    <a:pt x="4" y="363"/>
                  </a:lnTo>
                  <a:lnTo>
                    <a:pt x="1" y="348"/>
                  </a:lnTo>
                  <a:lnTo>
                    <a:pt x="0" y="332"/>
                  </a:lnTo>
                  <a:lnTo>
                    <a:pt x="0" y="316"/>
                  </a:lnTo>
                  <a:lnTo>
                    <a:pt x="0" y="300"/>
                  </a:lnTo>
                  <a:lnTo>
                    <a:pt x="1" y="283"/>
                  </a:lnTo>
                  <a:lnTo>
                    <a:pt x="4" y="267"/>
                  </a:lnTo>
                  <a:lnTo>
                    <a:pt x="7" y="252"/>
                  </a:lnTo>
                  <a:lnTo>
                    <a:pt x="10" y="237"/>
                  </a:lnTo>
                  <a:lnTo>
                    <a:pt x="14" y="222"/>
                  </a:lnTo>
                  <a:lnTo>
                    <a:pt x="20" y="207"/>
                  </a:lnTo>
                  <a:lnTo>
                    <a:pt x="25" y="193"/>
                  </a:lnTo>
                  <a:lnTo>
                    <a:pt x="32" y="179"/>
                  </a:lnTo>
                  <a:lnTo>
                    <a:pt x="38" y="166"/>
                  </a:lnTo>
                  <a:lnTo>
                    <a:pt x="46" y="152"/>
                  </a:lnTo>
                  <a:lnTo>
                    <a:pt x="54" y="140"/>
                  </a:lnTo>
                  <a:lnTo>
                    <a:pt x="63" y="127"/>
                  </a:lnTo>
                  <a:lnTo>
                    <a:pt x="72" y="115"/>
                  </a:lnTo>
                  <a:lnTo>
                    <a:pt x="82" y="103"/>
                  </a:lnTo>
                  <a:lnTo>
                    <a:pt x="92" y="92"/>
                  </a:lnTo>
                  <a:lnTo>
                    <a:pt x="103" y="83"/>
                  </a:lnTo>
                  <a:lnTo>
                    <a:pt x="115" y="73"/>
                  </a:lnTo>
                  <a:lnTo>
                    <a:pt x="127" y="63"/>
                  </a:lnTo>
                  <a:lnTo>
                    <a:pt x="140" y="54"/>
                  </a:lnTo>
                  <a:lnTo>
                    <a:pt x="152" y="46"/>
                  </a:lnTo>
                  <a:lnTo>
                    <a:pt x="166" y="38"/>
                  </a:lnTo>
                  <a:lnTo>
                    <a:pt x="179" y="32"/>
                  </a:lnTo>
                  <a:lnTo>
                    <a:pt x="193" y="25"/>
                  </a:lnTo>
                  <a:lnTo>
                    <a:pt x="207" y="20"/>
                  </a:lnTo>
                  <a:lnTo>
                    <a:pt x="222" y="15"/>
                  </a:lnTo>
                  <a:lnTo>
                    <a:pt x="237" y="10"/>
                  </a:lnTo>
                  <a:lnTo>
                    <a:pt x="252" y="7"/>
                  </a:lnTo>
                  <a:lnTo>
                    <a:pt x="267" y="4"/>
                  </a:lnTo>
                  <a:lnTo>
                    <a:pt x="283" y="2"/>
                  </a:lnTo>
                  <a:lnTo>
                    <a:pt x="300" y="0"/>
                  </a:lnTo>
                  <a:lnTo>
                    <a:pt x="31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53" name="Freeform 150">
              <a:extLst>
                <a:ext uri="{FF2B5EF4-FFF2-40B4-BE49-F238E27FC236}">
                  <a16:creationId xmlns:a16="http://schemas.microsoft.com/office/drawing/2014/main" id="{E83C136A-6F07-4223-9225-064A7B3A1745}"/>
                </a:ext>
              </a:extLst>
            </p:cNvPr>
            <p:cNvSpPr>
              <a:spLocks/>
            </p:cNvSpPr>
            <p:nvPr/>
          </p:nvSpPr>
          <p:spPr bwMode="auto">
            <a:xfrm>
              <a:off x="2845481" y="1231473"/>
              <a:ext cx="290230" cy="290230"/>
            </a:xfrm>
            <a:custGeom>
              <a:avLst/>
              <a:gdLst>
                <a:gd name="T0" fmla="*/ 440 w 799"/>
                <a:gd name="T1" fmla="*/ 1 h 798"/>
                <a:gd name="T2" fmla="*/ 500 w 799"/>
                <a:gd name="T3" fmla="*/ 12 h 798"/>
                <a:gd name="T4" fmla="*/ 555 w 799"/>
                <a:gd name="T5" fmla="*/ 31 h 798"/>
                <a:gd name="T6" fmla="*/ 607 w 799"/>
                <a:gd name="T7" fmla="*/ 57 h 798"/>
                <a:gd name="T8" fmla="*/ 654 w 799"/>
                <a:gd name="T9" fmla="*/ 90 h 798"/>
                <a:gd name="T10" fmla="*/ 695 w 799"/>
                <a:gd name="T11" fmla="*/ 130 h 798"/>
                <a:gd name="T12" fmla="*/ 731 w 799"/>
                <a:gd name="T13" fmla="*/ 176 h 798"/>
                <a:gd name="T14" fmla="*/ 760 w 799"/>
                <a:gd name="T15" fmla="*/ 225 h 798"/>
                <a:gd name="T16" fmla="*/ 782 w 799"/>
                <a:gd name="T17" fmla="*/ 279 h 798"/>
                <a:gd name="T18" fmla="*/ 794 w 799"/>
                <a:gd name="T19" fmla="*/ 338 h 798"/>
                <a:gd name="T20" fmla="*/ 799 w 799"/>
                <a:gd name="T21" fmla="*/ 398 h 798"/>
                <a:gd name="T22" fmla="*/ 794 w 799"/>
                <a:gd name="T23" fmla="*/ 460 h 798"/>
                <a:gd name="T24" fmla="*/ 782 w 799"/>
                <a:gd name="T25" fmla="*/ 517 h 798"/>
                <a:gd name="T26" fmla="*/ 760 w 799"/>
                <a:gd name="T27" fmla="*/ 572 h 798"/>
                <a:gd name="T28" fmla="*/ 731 w 799"/>
                <a:gd name="T29" fmla="*/ 622 h 798"/>
                <a:gd name="T30" fmla="*/ 695 w 799"/>
                <a:gd name="T31" fmla="*/ 667 h 798"/>
                <a:gd name="T32" fmla="*/ 654 w 799"/>
                <a:gd name="T33" fmla="*/ 707 h 798"/>
                <a:gd name="T34" fmla="*/ 607 w 799"/>
                <a:gd name="T35" fmla="*/ 741 h 798"/>
                <a:gd name="T36" fmla="*/ 555 w 799"/>
                <a:gd name="T37" fmla="*/ 767 h 798"/>
                <a:gd name="T38" fmla="*/ 500 w 799"/>
                <a:gd name="T39" fmla="*/ 786 h 798"/>
                <a:gd name="T40" fmla="*/ 440 w 799"/>
                <a:gd name="T41" fmla="*/ 796 h 798"/>
                <a:gd name="T42" fmla="*/ 379 w 799"/>
                <a:gd name="T43" fmla="*/ 798 h 798"/>
                <a:gd name="T44" fmla="*/ 319 w 799"/>
                <a:gd name="T45" fmla="*/ 790 h 798"/>
                <a:gd name="T46" fmla="*/ 262 w 799"/>
                <a:gd name="T47" fmla="*/ 774 h 798"/>
                <a:gd name="T48" fmla="*/ 209 w 799"/>
                <a:gd name="T49" fmla="*/ 750 h 798"/>
                <a:gd name="T50" fmla="*/ 160 w 799"/>
                <a:gd name="T51" fmla="*/ 719 h 798"/>
                <a:gd name="T52" fmla="*/ 117 w 799"/>
                <a:gd name="T53" fmla="*/ 681 h 798"/>
                <a:gd name="T54" fmla="*/ 79 w 799"/>
                <a:gd name="T55" fmla="*/ 638 h 798"/>
                <a:gd name="T56" fmla="*/ 48 w 799"/>
                <a:gd name="T57" fmla="*/ 589 h 798"/>
                <a:gd name="T58" fmla="*/ 24 w 799"/>
                <a:gd name="T59" fmla="*/ 536 h 798"/>
                <a:gd name="T60" fmla="*/ 8 w 799"/>
                <a:gd name="T61" fmla="*/ 479 h 798"/>
                <a:gd name="T62" fmla="*/ 0 w 799"/>
                <a:gd name="T63" fmla="*/ 419 h 798"/>
                <a:gd name="T64" fmla="*/ 3 w 799"/>
                <a:gd name="T65" fmla="*/ 358 h 798"/>
                <a:gd name="T66" fmla="*/ 12 w 799"/>
                <a:gd name="T67" fmla="*/ 299 h 798"/>
                <a:gd name="T68" fmla="*/ 32 w 799"/>
                <a:gd name="T69" fmla="*/ 243 h 798"/>
                <a:gd name="T70" fmla="*/ 58 w 799"/>
                <a:gd name="T71" fmla="*/ 192 h 798"/>
                <a:gd name="T72" fmla="*/ 91 w 799"/>
                <a:gd name="T73" fmla="*/ 144 h 798"/>
                <a:gd name="T74" fmla="*/ 131 w 799"/>
                <a:gd name="T75" fmla="*/ 103 h 798"/>
                <a:gd name="T76" fmla="*/ 177 w 799"/>
                <a:gd name="T77" fmla="*/ 68 h 798"/>
                <a:gd name="T78" fmla="*/ 226 w 799"/>
                <a:gd name="T79" fmla="*/ 39 h 798"/>
                <a:gd name="T80" fmla="*/ 281 w 799"/>
                <a:gd name="T81" fmla="*/ 17 h 798"/>
                <a:gd name="T82" fmla="*/ 339 w 799"/>
                <a:gd name="T83" fmla="*/ 4 h 798"/>
                <a:gd name="T84" fmla="*/ 400 w 799"/>
                <a:gd name="T8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9" h="798">
                  <a:moveTo>
                    <a:pt x="400" y="0"/>
                  </a:moveTo>
                  <a:lnTo>
                    <a:pt x="421" y="0"/>
                  </a:lnTo>
                  <a:lnTo>
                    <a:pt x="440" y="1"/>
                  </a:lnTo>
                  <a:lnTo>
                    <a:pt x="461" y="4"/>
                  </a:lnTo>
                  <a:lnTo>
                    <a:pt x="480" y="7"/>
                  </a:lnTo>
                  <a:lnTo>
                    <a:pt x="500" y="12"/>
                  </a:lnTo>
                  <a:lnTo>
                    <a:pt x="518" y="17"/>
                  </a:lnTo>
                  <a:lnTo>
                    <a:pt x="537" y="23"/>
                  </a:lnTo>
                  <a:lnTo>
                    <a:pt x="555" y="31"/>
                  </a:lnTo>
                  <a:lnTo>
                    <a:pt x="573" y="39"/>
                  </a:lnTo>
                  <a:lnTo>
                    <a:pt x="590" y="47"/>
                  </a:lnTo>
                  <a:lnTo>
                    <a:pt x="607" y="57"/>
                  </a:lnTo>
                  <a:lnTo>
                    <a:pt x="623" y="68"/>
                  </a:lnTo>
                  <a:lnTo>
                    <a:pt x="639" y="79"/>
                  </a:lnTo>
                  <a:lnTo>
                    <a:pt x="654" y="90"/>
                  </a:lnTo>
                  <a:lnTo>
                    <a:pt x="668" y="103"/>
                  </a:lnTo>
                  <a:lnTo>
                    <a:pt x="682" y="116"/>
                  </a:lnTo>
                  <a:lnTo>
                    <a:pt x="695" y="130"/>
                  </a:lnTo>
                  <a:lnTo>
                    <a:pt x="708" y="144"/>
                  </a:lnTo>
                  <a:lnTo>
                    <a:pt x="720" y="160"/>
                  </a:lnTo>
                  <a:lnTo>
                    <a:pt x="731" y="176"/>
                  </a:lnTo>
                  <a:lnTo>
                    <a:pt x="742" y="192"/>
                  </a:lnTo>
                  <a:lnTo>
                    <a:pt x="751" y="208"/>
                  </a:lnTo>
                  <a:lnTo>
                    <a:pt x="760" y="225"/>
                  </a:lnTo>
                  <a:lnTo>
                    <a:pt x="767" y="243"/>
                  </a:lnTo>
                  <a:lnTo>
                    <a:pt x="775" y="261"/>
                  </a:lnTo>
                  <a:lnTo>
                    <a:pt x="782" y="279"/>
                  </a:lnTo>
                  <a:lnTo>
                    <a:pt x="787" y="299"/>
                  </a:lnTo>
                  <a:lnTo>
                    <a:pt x="791" y="318"/>
                  </a:lnTo>
                  <a:lnTo>
                    <a:pt x="794" y="338"/>
                  </a:lnTo>
                  <a:lnTo>
                    <a:pt x="797" y="358"/>
                  </a:lnTo>
                  <a:lnTo>
                    <a:pt x="799" y="378"/>
                  </a:lnTo>
                  <a:lnTo>
                    <a:pt x="799" y="398"/>
                  </a:lnTo>
                  <a:lnTo>
                    <a:pt x="799" y="419"/>
                  </a:lnTo>
                  <a:lnTo>
                    <a:pt x="797" y="439"/>
                  </a:lnTo>
                  <a:lnTo>
                    <a:pt x="794" y="460"/>
                  </a:lnTo>
                  <a:lnTo>
                    <a:pt x="791" y="479"/>
                  </a:lnTo>
                  <a:lnTo>
                    <a:pt x="787" y="499"/>
                  </a:lnTo>
                  <a:lnTo>
                    <a:pt x="782" y="517"/>
                  </a:lnTo>
                  <a:lnTo>
                    <a:pt x="775" y="536"/>
                  </a:lnTo>
                  <a:lnTo>
                    <a:pt x="767" y="554"/>
                  </a:lnTo>
                  <a:lnTo>
                    <a:pt x="760" y="572"/>
                  </a:lnTo>
                  <a:lnTo>
                    <a:pt x="751" y="589"/>
                  </a:lnTo>
                  <a:lnTo>
                    <a:pt x="742" y="606"/>
                  </a:lnTo>
                  <a:lnTo>
                    <a:pt x="731" y="622"/>
                  </a:lnTo>
                  <a:lnTo>
                    <a:pt x="720" y="638"/>
                  </a:lnTo>
                  <a:lnTo>
                    <a:pt x="708" y="653"/>
                  </a:lnTo>
                  <a:lnTo>
                    <a:pt x="695" y="667"/>
                  </a:lnTo>
                  <a:lnTo>
                    <a:pt x="682" y="681"/>
                  </a:lnTo>
                  <a:lnTo>
                    <a:pt x="668" y="694"/>
                  </a:lnTo>
                  <a:lnTo>
                    <a:pt x="654" y="707"/>
                  </a:lnTo>
                  <a:lnTo>
                    <a:pt x="639" y="719"/>
                  </a:lnTo>
                  <a:lnTo>
                    <a:pt x="623" y="730"/>
                  </a:lnTo>
                  <a:lnTo>
                    <a:pt x="607" y="741"/>
                  </a:lnTo>
                  <a:lnTo>
                    <a:pt x="590" y="750"/>
                  </a:lnTo>
                  <a:lnTo>
                    <a:pt x="573" y="759"/>
                  </a:lnTo>
                  <a:lnTo>
                    <a:pt x="555" y="767"/>
                  </a:lnTo>
                  <a:lnTo>
                    <a:pt x="537" y="774"/>
                  </a:lnTo>
                  <a:lnTo>
                    <a:pt x="518" y="781"/>
                  </a:lnTo>
                  <a:lnTo>
                    <a:pt x="500" y="786"/>
                  </a:lnTo>
                  <a:lnTo>
                    <a:pt x="480" y="790"/>
                  </a:lnTo>
                  <a:lnTo>
                    <a:pt x="461" y="794"/>
                  </a:lnTo>
                  <a:lnTo>
                    <a:pt x="440" y="796"/>
                  </a:lnTo>
                  <a:lnTo>
                    <a:pt x="421" y="798"/>
                  </a:lnTo>
                  <a:lnTo>
                    <a:pt x="400" y="798"/>
                  </a:lnTo>
                  <a:lnTo>
                    <a:pt x="379" y="798"/>
                  </a:lnTo>
                  <a:lnTo>
                    <a:pt x="359" y="796"/>
                  </a:lnTo>
                  <a:lnTo>
                    <a:pt x="339" y="794"/>
                  </a:lnTo>
                  <a:lnTo>
                    <a:pt x="319" y="790"/>
                  </a:lnTo>
                  <a:lnTo>
                    <a:pt x="300" y="786"/>
                  </a:lnTo>
                  <a:lnTo>
                    <a:pt x="281" y="781"/>
                  </a:lnTo>
                  <a:lnTo>
                    <a:pt x="262" y="774"/>
                  </a:lnTo>
                  <a:lnTo>
                    <a:pt x="245" y="767"/>
                  </a:lnTo>
                  <a:lnTo>
                    <a:pt x="226" y="759"/>
                  </a:lnTo>
                  <a:lnTo>
                    <a:pt x="209" y="750"/>
                  </a:lnTo>
                  <a:lnTo>
                    <a:pt x="193" y="741"/>
                  </a:lnTo>
                  <a:lnTo>
                    <a:pt x="177" y="730"/>
                  </a:lnTo>
                  <a:lnTo>
                    <a:pt x="160" y="719"/>
                  </a:lnTo>
                  <a:lnTo>
                    <a:pt x="145" y="707"/>
                  </a:lnTo>
                  <a:lnTo>
                    <a:pt x="131" y="694"/>
                  </a:lnTo>
                  <a:lnTo>
                    <a:pt x="117" y="681"/>
                  </a:lnTo>
                  <a:lnTo>
                    <a:pt x="104" y="667"/>
                  </a:lnTo>
                  <a:lnTo>
                    <a:pt x="91" y="653"/>
                  </a:lnTo>
                  <a:lnTo>
                    <a:pt x="79" y="638"/>
                  </a:lnTo>
                  <a:lnTo>
                    <a:pt x="69" y="622"/>
                  </a:lnTo>
                  <a:lnTo>
                    <a:pt x="58" y="606"/>
                  </a:lnTo>
                  <a:lnTo>
                    <a:pt x="48" y="589"/>
                  </a:lnTo>
                  <a:lnTo>
                    <a:pt x="39" y="572"/>
                  </a:lnTo>
                  <a:lnTo>
                    <a:pt x="32" y="554"/>
                  </a:lnTo>
                  <a:lnTo>
                    <a:pt x="24" y="536"/>
                  </a:lnTo>
                  <a:lnTo>
                    <a:pt x="18" y="517"/>
                  </a:lnTo>
                  <a:lnTo>
                    <a:pt x="12" y="499"/>
                  </a:lnTo>
                  <a:lnTo>
                    <a:pt x="8" y="479"/>
                  </a:lnTo>
                  <a:lnTo>
                    <a:pt x="5" y="460"/>
                  </a:lnTo>
                  <a:lnTo>
                    <a:pt x="3" y="439"/>
                  </a:lnTo>
                  <a:lnTo>
                    <a:pt x="0" y="419"/>
                  </a:lnTo>
                  <a:lnTo>
                    <a:pt x="0" y="398"/>
                  </a:lnTo>
                  <a:lnTo>
                    <a:pt x="0" y="378"/>
                  </a:lnTo>
                  <a:lnTo>
                    <a:pt x="3" y="358"/>
                  </a:lnTo>
                  <a:lnTo>
                    <a:pt x="5" y="338"/>
                  </a:lnTo>
                  <a:lnTo>
                    <a:pt x="8" y="318"/>
                  </a:lnTo>
                  <a:lnTo>
                    <a:pt x="12" y="299"/>
                  </a:lnTo>
                  <a:lnTo>
                    <a:pt x="18" y="279"/>
                  </a:lnTo>
                  <a:lnTo>
                    <a:pt x="24" y="261"/>
                  </a:lnTo>
                  <a:lnTo>
                    <a:pt x="32" y="243"/>
                  </a:lnTo>
                  <a:lnTo>
                    <a:pt x="39" y="225"/>
                  </a:lnTo>
                  <a:lnTo>
                    <a:pt x="48" y="208"/>
                  </a:lnTo>
                  <a:lnTo>
                    <a:pt x="58" y="192"/>
                  </a:lnTo>
                  <a:lnTo>
                    <a:pt x="69" y="176"/>
                  </a:lnTo>
                  <a:lnTo>
                    <a:pt x="79" y="160"/>
                  </a:lnTo>
                  <a:lnTo>
                    <a:pt x="91" y="144"/>
                  </a:lnTo>
                  <a:lnTo>
                    <a:pt x="104" y="130"/>
                  </a:lnTo>
                  <a:lnTo>
                    <a:pt x="117" y="116"/>
                  </a:lnTo>
                  <a:lnTo>
                    <a:pt x="131" y="103"/>
                  </a:lnTo>
                  <a:lnTo>
                    <a:pt x="145" y="90"/>
                  </a:lnTo>
                  <a:lnTo>
                    <a:pt x="160" y="79"/>
                  </a:lnTo>
                  <a:lnTo>
                    <a:pt x="177" y="68"/>
                  </a:lnTo>
                  <a:lnTo>
                    <a:pt x="193" y="57"/>
                  </a:lnTo>
                  <a:lnTo>
                    <a:pt x="209" y="47"/>
                  </a:lnTo>
                  <a:lnTo>
                    <a:pt x="226" y="39"/>
                  </a:lnTo>
                  <a:lnTo>
                    <a:pt x="245" y="31"/>
                  </a:lnTo>
                  <a:lnTo>
                    <a:pt x="262" y="23"/>
                  </a:lnTo>
                  <a:lnTo>
                    <a:pt x="281" y="17"/>
                  </a:lnTo>
                  <a:lnTo>
                    <a:pt x="300" y="12"/>
                  </a:lnTo>
                  <a:lnTo>
                    <a:pt x="319" y="7"/>
                  </a:lnTo>
                  <a:lnTo>
                    <a:pt x="339" y="4"/>
                  </a:lnTo>
                  <a:lnTo>
                    <a:pt x="359" y="1"/>
                  </a:lnTo>
                  <a:lnTo>
                    <a:pt x="379" y="0"/>
                  </a:lnTo>
                  <a:lnTo>
                    <a:pt x="40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151">
              <a:extLst>
                <a:ext uri="{FF2B5EF4-FFF2-40B4-BE49-F238E27FC236}">
                  <a16:creationId xmlns:a16="http://schemas.microsoft.com/office/drawing/2014/main" id="{35CCD88C-F28D-4892-A846-C3C499C223FB}"/>
                </a:ext>
              </a:extLst>
            </p:cNvPr>
            <p:cNvSpPr>
              <a:spLocks/>
            </p:cNvSpPr>
            <p:nvPr/>
          </p:nvSpPr>
          <p:spPr bwMode="auto">
            <a:xfrm>
              <a:off x="3604433" y="770007"/>
              <a:ext cx="213320" cy="213320"/>
            </a:xfrm>
            <a:custGeom>
              <a:avLst/>
              <a:gdLst>
                <a:gd name="T0" fmla="*/ 325 w 589"/>
                <a:gd name="T1" fmla="*/ 2 h 589"/>
                <a:gd name="T2" fmla="*/ 368 w 589"/>
                <a:gd name="T3" fmla="*/ 10 h 589"/>
                <a:gd name="T4" fmla="*/ 409 w 589"/>
                <a:gd name="T5" fmla="*/ 23 h 589"/>
                <a:gd name="T6" fmla="*/ 447 w 589"/>
                <a:gd name="T7" fmla="*/ 43 h 589"/>
                <a:gd name="T8" fmla="*/ 482 w 589"/>
                <a:gd name="T9" fmla="*/ 67 h 589"/>
                <a:gd name="T10" fmla="*/ 513 w 589"/>
                <a:gd name="T11" fmla="*/ 97 h 589"/>
                <a:gd name="T12" fmla="*/ 539 w 589"/>
                <a:gd name="T13" fmla="*/ 130 h 589"/>
                <a:gd name="T14" fmla="*/ 561 w 589"/>
                <a:gd name="T15" fmla="*/ 167 h 589"/>
                <a:gd name="T16" fmla="*/ 576 w 589"/>
                <a:gd name="T17" fmla="*/ 207 h 589"/>
                <a:gd name="T18" fmla="*/ 585 w 589"/>
                <a:gd name="T19" fmla="*/ 250 h 589"/>
                <a:gd name="T20" fmla="*/ 589 w 589"/>
                <a:gd name="T21" fmla="*/ 294 h 589"/>
                <a:gd name="T22" fmla="*/ 585 w 589"/>
                <a:gd name="T23" fmla="*/ 340 h 589"/>
                <a:gd name="T24" fmla="*/ 576 w 589"/>
                <a:gd name="T25" fmla="*/ 383 h 589"/>
                <a:gd name="T26" fmla="*/ 561 w 589"/>
                <a:gd name="T27" fmla="*/ 423 h 589"/>
                <a:gd name="T28" fmla="*/ 539 w 589"/>
                <a:gd name="T29" fmla="*/ 459 h 589"/>
                <a:gd name="T30" fmla="*/ 513 w 589"/>
                <a:gd name="T31" fmla="*/ 493 h 589"/>
                <a:gd name="T32" fmla="*/ 482 w 589"/>
                <a:gd name="T33" fmla="*/ 522 h 589"/>
                <a:gd name="T34" fmla="*/ 447 w 589"/>
                <a:gd name="T35" fmla="*/ 547 h 589"/>
                <a:gd name="T36" fmla="*/ 409 w 589"/>
                <a:gd name="T37" fmla="*/ 566 h 589"/>
                <a:gd name="T38" fmla="*/ 368 w 589"/>
                <a:gd name="T39" fmla="*/ 579 h 589"/>
                <a:gd name="T40" fmla="*/ 325 w 589"/>
                <a:gd name="T41" fmla="*/ 588 h 589"/>
                <a:gd name="T42" fmla="*/ 280 w 589"/>
                <a:gd name="T43" fmla="*/ 589 h 589"/>
                <a:gd name="T44" fmla="*/ 235 w 589"/>
                <a:gd name="T45" fmla="*/ 583 h 589"/>
                <a:gd name="T46" fmla="*/ 193 w 589"/>
                <a:gd name="T47" fmla="*/ 571 h 589"/>
                <a:gd name="T48" fmla="*/ 154 w 589"/>
                <a:gd name="T49" fmla="*/ 553 h 589"/>
                <a:gd name="T50" fmla="*/ 119 w 589"/>
                <a:gd name="T51" fmla="*/ 531 h 589"/>
                <a:gd name="T52" fmla="*/ 86 w 589"/>
                <a:gd name="T53" fmla="*/ 503 h 589"/>
                <a:gd name="T54" fmla="*/ 59 w 589"/>
                <a:gd name="T55" fmla="*/ 471 h 589"/>
                <a:gd name="T56" fmla="*/ 36 w 589"/>
                <a:gd name="T57" fmla="*/ 435 h 589"/>
                <a:gd name="T58" fmla="*/ 18 w 589"/>
                <a:gd name="T59" fmla="*/ 396 h 589"/>
                <a:gd name="T60" fmla="*/ 6 w 589"/>
                <a:gd name="T61" fmla="*/ 354 h 589"/>
                <a:gd name="T62" fmla="*/ 1 w 589"/>
                <a:gd name="T63" fmla="*/ 309 h 589"/>
                <a:gd name="T64" fmla="*/ 2 w 589"/>
                <a:gd name="T65" fmla="*/ 265 h 589"/>
                <a:gd name="T66" fmla="*/ 10 w 589"/>
                <a:gd name="T67" fmla="*/ 221 h 589"/>
                <a:gd name="T68" fmla="*/ 24 w 589"/>
                <a:gd name="T69" fmla="*/ 180 h 589"/>
                <a:gd name="T70" fmla="*/ 43 w 589"/>
                <a:gd name="T71" fmla="*/ 142 h 589"/>
                <a:gd name="T72" fmla="*/ 68 w 589"/>
                <a:gd name="T73" fmla="*/ 107 h 589"/>
                <a:gd name="T74" fmla="*/ 97 w 589"/>
                <a:gd name="T75" fmla="*/ 77 h 589"/>
                <a:gd name="T76" fmla="*/ 131 w 589"/>
                <a:gd name="T77" fmla="*/ 51 h 589"/>
                <a:gd name="T78" fmla="*/ 167 w 589"/>
                <a:gd name="T79" fmla="*/ 30 h 589"/>
                <a:gd name="T80" fmla="*/ 207 w 589"/>
                <a:gd name="T81" fmla="*/ 13 h 589"/>
                <a:gd name="T82" fmla="*/ 249 w 589"/>
                <a:gd name="T83" fmla="*/ 4 h 589"/>
                <a:gd name="T84" fmla="*/ 295 w 589"/>
                <a:gd name="T85"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9" h="589">
                  <a:moveTo>
                    <a:pt x="295" y="0"/>
                  </a:moveTo>
                  <a:lnTo>
                    <a:pt x="310" y="0"/>
                  </a:lnTo>
                  <a:lnTo>
                    <a:pt x="325" y="2"/>
                  </a:lnTo>
                  <a:lnTo>
                    <a:pt x="339" y="4"/>
                  </a:lnTo>
                  <a:lnTo>
                    <a:pt x="354" y="6"/>
                  </a:lnTo>
                  <a:lnTo>
                    <a:pt x="368" y="10"/>
                  </a:lnTo>
                  <a:lnTo>
                    <a:pt x="382" y="13"/>
                  </a:lnTo>
                  <a:lnTo>
                    <a:pt x="396" y="18"/>
                  </a:lnTo>
                  <a:lnTo>
                    <a:pt x="409" y="23"/>
                  </a:lnTo>
                  <a:lnTo>
                    <a:pt x="422" y="30"/>
                  </a:lnTo>
                  <a:lnTo>
                    <a:pt x="435" y="36"/>
                  </a:lnTo>
                  <a:lnTo>
                    <a:pt x="447" y="43"/>
                  </a:lnTo>
                  <a:lnTo>
                    <a:pt x="459" y="51"/>
                  </a:lnTo>
                  <a:lnTo>
                    <a:pt x="471" y="59"/>
                  </a:lnTo>
                  <a:lnTo>
                    <a:pt x="482" y="67"/>
                  </a:lnTo>
                  <a:lnTo>
                    <a:pt x="492" y="77"/>
                  </a:lnTo>
                  <a:lnTo>
                    <a:pt x="503" y="87"/>
                  </a:lnTo>
                  <a:lnTo>
                    <a:pt x="513" y="97"/>
                  </a:lnTo>
                  <a:lnTo>
                    <a:pt x="522" y="107"/>
                  </a:lnTo>
                  <a:lnTo>
                    <a:pt x="530" y="118"/>
                  </a:lnTo>
                  <a:lnTo>
                    <a:pt x="539" y="130"/>
                  </a:lnTo>
                  <a:lnTo>
                    <a:pt x="546" y="142"/>
                  </a:lnTo>
                  <a:lnTo>
                    <a:pt x="554" y="155"/>
                  </a:lnTo>
                  <a:lnTo>
                    <a:pt x="561" y="167"/>
                  </a:lnTo>
                  <a:lnTo>
                    <a:pt x="566" y="180"/>
                  </a:lnTo>
                  <a:lnTo>
                    <a:pt x="571" y="194"/>
                  </a:lnTo>
                  <a:lnTo>
                    <a:pt x="576" y="207"/>
                  </a:lnTo>
                  <a:lnTo>
                    <a:pt x="580" y="221"/>
                  </a:lnTo>
                  <a:lnTo>
                    <a:pt x="583" y="236"/>
                  </a:lnTo>
                  <a:lnTo>
                    <a:pt x="585" y="250"/>
                  </a:lnTo>
                  <a:lnTo>
                    <a:pt x="588" y="265"/>
                  </a:lnTo>
                  <a:lnTo>
                    <a:pt x="589" y="279"/>
                  </a:lnTo>
                  <a:lnTo>
                    <a:pt x="589" y="294"/>
                  </a:lnTo>
                  <a:lnTo>
                    <a:pt x="589" y="309"/>
                  </a:lnTo>
                  <a:lnTo>
                    <a:pt x="588" y="324"/>
                  </a:lnTo>
                  <a:lnTo>
                    <a:pt x="585" y="340"/>
                  </a:lnTo>
                  <a:lnTo>
                    <a:pt x="583" y="354"/>
                  </a:lnTo>
                  <a:lnTo>
                    <a:pt x="580" y="369"/>
                  </a:lnTo>
                  <a:lnTo>
                    <a:pt x="576" y="383"/>
                  </a:lnTo>
                  <a:lnTo>
                    <a:pt x="571" y="396"/>
                  </a:lnTo>
                  <a:lnTo>
                    <a:pt x="566" y="410"/>
                  </a:lnTo>
                  <a:lnTo>
                    <a:pt x="561" y="423"/>
                  </a:lnTo>
                  <a:lnTo>
                    <a:pt x="554" y="435"/>
                  </a:lnTo>
                  <a:lnTo>
                    <a:pt x="546" y="448"/>
                  </a:lnTo>
                  <a:lnTo>
                    <a:pt x="539" y="459"/>
                  </a:lnTo>
                  <a:lnTo>
                    <a:pt x="530" y="471"/>
                  </a:lnTo>
                  <a:lnTo>
                    <a:pt x="522" y="482"/>
                  </a:lnTo>
                  <a:lnTo>
                    <a:pt x="513" y="493"/>
                  </a:lnTo>
                  <a:lnTo>
                    <a:pt x="503" y="503"/>
                  </a:lnTo>
                  <a:lnTo>
                    <a:pt x="492" y="512"/>
                  </a:lnTo>
                  <a:lnTo>
                    <a:pt x="482" y="522"/>
                  </a:lnTo>
                  <a:lnTo>
                    <a:pt x="471" y="531"/>
                  </a:lnTo>
                  <a:lnTo>
                    <a:pt x="459" y="538"/>
                  </a:lnTo>
                  <a:lnTo>
                    <a:pt x="447" y="547"/>
                  </a:lnTo>
                  <a:lnTo>
                    <a:pt x="435" y="553"/>
                  </a:lnTo>
                  <a:lnTo>
                    <a:pt x="422" y="560"/>
                  </a:lnTo>
                  <a:lnTo>
                    <a:pt x="409" y="566"/>
                  </a:lnTo>
                  <a:lnTo>
                    <a:pt x="396" y="571"/>
                  </a:lnTo>
                  <a:lnTo>
                    <a:pt x="382" y="576"/>
                  </a:lnTo>
                  <a:lnTo>
                    <a:pt x="368" y="579"/>
                  </a:lnTo>
                  <a:lnTo>
                    <a:pt x="354" y="583"/>
                  </a:lnTo>
                  <a:lnTo>
                    <a:pt x="339" y="586"/>
                  </a:lnTo>
                  <a:lnTo>
                    <a:pt x="325" y="588"/>
                  </a:lnTo>
                  <a:lnTo>
                    <a:pt x="310" y="589"/>
                  </a:lnTo>
                  <a:lnTo>
                    <a:pt x="295" y="589"/>
                  </a:lnTo>
                  <a:lnTo>
                    <a:pt x="280" y="589"/>
                  </a:lnTo>
                  <a:lnTo>
                    <a:pt x="265" y="588"/>
                  </a:lnTo>
                  <a:lnTo>
                    <a:pt x="249" y="586"/>
                  </a:lnTo>
                  <a:lnTo>
                    <a:pt x="235" y="583"/>
                  </a:lnTo>
                  <a:lnTo>
                    <a:pt x="221" y="579"/>
                  </a:lnTo>
                  <a:lnTo>
                    <a:pt x="207" y="576"/>
                  </a:lnTo>
                  <a:lnTo>
                    <a:pt x="193" y="571"/>
                  </a:lnTo>
                  <a:lnTo>
                    <a:pt x="180" y="566"/>
                  </a:lnTo>
                  <a:lnTo>
                    <a:pt x="167" y="560"/>
                  </a:lnTo>
                  <a:lnTo>
                    <a:pt x="154" y="553"/>
                  </a:lnTo>
                  <a:lnTo>
                    <a:pt x="142" y="547"/>
                  </a:lnTo>
                  <a:lnTo>
                    <a:pt x="131" y="538"/>
                  </a:lnTo>
                  <a:lnTo>
                    <a:pt x="119" y="531"/>
                  </a:lnTo>
                  <a:lnTo>
                    <a:pt x="108" y="522"/>
                  </a:lnTo>
                  <a:lnTo>
                    <a:pt x="97" y="512"/>
                  </a:lnTo>
                  <a:lnTo>
                    <a:pt x="86" y="503"/>
                  </a:lnTo>
                  <a:lnTo>
                    <a:pt x="77" y="493"/>
                  </a:lnTo>
                  <a:lnTo>
                    <a:pt x="68" y="482"/>
                  </a:lnTo>
                  <a:lnTo>
                    <a:pt x="59" y="471"/>
                  </a:lnTo>
                  <a:lnTo>
                    <a:pt x="51" y="459"/>
                  </a:lnTo>
                  <a:lnTo>
                    <a:pt x="43" y="448"/>
                  </a:lnTo>
                  <a:lnTo>
                    <a:pt x="36" y="435"/>
                  </a:lnTo>
                  <a:lnTo>
                    <a:pt x="29" y="423"/>
                  </a:lnTo>
                  <a:lnTo>
                    <a:pt x="24" y="410"/>
                  </a:lnTo>
                  <a:lnTo>
                    <a:pt x="18" y="396"/>
                  </a:lnTo>
                  <a:lnTo>
                    <a:pt x="14" y="383"/>
                  </a:lnTo>
                  <a:lnTo>
                    <a:pt x="10" y="369"/>
                  </a:lnTo>
                  <a:lnTo>
                    <a:pt x="6" y="354"/>
                  </a:lnTo>
                  <a:lnTo>
                    <a:pt x="4" y="340"/>
                  </a:lnTo>
                  <a:lnTo>
                    <a:pt x="2" y="324"/>
                  </a:lnTo>
                  <a:lnTo>
                    <a:pt x="1" y="309"/>
                  </a:lnTo>
                  <a:lnTo>
                    <a:pt x="0" y="294"/>
                  </a:lnTo>
                  <a:lnTo>
                    <a:pt x="1" y="279"/>
                  </a:lnTo>
                  <a:lnTo>
                    <a:pt x="2" y="265"/>
                  </a:lnTo>
                  <a:lnTo>
                    <a:pt x="4" y="250"/>
                  </a:lnTo>
                  <a:lnTo>
                    <a:pt x="6" y="236"/>
                  </a:lnTo>
                  <a:lnTo>
                    <a:pt x="10" y="221"/>
                  </a:lnTo>
                  <a:lnTo>
                    <a:pt x="14" y="207"/>
                  </a:lnTo>
                  <a:lnTo>
                    <a:pt x="18" y="194"/>
                  </a:lnTo>
                  <a:lnTo>
                    <a:pt x="24" y="180"/>
                  </a:lnTo>
                  <a:lnTo>
                    <a:pt x="29" y="167"/>
                  </a:lnTo>
                  <a:lnTo>
                    <a:pt x="36" y="155"/>
                  </a:lnTo>
                  <a:lnTo>
                    <a:pt x="43" y="142"/>
                  </a:lnTo>
                  <a:lnTo>
                    <a:pt x="51" y="130"/>
                  </a:lnTo>
                  <a:lnTo>
                    <a:pt x="59" y="118"/>
                  </a:lnTo>
                  <a:lnTo>
                    <a:pt x="68" y="107"/>
                  </a:lnTo>
                  <a:lnTo>
                    <a:pt x="77" y="97"/>
                  </a:lnTo>
                  <a:lnTo>
                    <a:pt x="86" y="87"/>
                  </a:lnTo>
                  <a:lnTo>
                    <a:pt x="97" y="77"/>
                  </a:lnTo>
                  <a:lnTo>
                    <a:pt x="108" y="67"/>
                  </a:lnTo>
                  <a:lnTo>
                    <a:pt x="119" y="59"/>
                  </a:lnTo>
                  <a:lnTo>
                    <a:pt x="131" y="51"/>
                  </a:lnTo>
                  <a:lnTo>
                    <a:pt x="142" y="43"/>
                  </a:lnTo>
                  <a:lnTo>
                    <a:pt x="154" y="36"/>
                  </a:lnTo>
                  <a:lnTo>
                    <a:pt x="167" y="30"/>
                  </a:lnTo>
                  <a:lnTo>
                    <a:pt x="180" y="23"/>
                  </a:lnTo>
                  <a:lnTo>
                    <a:pt x="193" y="18"/>
                  </a:lnTo>
                  <a:lnTo>
                    <a:pt x="207" y="13"/>
                  </a:lnTo>
                  <a:lnTo>
                    <a:pt x="221" y="10"/>
                  </a:lnTo>
                  <a:lnTo>
                    <a:pt x="235" y="6"/>
                  </a:lnTo>
                  <a:lnTo>
                    <a:pt x="249" y="4"/>
                  </a:lnTo>
                  <a:lnTo>
                    <a:pt x="265" y="2"/>
                  </a:lnTo>
                  <a:lnTo>
                    <a:pt x="280" y="0"/>
                  </a:lnTo>
                  <a:lnTo>
                    <a:pt x="295"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152">
              <a:extLst>
                <a:ext uri="{FF2B5EF4-FFF2-40B4-BE49-F238E27FC236}">
                  <a16:creationId xmlns:a16="http://schemas.microsoft.com/office/drawing/2014/main" id="{2DE2639A-1CB7-4A1E-B013-4502A8AA97D5}"/>
                </a:ext>
              </a:extLst>
            </p:cNvPr>
            <p:cNvSpPr>
              <a:spLocks/>
            </p:cNvSpPr>
            <p:nvPr/>
          </p:nvSpPr>
          <p:spPr bwMode="auto">
            <a:xfrm>
              <a:off x="2669893" y="356429"/>
              <a:ext cx="188649" cy="188650"/>
            </a:xfrm>
            <a:custGeom>
              <a:avLst/>
              <a:gdLst>
                <a:gd name="T0" fmla="*/ 287 w 520"/>
                <a:gd name="T1" fmla="*/ 1 h 521"/>
                <a:gd name="T2" fmla="*/ 325 w 520"/>
                <a:gd name="T3" fmla="*/ 9 h 521"/>
                <a:gd name="T4" fmla="*/ 361 w 520"/>
                <a:gd name="T5" fmla="*/ 21 h 521"/>
                <a:gd name="T6" fmla="*/ 395 w 520"/>
                <a:gd name="T7" fmla="*/ 38 h 521"/>
                <a:gd name="T8" fmla="*/ 425 w 520"/>
                <a:gd name="T9" fmla="*/ 59 h 521"/>
                <a:gd name="T10" fmla="*/ 452 w 520"/>
                <a:gd name="T11" fmla="*/ 85 h 521"/>
                <a:gd name="T12" fmla="*/ 476 w 520"/>
                <a:gd name="T13" fmla="*/ 114 h 521"/>
                <a:gd name="T14" fmla="*/ 494 w 520"/>
                <a:gd name="T15" fmla="*/ 147 h 521"/>
                <a:gd name="T16" fmla="*/ 508 w 520"/>
                <a:gd name="T17" fmla="*/ 183 h 521"/>
                <a:gd name="T18" fmla="*/ 517 w 520"/>
                <a:gd name="T19" fmla="*/ 220 h 521"/>
                <a:gd name="T20" fmla="*/ 520 w 520"/>
                <a:gd name="T21" fmla="*/ 260 h 521"/>
                <a:gd name="T22" fmla="*/ 517 w 520"/>
                <a:gd name="T23" fmla="*/ 300 h 521"/>
                <a:gd name="T24" fmla="*/ 508 w 520"/>
                <a:gd name="T25" fmla="*/ 338 h 521"/>
                <a:gd name="T26" fmla="*/ 494 w 520"/>
                <a:gd name="T27" fmla="*/ 373 h 521"/>
                <a:gd name="T28" fmla="*/ 476 w 520"/>
                <a:gd name="T29" fmla="*/ 406 h 521"/>
                <a:gd name="T30" fmla="*/ 452 w 520"/>
                <a:gd name="T31" fmla="*/ 435 h 521"/>
                <a:gd name="T32" fmla="*/ 425 w 520"/>
                <a:gd name="T33" fmla="*/ 461 h 521"/>
                <a:gd name="T34" fmla="*/ 395 w 520"/>
                <a:gd name="T35" fmla="*/ 483 h 521"/>
                <a:gd name="T36" fmla="*/ 361 w 520"/>
                <a:gd name="T37" fmla="*/ 500 h 521"/>
                <a:gd name="T38" fmla="*/ 325 w 520"/>
                <a:gd name="T39" fmla="*/ 512 h 521"/>
                <a:gd name="T40" fmla="*/ 287 w 520"/>
                <a:gd name="T41" fmla="*/ 519 h 521"/>
                <a:gd name="T42" fmla="*/ 246 w 520"/>
                <a:gd name="T43" fmla="*/ 519 h 521"/>
                <a:gd name="T44" fmla="*/ 207 w 520"/>
                <a:gd name="T45" fmla="*/ 515 h 521"/>
                <a:gd name="T46" fmla="*/ 170 w 520"/>
                <a:gd name="T47" fmla="*/ 504 h 521"/>
                <a:gd name="T48" fmla="*/ 136 w 520"/>
                <a:gd name="T49" fmla="*/ 489 h 521"/>
                <a:gd name="T50" fmla="*/ 104 w 520"/>
                <a:gd name="T51" fmla="*/ 469 h 521"/>
                <a:gd name="T52" fmla="*/ 76 w 520"/>
                <a:gd name="T53" fmla="*/ 444 h 521"/>
                <a:gd name="T54" fmla="*/ 51 w 520"/>
                <a:gd name="T55" fmla="*/ 416 h 521"/>
                <a:gd name="T56" fmla="*/ 31 w 520"/>
                <a:gd name="T57" fmla="*/ 384 h 521"/>
                <a:gd name="T58" fmla="*/ 16 w 520"/>
                <a:gd name="T59" fmla="*/ 350 h 521"/>
                <a:gd name="T60" fmla="*/ 5 w 520"/>
                <a:gd name="T61" fmla="*/ 312 h 521"/>
                <a:gd name="T62" fmla="*/ 0 w 520"/>
                <a:gd name="T63" fmla="*/ 273 h 521"/>
                <a:gd name="T64" fmla="*/ 1 w 520"/>
                <a:gd name="T65" fmla="*/ 233 h 521"/>
                <a:gd name="T66" fmla="*/ 8 w 520"/>
                <a:gd name="T67" fmla="*/ 195 h 521"/>
                <a:gd name="T68" fmla="*/ 20 w 520"/>
                <a:gd name="T69" fmla="*/ 159 h 521"/>
                <a:gd name="T70" fmla="*/ 37 w 520"/>
                <a:gd name="T71" fmla="*/ 125 h 521"/>
                <a:gd name="T72" fmla="*/ 59 w 520"/>
                <a:gd name="T73" fmla="*/ 95 h 521"/>
                <a:gd name="T74" fmla="*/ 85 w 520"/>
                <a:gd name="T75" fmla="*/ 68 h 521"/>
                <a:gd name="T76" fmla="*/ 114 w 520"/>
                <a:gd name="T77" fmla="*/ 44 h 521"/>
                <a:gd name="T78" fmla="*/ 146 w 520"/>
                <a:gd name="T79" fmla="*/ 26 h 521"/>
                <a:gd name="T80" fmla="*/ 182 w 520"/>
                <a:gd name="T81" fmla="*/ 12 h 521"/>
                <a:gd name="T82" fmla="*/ 220 w 520"/>
                <a:gd name="T83" fmla="*/ 3 h 521"/>
                <a:gd name="T84" fmla="*/ 260 w 520"/>
                <a:gd name="T8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0" h="521">
                  <a:moveTo>
                    <a:pt x="260" y="0"/>
                  </a:moveTo>
                  <a:lnTo>
                    <a:pt x="273" y="0"/>
                  </a:lnTo>
                  <a:lnTo>
                    <a:pt x="287" y="1"/>
                  </a:lnTo>
                  <a:lnTo>
                    <a:pt x="300" y="3"/>
                  </a:lnTo>
                  <a:lnTo>
                    <a:pt x="312" y="5"/>
                  </a:lnTo>
                  <a:lnTo>
                    <a:pt x="325" y="9"/>
                  </a:lnTo>
                  <a:lnTo>
                    <a:pt x="338" y="12"/>
                  </a:lnTo>
                  <a:lnTo>
                    <a:pt x="350" y="16"/>
                  </a:lnTo>
                  <a:lnTo>
                    <a:pt x="361" y="21"/>
                  </a:lnTo>
                  <a:lnTo>
                    <a:pt x="372" y="26"/>
                  </a:lnTo>
                  <a:lnTo>
                    <a:pt x="384" y="31"/>
                  </a:lnTo>
                  <a:lnTo>
                    <a:pt x="395" y="38"/>
                  </a:lnTo>
                  <a:lnTo>
                    <a:pt x="406" y="44"/>
                  </a:lnTo>
                  <a:lnTo>
                    <a:pt x="415" y="52"/>
                  </a:lnTo>
                  <a:lnTo>
                    <a:pt x="425" y="59"/>
                  </a:lnTo>
                  <a:lnTo>
                    <a:pt x="435" y="68"/>
                  </a:lnTo>
                  <a:lnTo>
                    <a:pt x="444" y="77"/>
                  </a:lnTo>
                  <a:lnTo>
                    <a:pt x="452" y="85"/>
                  </a:lnTo>
                  <a:lnTo>
                    <a:pt x="461" y="95"/>
                  </a:lnTo>
                  <a:lnTo>
                    <a:pt x="468" y="105"/>
                  </a:lnTo>
                  <a:lnTo>
                    <a:pt x="476" y="114"/>
                  </a:lnTo>
                  <a:lnTo>
                    <a:pt x="482" y="125"/>
                  </a:lnTo>
                  <a:lnTo>
                    <a:pt x="489" y="136"/>
                  </a:lnTo>
                  <a:lnTo>
                    <a:pt x="494" y="147"/>
                  </a:lnTo>
                  <a:lnTo>
                    <a:pt x="500" y="159"/>
                  </a:lnTo>
                  <a:lnTo>
                    <a:pt x="504" y="171"/>
                  </a:lnTo>
                  <a:lnTo>
                    <a:pt x="508" y="183"/>
                  </a:lnTo>
                  <a:lnTo>
                    <a:pt x="512" y="195"/>
                  </a:lnTo>
                  <a:lnTo>
                    <a:pt x="515" y="207"/>
                  </a:lnTo>
                  <a:lnTo>
                    <a:pt x="517" y="220"/>
                  </a:lnTo>
                  <a:lnTo>
                    <a:pt x="519" y="233"/>
                  </a:lnTo>
                  <a:lnTo>
                    <a:pt x="519" y="246"/>
                  </a:lnTo>
                  <a:lnTo>
                    <a:pt x="520" y="260"/>
                  </a:lnTo>
                  <a:lnTo>
                    <a:pt x="519" y="273"/>
                  </a:lnTo>
                  <a:lnTo>
                    <a:pt x="519" y="287"/>
                  </a:lnTo>
                  <a:lnTo>
                    <a:pt x="517" y="300"/>
                  </a:lnTo>
                  <a:lnTo>
                    <a:pt x="515" y="312"/>
                  </a:lnTo>
                  <a:lnTo>
                    <a:pt x="512" y="325"/>
                  </a:lnTo>
                  <a:lnTo>
                    <a:pt x="508" y="338"/>
                  </a:lnTo>
                  <a:lnTo>
                    <a:pt x="504" y="350"/>
                  </a:lnTo>
                  <a:lnTo>
                    <a:pt x="500" y="362"/>
                  </a:lnTo>
                  <a:lnTo>
                    <a:pt x="494" y="373"/>
                  </a:lnTo>
                  <a:lnTo>
                    <a:pt x="489" y="384"/>
                  </a:lnTo>
                  <a:lnTo>
                    <a:pt x="482" y="395"/>
                  </a:lnTo>
                  <a:lnTo>
                    <a:pt x="476" y="406"/>
                  </a:lnTo>
                  <a:lnTo>
                    <a:pt x="468" y="416"/>
                  </a:lnTo>
                  <a:lnTo>
                    <a:pt x="461" y="426"/>
                  </a:lnTo>
                  <a:lnTo>
                    <a:pt x="452" y="435"/>
                  </a:lnTo>
                  <a:lnTo>
                    <a:pt x="444" y="444"/>
                  </a:lnTo>
                  <a:lnTo>
                    <a:pt x="435" y="453"/>
                  </a:lnTo>
                  <a:lnTo>
                    <a:pt x="425" y="461"/>
                  </a:lnTo>
                  <a:lnTo>
                    <a:pt x="415" y="469"/>
                  </a:lnTo>
                  <a:lnTo>
                    <a:pt x="406" y="476"/>
                  </a:lnTo>
                  <a:lnTo>
                    <a:pt x="395" y="483"/>
                  </a:lnTo>
                  <a:lnTo>
                    <a:pt x="384" y="489"/>
                  </a:lnTo>
                  <a:lnTo>
                    <a:pt x="372" y="495"/>
                  </a:lnTo>
                  <a:lnTo>
                    <a:pt x="361" y="500"/>
                  </a:lnTo>
                  <a:lnTo>
                    <a:pt x="350" y="504"/>
                  </a:lnTo>
                  <a:lnTo>
                    <a:pt x="338" y="509"/>
                  </a:lnTo>
                  <a:lnTo>
                    <a:pt x="325" y="512"/>
                  </a:lnTo>
                  <a:lnTo>
                    <a:pt x="312" y="515"/>
                  </a:lnTo>
                  <a:lnTo>
                    <a:pt x="300" y="517"/>
                  </a:lnTo>
                  <a:lnTo>
                    <a:pt x="287" y="519"/>
                  </a:lnTo>
                  <a:lnTo>
                    <a:pt x="273" y="519"/>
                  </a:lnTo>
                  <a:lnTo>
                    <a:pt x="260" y="521"/>
                  </a:lnTo>
                  <a:lnTo>
                    <a:pt x="246" y="519"/>
                  </a:lnTo>
                  <a:lnTo>
                    <a:pt x="233" y="519"/>
                  </a:lnTo>
                  <a:lnTo>
                    <a:pt x="220" y="517"/>
                  </a:lnTo>
                  <a:lnTo>
                    <a:pt x="207" y="515"/>
                  </a:lnTo>
                  <a:lnTo>
                    <a:pt x="195" y="512"/>
                  </a:lnTo>
                  <a:lnTo>
                    <a:pt x="182" y="509"/>
                  </a:lnTo>
                  <a:lnTo>
                    <a:pt x="170" y="504"/>
                  </a:lnTo>
                  <a:lnTo>
                    <a:pt x="158" y="500"/>
                  </a:lnTo>
                  <a:lnTo>
                    <a:pt x="146" y="495"/>
                  </a:lnTo>
                  <a:lnTo>
                    <a:pt x="136" y="489"/>
                  </a:lnTo>
                  <a:lnTo>
                    <a:pt x="125" y="483"/>
                  </a:lnTo>
                  <a:lnTo>
                    <a:pt x="114" y="476"/>
                  </a:lnTo>
                  <a:lnTo>
                    <a:pt x="104" y="469"/>
                  </a:lnTo>
                  <a:lnTo>
                    <a:pt x="95" y="461"/>
                  </a:lnTo>
                  <a:lnTo>
                    <a:pt x="85" y="453"/>
                  </a:lnTo>
                  <a:lnTo>
                    <a:pt x="76" y="444"/>
                  </a:lnTo>
                  <a:lnTo>
                    <a:pt x="68" y="435"/>
                  </a:lnTo>
                  <a:lnTo>
                    <a:pt x="59" y="426"/>
                  </a:lnTo>
                  <a:lnTo>
                    <a:pt x="51" y="416"/>
                  </a:lnTo>
                  <a:lnTo>
                    <a:pt x="44" y="406"/>
                  </a:lnTo>
                  <a:lnTo>
                    <a:pt x="37" y="395"/>
                  </a:lnTo>
                  <a:lnTo>
                    <a:pt x="31" y="384"/>
                  </a:lnTo>
                  <a:lnTo>
                    <a:pt x="25" y="373"/>
                  </a:lnTo>
                  <a:lnTo>
                    <a:pt x="20" y="362"/>
                  </a:lnTo>
                  <a:lnTo>
                    <a:pt x="16" y="350"/>
                  </a:lnTo>
                  <a:lnTo>
                    <a:pt x="11" y="338"/>
                  </a:lnTo>
                  <a:lnTo>
                    <a:pt x="8" y="325"/>
                  </a:lnTo>
                  <a:lnTo>
                    <a:pt x="5" y="312"/>
                  </a:lnTo>
                  <a:lnTo>
                    <a:pt x="3" y="300"/>
                  </a:lnTo>
                  <a:lnTo>
                    <a:pt x="1" y="287"/>
                  </a:lnTo>
                  <a:lnTo>
                    <a:pt x="0" y="273"/>
                  </a:lnTo>
                  <a:lnTo>
                    <a:pt x="0" y="260"/>
                  </a:lnTo>
                  <a:lnTo>
                    <a:pt x="0" y="246"/>
                  </a:lnTo>
                  <a:lnTo>
                    <a:pt x="1" y="233"/>
                  </a:lnTo>
                  <a:lnTo>
                    <a:pt x="3" y="220"/>
                  </a:lnTo>
                  <a:lnTo>
                    <a:pt x="5" y="207"/>
                  </a:lnTo>
                  <a:lnTo>
                    <a:pt x="8" y="195"/>
                  </a:lnTo>
                  <a:lnTo>
                    <a:pt x="11" y="183"/>
                  </a:lnTo>
                  <a:lnTo>
                    <a:pt x="16" y="171"/>
                  </a:lnTo>
                  <a:lnTo>
                    <a:pt x="20" y="159"/>
                  </a:lnTo>
                  <a:lnTo>
                    <a:pt x="25" y="147"/>
                  </a:lnTo>
                  <a:lnTo>
                    <a:pt x="31" y="136"/>
                  </a:lnTo>
                  <a:lnTo>
                    <a:pt x="37" y="125"/>
                  </a:lnTo>
                  <a:lnTo>
                    <a:pt x="44" y="114"/>
                  </a:lnTo>
                  <a:lnTo>
                    <a:pt x="51" y="105"/>
                  </a:lnTo>
                  <a:lnTo>
                    <a:pt x="59" y="95"/>
                  </a:lnTo>
                  <a:lnTo>
                    <a:pt x="68" y="85"/>
                  </a:lnTo>
                  <a:lnTo>
                    <a:pt x="76" y="77"/>
                  </a:lnTo>
                  <a:lnTo>
                    <a:pt x="85" y="68"/>
                  </a:lnTo>
                  <a:lnTo>
                    <a:pt x="95" y="59"/>
                  </a:lnTo>
                  <a:lnTo>
                    <a:pt x="104" y="52"/>
                  </a:lnTo>
                  <a:lnTo>
                    <a:pt x="114" y="44"/>
                  </a:lnTo>
                  <a:lnTo>
                    <a:pt x="125" y="38"/>
                  </a:lnTo>
                  <a:lnTo>
                    <a:pt x="136" y="31"/>
                  </a:lnTo>
                  <a:lnTo>
                    <a:pt x="146" y="26"/>
                  </a:lnTo>
                  <a:lnTo>
                    <a:pt x="158" y="21"/>
                  </a:lnTo>
                  <a:lnTo>
                    <a:pt x="170" y="16"/>
                  </a:lnTo>
                  <a:lnTo>
                    <a:pt x="182" y="12"/>
                  </a:lnTo>
                  <a:lnTo>
                    <a:pt x="195" y="9"/>
                  </a:lnTo>
                  <a:lnTo>
                    <a:pt x="207" y="5"/>
                  </a:lnTo>
                  <a:lnTo>
                    <a:pt x="220" y="3"/>
                  </a:lnTo>
                  <a:lnTo>
                    <a:pt x="233" y="1"/>
                  </a:lnTo>
                  <a:lnTo>
                    <a:pt x="246" y="0"/>
                  </a:lnTo>
                  <a:lnTo>
                    <a:pt x="2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153">
              <a:extLst>
                <a:ext uri="{FF2B5EF4-FFF2-40B4-BE49-F238E27FC236}">
                  <a16:creationId xmlns:a16="http://schemas.microsoft.com/office/drawing/2014/main" id="{A2C9827F-EE68-4F63-A172-FDD4E72F8B4E}"/>
                </a:ext>
              </a:extLst>
            </p:cNvPr>
            <p:cNvSpPr>
              <a:spLocks/>
            </p:cNvSpPr>
            <p:nvPr/>
          </p:nvSpPr>
          <p:spPr bwMode="auto">
            <a:xfrm>
              <a:off x="1018484" y="1019605"/>
              <a:ext cx="249598" cy="249598"/>
            </a:xfrm>
            <a:custGeom>
              <a:avLst/>
              <a:gdLst>
                <a:gd name="T0" fmla="*/ 380 w 688"/>
                <a:gd name="T1" fmla="*/ 3 h 689"/>
                <a:gd name="T2" fmla="*/ 430 w 688"/>
                <a:gd name="T3" fmla="*/ 11 h 689"/>
                <a:gd name="T4" fmla="*/ 479 w 688"/>
                <a:gd name="T5" fmla="*/ 27 h 689"/>
                <a:gd name="T6" fmla="*/ 523 w 688"/>
                <a:gd name="T7" fmla="*/ 51 h 689"/>
                <a:gd name="T8" fmla="*/ 563 w 688"/>
                <a:gd name="T9" fmla="*/ 79 h 689"/>
                <a:gd name="T10" fmla="*/ 600 w 688"/>
                <a:gd name="T11" fmla="*/ 114 h 689"/>
                <a:gd name="T12" fmla="*/ 630 w 688"/>
                <a:gd name="T13" fmla="*/ 153 h 689"/>
                <a:gd name="T14" fmla="*/ 655 w 688"/>
                <a:gd name="T15" fmla="*/ 196 h 689"/>
                <a:gd name="T16" fmla="*/ 673 w 688"/>
                <a:gd name="T17" fmla="*/ 242 h 689"/>
                <a:gd name="T18" fmla="*/ 685 w 688"/>
                <a:gd name="T19" fmla="*/ 293 h 689"/>
                <a:gd name="T20" fmla="*/ 688 w 688"/>
                <a:gd name="T21" fmla="*/ 345 h 689"/>
                <a:gd name="T22" fmla="*/ 685 w 688"/>
                <a:gd name="T23" fmla="*/ 398 h 689"/>
                <a:gd name="T24" fmla="*/ 673 w 688"/>
                <a:gd name="T25" fmla="*/ 448 h 689"/>
                <a:gd name="T26" fmla="*/ 655 w 688"/>
                <a:gd name="T27" fmla="*/ 494 h 689"/>
                <a:gd name="T28" fmla="*/ 630 w 688"/>
                <a:gd name="T29" fmla="*/ 537 h 689"/>
                <a:gd name="T30" fmla="*/ 600 w 688"/>
                <a:gd name="T31" fmla="*/ 576 h 689"/>
                <a:gd name="T32" fmla="*/ 563 w 688"/>
                <a:gd name="T33" fmla="*/ 611 h 689"/>
                <a:gd name="T34" fmla="*/ 523 w 688"/>
                <a:gd name="T35" fmla="*/ 640 h 689"/>
                <a:gd name="T36" fmla="*/ 479 w 688"/>
                <a:gd name="T37" fmla="*/ 662 h 689"/>
                <a:gd name="T38" fmla="*/ 430 w 688"/>
                <a:gd name="T39" fmla="*/ 679 h 689"/>
                <a:gd name="T40" fmla="*/ 380 w 688"/>
                <a:gd name="T41" fmla="*/ 687 h 689"/>
                <a:gd name="T42" fmla="*/ 327 w 688"/>
                <a:gd name="T43" fmla="*/ 688 h 689"/>
                <a:gd name="T44" fmla="*/ 275 w 688"/>
                <a:gd name="T45" fmla="*/ 682 h 689"/>
                <a:gd name="T46" fmla="*/ 226 w 688"/>
                <a:gd name="T47" fmla="*/ 669 h 689"/>
                <a:gd name="T48" fmla="*/ 181 w 688"/>
                <a:gd name="T49" fmla="*/ 647 h 689"/>
                <a:gd name="T50" fmla="*/ 139 w 688"/>
                <a:gd name="T51" fmla="*/ 621 h 689"/>
                <a:gd name="T52" fmla="*/ 101 w 688"/>
                <a:gd name="T53" fmla="*/ 589 h 689"/>
                <a:gd name="T54" fmla="*/ 68 w 688"/>
                <a:gd name="T55" fmla="*/ 551 h 689"/>
                <a:gd name="T56" fmla="*/ 41 w 688"/>
                <a:gd name="T57" fmla="*/ 509 h 689"/>
                <a:gd name="T58" fmla="*/ 21 w 688"/>
                <a:gd name="T59" fmla="*/ 464 h 689"/>
                <a:gd name="T60" fmla="*/ 7 w 688"/>
                <a:gd name="T61" fmla="*/ 414 h 689"/>
                <a:gd name="T62" fmla="*/ 0 w 688"/>
                <a:gd name="T63" fmla="*/ 363 h 689"/>
                <a:gd name="T64" fmla="*/ 3 w 688"/>
                <a:gd name="T65" fmla="*/ 310 h 689"/>
                <a:gd name="T66" fmla="*/ 11 w 688"/>
                <a:gd name="T67" fmla="*/ 260 h 689"/>
                <a:gd name="T68" fmla="*/ 27 w 688"/>
                <a:gd name="T69" fmla="*/ 211 h 689"/>
                <a:gd name="T70" fmla="*/ 50 w 688"/>
                <a:gd name="T71" fmla="*/ 167 h 689"/>
                <a:gd name="T72" fmla="*/ 79 w 688"/>
                <a:gd name="T73" fmla="*/ 126 h 689"/>
                <a:gd name="T74" fmla="*/ 113 w 688"/>
                <a:gd name="T75" fmla="*/ 90 h 689"/>
                <a:gd name="T76" fmla="*/ 152 w 688"/>
                <a:gd name="T77" fmla="*/ 60 h 689"/>
                <a:gd name="T78" fmla="*/ 195 w 688"/>
                <a:gd name="T79" fmla="*/ 35 h 689"/>
                <a:gd name="T80" fmla="*/ 242 w 688"/>
                <a:gd name="T81" fmla="*/ 17 h 689"/>
                <a:gd name="T82" fmla="*/ 292 w 688"/>
                <a:gd name="T83" fmla="*/ 5 h 689"/>
                <a:gd name="T84" fmla="*/ 345 w 688"/>
                <a:gd name="T85"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8" h="689">
                  <a:moveTo>
                    <a:pt x="345" y="0"/>
                  </a:moveTo>
                  <a:lnTo>
                    <a:pt x="362" y="2"/>
                  </a:lnTo>
                  <a:lnTo>
                    <a:pt x="380" y="3"/>
                  </a:lnTo>
                  <a:lnTo>
                    <a:pt x="397" y="5"/>
                  </a:lnTo>
                  <a:lnTo>
                    <a:pt x="414" y="8"/>
                  </a:lnTo>
                  <a:lnTo>
                    <a:pt x="430" y="11"/>
                  </a:lnTo>
                  <a:lnTo>
                    <a:pt x="446" y="17"/>
                  </a:lnTo>
                  <a:lnTo>
                    <a:pt x="463" y="22"/>
                  </a:lnTo>
                  <a:lnTo>
                    <a:pt x="479" y="27"/>
                  </a:lnTo>
                  <a:lnTo>
                    <a:pt x="494" y="35"/>
                  </a:lnTo>
                  <a:lnTo>
                    <a:pt x="509" y="43"/>
                  </a:lnTo>
                  <a:lnTo>
                    <a:pt x="523" y="51"/>
                  </a:lnTo>
                  <a:lnTo>
                    <a:pt x="537" y="60"/>
                  </a:lnTo>
                  <a:lnTo>
                    <a:pt x="550" y="70"/>
                  </a:lnTo>
                  <a:lnTo>
                    <a:pt x="563" y="79"/>
                  </a:lnTo>
                  <a:lnTo>
                    <a:pt x="576" y="90"/>
                  </a:lnTo>
                  <a:lnTo>
                    <a:pt x="588" y="102"/>
                  </a:lnTo>
                  <a:lnTo>
                    <a:pt x="600" y="114"/>
                  </a:lnTo>
                  <a:lnTo>
                    <a:pt x="611" y="126"/>
                  </a:lnTo>
                  <a:lnTo>
                    <a:pt x="620" y="139"/>
                  </a:lnTo>
                  <a:lnTo>
                    <a:pt x="630" y="153"/>
                  </a:lnTo>
                  <a:lnTo>
                    <a:pt x="639" y="167"/>
                  </a:lnTo>
                  <a:lnTo>
                    <a:pt x="647" y="181"/>
                  </a:lnTo>
                  <a:lnTo>
                    <a:pt x="655" y="196"/>
                  </a:lnTo>
                  <a:lnTo>
                    <a:pt x="661" y="211"/>
                  </a:lnTo>
                  <a:lnTo>
                    <a:pt x="668" y="227"/>
                  </a:lnTo>
                  <a:lnTo>
                    <a:pt x="673" y="242"/>
                  </a:lnTo>
                  <a:lnTo>
                    <a:pt x="678" y="260"/>
                  </a:lnTo>
                  <a:lnTo>
                    <a:pt x="682" y="276"/>
                  </a:lnTo>
                  <a:lnTo>
                    <a:pt x="685" y="293"/>
                  </a:lnTo>
                  <a:lnTo>
                    <a:pt x="687" y="310"/>
                  </a:lnTo>
                  <a:lnTo>
                    <a:pt x="688" y="328"/>
                  </a:lnTo>
                  <a:lnTo>
                    <a:pt x="688" y="345"/>
                  </a:lnTo>
                  <a:lnTo>
                    <a:pt x="688" y="363"/>
                  </a:lnTo>
                  <a:lnTo>
                    <a:pt x="687" y="381"/>
                  </a:lnTo>
                  <a:lnTo>
                    <a:pt x="685" y="398"/>
                  </a:lnTo>
                  <a:lnTo>
                    <a:pt x="682" y="414"/>
                  </a:lnTo>
                  <a:lnTo>
                    <a:pt x="678" y="431"/>
                  </a:lnTo>
                  <a:lnTo>
                    <a:pt x="673" y="448"/>
                  </a:lnTo>
                  <a:lnTo>
                    <a:pt x="668" y="464"/>
                  </a:lnTo>
                  <a:lnTo>
                    <a:pt x="661" y="479"/>
                  </a:lnTo>
                  <a:lnTo>
                    <a:pt x="655" y="494"/>
                  </a:lnTo>
                  <a:lnTo>
                    <a:pt x="647" y="509"/>
                  </a:lnTo>
                  <a:lnTo>
                    <a:pt x="639" y="523"/>
                  </a:lnTo>
                  <a:lnTo>
                    <a:pt x="630" y="537"/>
                  </a:lnTo>
                  <a:lnTo>
                    <a:pt x="620" y="551"/>
                  </a:lnTo>
                  <a:lnTo>
                    <a:pt x="611" y="564"/>
                  </a:lnTo>
                  <a:lnTo>
                    <a:pt x="600" y="576"/>
                  </a:lnTo>
                  <a:lnTo>
                    <a:pt x="588" y="589"/>
                  </a:lnTo>
                  <a:lnTo>
                    <a:pt x="576" y="600"/>
                  </a:lnTo>
                  <a:lnTo>
                    <a:pt x="563" y="611"/>
                  </a:lnTo>
                  <a:lnTo>
                    <a:pt x="550" y="621"/>
                  </a:lnTo>
                  <a:lnTo>
                    <a:pt x="537" y="630"/>
                  </a:lnTo>
                  <a:lnTo>
                    <a:pt x="523" y="640"/>
                  </a:lnTo>
                  <a:lnTo>
                    <a:pt x="509" y="647"/>
                  </a:lnTo>
                  <a:lnTo>
                    <a:pt x="494" y="655"/>
                  </a:lnTo>
                  <a:lnTo>
                    <a:pt x="479" y="662"/>
                  </a:lnTo>
                  <a:lnTo>
                    <a:pt x="463" y="669"/>
                  </a:lnTo>
                  <a:lnTo>
                    <a:pt x="446" y="674"/>
                  </a:lnTo>
                  <a:lnTo>
                    <a:pt x="430" y="679"/>
                  </a:lnTo>
                  <a:lnTo>
                    <a:pt x="414" y="682"/>
                  </a:lnTo>
                  <a:lnTo>
                    <a:pt x="397" y="685"/>
                  </a:lnTo>
                  <a:lnTo>
                    <a:pt x="380" y="687"/>
                  </a:lnTo>
                  <a:lnTo>
                    <a:pt x="362" y="688"/>
                  </a:lnTo>
                  <a:lnTo>
                    <a:pt x="345" y="689"/>
                  </a:lnTo>
                  <a:lnTo>
                    <a:pt x="327" y="688"/>
                  </a:lnTo>
                  <a:lnTo>
                    <a:pt x="309" y="687"/>
                  </a:lnTo>
                  <a:lnTo>
                    <a:pt x="292" y="685"/>
                  </a:lnTo>
                  <a:lnTo>
                    <a:pt x="275" y="682"/>
                  </a:lnTo>
                  <a:lnTo>
                    <a:pt x="259" y="679"/>
                  </a:lnTo>
                  <a:lnTo>
                    <a:pt x="242" y="674"/>
                  </a:lnTo>
                  <a:lnTo>
                    <a:pt x="226" y="669"/>
                  </a:lnTo>
                  <a:lnTo>
                    <a:pt x="211" y="662"/>
                  </a:lnTo>
                  <a:lnTo>
                    <a:pt x="195" y="655"/>
                  </a:lnTo>
                  <a:lnTo>
                    <a:pt x="181" y="647"/>
                  </a:lnTo>
                  <a:lnTo>
                    <a:pt x="166" y="640"/>
                  </a:lnTo>
                  <a:lnTo>
                    <a:pt x="152" y="630"/>
                  </a:lnTo>
                  <a:lnTo>
                    <a:pt x="139" y="621"/>
                  </a:lnTo>
                  <a:lnTo>
                    <a:pt x="126" y="611"/>
                  </a:lnTo>
                  <a:lnTo>
                    <a:pt x="113" y="600"/>
                  </a:lnTo>
                  <a:lnTo>
                    <a:pt x="101" y="589"/>
                  </a:lnTo>
                  <a:lnTo>
                    <a:pt x="90" y="576"/>
                  </a:lnTo>
                  <a:lnTo>
                    <a:pt x="79" y="564"/>
                  </a:lnTo>
                  <a:lnTo>
                    <a:pt x="68" y="551"/>
                  </a:lnTo>
                  <a:lnTo>
                    <a:pt x="59" y="537"/>
                  </a:lnTo>
                  <a:lnTo>
                    <a:pt x="50" y="523"/>
                  </a:lnTo>
                  <a:lnTo>
                    <a:pt x="41" y="509"/>
                  </a:lnTo>
                  <a:lnTo>
                    <a:pt x="34" y="494"/>
                  </a:lnTo>
                  <a:lnTo>
                    <a:pt x="27" y="479"/>
                  </a:lnTo>
                  <a:lnTo>
                    <a:pt x="21" y="464"/>
                  </a:lnTo>
                  <a:lnTo>
                    <a:pt x="15" y="448"/>
                  </a:lnTo>
                  <a:lnTo>
                    <a:pt x="11" y="431"/>
                  </a:lnTo>
                  <a:lnTo>
                    <a:pt x="7" y="414"/>
                  </a:lnTo>
                  <a:lnTo>
                    <a:pt x="5" y="398"/>
                  </a:lnTo>
                  <a:lnTo>
                    <a:pt x="3" y="381"/>
                  </a:lnTo>
                  <a:lnTo>
                    <a:pt x="0" y="363"/>
                  </a:lnTo>
                  <a:lnTo>
                    <a:pt x="0" y="345"/>
                  </a:lnTo>
                  <a:lnTo>
                    <a:pt x="0" y="328"/>
                  </a:lnTo>
                  <a:lnTo>
                    <a:pt x="3" y="310"/>
                  </a:lnTo>
                  <a:lnTo>
                    <a:pt x="5" y="293"/>
                  </a:lnTo>
                  <a:lnTo>
                    <a:pt x="7" y="276"/>
                  </a:lnTo>
                  <a:lnTo>
                    <a:pt x="11" y="260"/>
                  </a:lnTo>
                  <a:lnTo>
                    <a:pt x="15" y="242"/>
                  </a:lnTo>
                  <a:lnTo>
                    <a:pt x="21" y="227"/>
                  </a:lnTo>
                  <a:lnTo>
                    <a:pt x="27" y="211"/>
                  </a:lnTo>
                  <a:lnTo>
                    <a:pt x="34" y="196"/>
                  </a:lnTo>
                  <a:lnTo>
                    <a:pt x="41" y="181"/>
                  </a:lnTo>
                  <a:lnTo>
                    <a:pt x="50" y="167"/>
                  </a:lnTo>
                  <a:lnTo>
                    <a:pt x="59" y="153"/>
                  </a:lnTo>
                  <a:lnTo>
                    <a:pt x="68" y="139"/>
                  </a:lnTo>
                  <a:lnTo>
                    <a:pt x="79" y="126"/>
                  </a:lnTo>
                  <a:lnTo>
                    <a:pt x="90" y="114"/>
                  </a:lnTo>
                  <a:lnTo>
                    <a:pt x="101" y="102"/>
                  </a:lnTo>
                  <a:lnTo>
                    <a:pt x="113" y="90"/>
                  </a:lnTo>
                  <a:lnTo>
                    <a:pt x="126" y="79"/>
                  </a:lnTo>
                  <a:lnTo>
                    <a:pt x="139" y="70"/>
                  </a:lnTo>
                  <a:lnTo>
                    <a:pt x="152" y="60"/>
                  </a:lnTo>
                  <a:lnTo>
                    <a:pt x="166" y="51"/>
                  </a:lnTo>
                  <a:lnTo>
                    <a:pt x="181" y="43"/>
                  </a:lnTo>
                  <a:lnTo>
                    <a:pt x="195" y="35"/>
                  </a:lnTo>
                  <a:lnTo>
                    <a:pt x="211" y="27"/>
                  </a:lnTo>
                  <a:lnTo>
                    <a:pt x="226" y="22"/>
                  </a:lnTo>
                  <a:lnTo>
                    <a:pt x="242" y="17"/>
                  </a:lnTo>
                  <a:lnTo>
                    <a:pt x="259" y="11"/>
                  </a:lnTo>
                  <a:lnTo>
                    <a:pt x="275" y="8"/>
                  </a:lnTo>
                  <a:lnTo>
                    <a:pt x="292" y="5"/>
                  </a:lnTo>
                  <a:lnTo>
                    <a:pt x="309" y="3"/>
                  </a:lnTo>
                  <a:lnTo>
                    <a:pt x="327" y="2"/>
                  </a:lnTo>
                  <a:lnTo>
                    <a:pt x="345"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154">
              <a:extLst>
                <a:ext uri="{FF2B5EF4-FFF2-40B4-BE49-F238E27FC236}">
                  <a16:creationId xmlns:a16="http://schemas.microsoft.com/office/drawing/2014/main" id="{D8C9AF58-44C7-45CB-AE4B-4285E9EDE453}"/>
                </a:ext>
              </a:extLst>
            </p:cNvPr>
            <p:cNvSpPr>
              <a:spLocks/>
            </p:cNvSpPr>
            <p:nvPr/>
          </p:nvSpPr>
          <p:spPr bwMode="auto">
            <a:xfrm>
              <a:off x="1580078" y="507349"/>
              <a:ext cx="327960" cy="327960"/>
            </a:xfrm>
            <a:custGeom>
              <a:avLst/>
              <a:gdLst>
                <a:gd name="T0" fmla="*/ 498 w 904"/>
                <a:gd name="T1" fmla="*/ 3 h 904"/>
                <a:gd name="T2" fmla="*/ 565 w 904"/>
                <a:gd name="T3" fmla="*/ 15 h 904"/>
                <a:gd name="T4" fmla="*/ 628 w 904"/>
                <a:gd name="T5" fmla="*/ 35 h 904"/>
                <a:gd name="T6" fmla="*/ 686 w 904"/>
                <a:gd name="T7" fmla="*/ 66 h 904"/>
                <a:gd name="T8" fmla="*/ 739 w 904"/>
                <a:gd name="T9" fmla="*/ 103 h 904"/>
                <a:gd name="T10" fmla="*/ 787 w 904"/>
                <a:gd name="T11" fmla="*/ 149 h 904"/>
                <a:gd name="T12" fmla="*/ 827 w 904"/>
                <a:gd name="T13" fmla="*/ 200 h 904"/>
                <a:gd name="T14" fmla="*/ 859 w 904"/>
                <a:gd name="T15" fmla="*/ 257 h 904"/>
                <a:gd name="T16" fmla="*/ 884 w 904"/>
                <a:gd name="T17" fmla="*/ 318 h 904"/>
                <a:gd name="T18" fmla="*/ 899 w 904"/>
                <a:gd name="T19" fmla="*/ 383 h 904"/>
                <a:gd name="T20" fmla="*/ 904 w 904"/>
                <a:gd name="T21" fmla="*/ 452 h 904"/>
                <a:gd name="T22" fmla="*/ 899 w 904"/>
                <a:gd name="T23" fmla="*/ 521 h 904"/>
                <a:gd name="T24" fmla="*/ 884 w 904"/>
                <a:gd name="T25" fmla="*/ 586 h 904"/>
                <a:gd name="T26" fmla="*/ 859 w 904"/>
                <a:gd name="T27" fmla="*/ 648 h 904"/>
                <a:gd name="T28" fmla="*/ 827 w 904"/>
                <a:gd name="T29" fmla="*/ 705 h 904"/>
                <a:gd name="T30" fmla="*/ 787 w 904"/>
                <a:gd name="T31" fmla="*/ 756 h 904"/>
                <a:gd name="T32" fmla="*/ 739 w 904"/>
                <a:gd name="T33" fmla="*/ 801 h 904"/>
                <a:gd name="T34" fmla="*/ 686 w 904"/>
                <a:gd name="T35" fmla="*/ 839 h 904"/>
                <a:gd name="T36" fmla="*/ 628 w 904"/>
                <a:gd name="T37" fmla="*/ 869 h 904"/>
                <a:gd name="T38" fmla="*/ 565 w 904"/>
                <a:gd name="T39" fmla="*/ 890 h 904"/>
                <a:gd name="T40" fmla="*/ 498 w 904"/>
                <a:gd name="T41" fmla="*/ 902 h 904"/>
                <a:gd name="T42" fmla="*/ 429 w 904"/>
                <a:gd name="T43" fmla="*/ 904 h 904"/>
                <a:gd name="T44" fmla="*/ 361 w 904"/>
                <a:gd name="T45" fmla="*/ 895 h 904"/>
                <a:gd name="T46" fmla="*/ 296 w 904"/>
                <a:gd name="T47" fmla="*/ 877 h 904"/>
                <a:gd name="T48" fmla="*/ 237 w 904"/>
                <a:gd name="T49" fmla="*/ 850 h 904"/>
                <a:gd name="T50" fmla="*/ 182 w 904"/>
                <a:gd name="T51" fmla="*/ 814 h 904"/>
                <a:gd name="T52" fmla="*/ 132 w 904"/>
                <a:gd name="T53" fmla="*/ 772 h 904"/>
                <a:gd name="T54" fmla="*/ 90 w 904"/>
                <a:gd name="T55" fmla="*/ 722 h 904"/>
                <a:gd name="T56" fmla="*/ 54 w 904"/>
                <a:gd name="T57" fmla="*/ 667 h 904"/>
                <a:gd name="T58" fmla="*/ 27 w 904"/>
                <a:gd name="T59" fmla="*/ 608 h 904"/>
                <a:gd name="T60" fmla="*/ 9 w 904"/>
                <a:gd name="T61" fmla="*/ 543 h 904"/>
                <a:gd name="T62" fmla="*/ 0 w 904"/>
                <a:gd name="T63" fmla="*/ 475 h 904"/>
                <a:gd name="T64" fmla="*/ 2 w 904"/>
                <a:gd name="T65" fmla="*/ 406 h 904"/>
                <a:gd name="T66" fmla="*/ 14 w 904"/>
                <a:gd name="T67" fmla="*/ 339 h 904"/>
                <a:gd name="T68" fmla="*/ 35 w 904"/>
                <a:gd name="T69" fmla="*/ 276 h 904"/>
                <a:gd name="T70" fmla="*/ 65 w 904"/>
                <a:gd name="T71" fmla="*/ 218 h 904"/>
                <a:gd name="T72" fmla="*/ 103 w 904"/>
                <a:gd name="T73" fmla="*/ 165 h 904"/>
                <a:gd name="T74" fmla="*/ 148 w 904"/>
                <a:gd name="T75" fmla="*/ 117 h 904"/>
                <a:gd name="T76" fmla="*/ 199 w 904"/>
                <a:gd name="T77" fmla="*/ 77 h 904"/>
                <a:gd name="T78" fmla="*/ 256 w 904"/>
                <a:gd name="T79" fmla="*/ 45 h 904"/>
                <a:gd name="T80" fmla="*/ 318 w 904"/>
                <a:gd name="T81" fmla="*/ 20 h 904"/>
                <a:gd name="T82" fmla="*/ 383 w 904"/>
                <a:gd name="T83" fmla="*/ 5 h 904"/>
                <a:gd name="T84" fmla="*/ 452 w 904"/>
                <a:gd name="T8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04" h="904">
                  <a:moveTo>
                    <a:pt x="452" y="0"/>
                  </a:moveTo>
                  <a:lnTo>
                    <a:pt x="476" y="1"/>
                  </a:lnTo>
                  <a:lnTo>
                    <a:pt x="498" y="3"/>
                  </a:lnTo>
                  <a:lnTo>
                    <a:pt x="521" y="5"/>
                  </a:lnTo>
                  <a:lnTo>
                    <a:pt x="542" y="9"/>
                  </a:lnTo>
                  <a:lnTo>
                    <a:pt x="565" y="15"/>
                  </a:lnTo>
                  <a:lnTo>
                    <a:pt x="587" y="20"/>
                  </a:lnTo>
                  <a:lnTo>
                    <a:pt x="607" y="28"/>
                  </a:lnTo>
                  <a:lnTo>
                    <a:pt x="628" y="35"/>
                  </a:lnTo>
                  <a:lnTo>
                    <a:pt x="647" y="45"/>
                  </a:lnTo>
                  <a:lnTo>
                    <a:pt x="668" y="55"/>
                  </a:lnTo>
                  <a:lnTo>
                    <a:pt x="686" y="66"/>
                  </a:lnTo>
                  <a:lnTo>
                    <a:pt x="705" y="77"/>
                  </a:lnTo>
                  <a:lnTo>
                    <a:pt x="722" y="90"/>
                  </a:lnTo>
                  <a:lnTo>
                    <a:pt x="739" y="103"/>
                  </a:lnTo>
                  <a:lnTo>
                    <a:pt x="755" y="117"/>
                  </a:lnTo>
                  <a:lnTo>
                    <a:pt x="771" y="133"/>
                  </a:lnTo>
                  <a:lnTo>
                    <a:pt x="787" y="149"/>
                  </a:lnTo>
                  <a:lnTo>
                    <a:pt x="801" y="165"/>
                  </a:lnTo>
                  <a:lnTo>
                    <a:pt x="814" y="182"/>
                  </a:lnTo>
                  <a:lnTo>
                    <a:pt x="827" y="200"/>
                  </a:lnTo>
                  <a:lnTo>
                    <a:pt x="838" y="218"/>
                  </a:lnTo>
                  <a:lnTo>
                    <a:pt x="849" y="236"/>
                  </a:lnTo>
                  <a:lnTo>
                    <a:pt x="859" y="257"/>
                  </a:lnTo>
                  <a:lnTo>
                    <a:pt x="869" y="276"/>
                  </a:lnTo>
                  <a:lnTo>
                    <a:pt x="876" y="297"/>
                  </a:lnTo>
                  <a:lnTo>
                    <a:pt x="884" y="318"/>
                  </a:lnTo>
                  <a:lnTo>
                    <a:pt x="889" y="339"/>
                  </a:lnTo>
                  <a:lnTo>
                    <a:pt x="895" y="362"/>
                  </a:lnTo>
                  <a:lnTo>
                    <a:pt x="899" y="383"/>
                  </a:lnTo>
                  <a:lnTo>
                    <a:pt x="901" y="406"/>
                  </a:lnTo>
                  <a:lnTo>
                    <a:pt x="903" y="428"/>
                  </a:lnTo>
                  <a:lnTo>
                    <a:pt x="904" y="452"/>
                  </a:lnTo>
                  <a:lnTo>
                    <a:pt x="903" y="475"/>
                  </a:lnTo>
                  <a:lnTo>
                    <a:pt x="901" y="499"/>
                  </a:lnTo>
                  <a:lnTo>
                    <a:pt x="899" y="521"/>
                  </a:lnTo>
                  <a:lnTo>
                    <a:pt x="895" y="543"/>
                  </a:lnTo>
                  <a:lnTo>
                    <a:pt x="889" y="566"/>
                  </a:lnTo>
                  <a:lnTo>
                    <a:pt x="884" y="586"/>
                  </a:lnTo>
                  <a:lnTo>
                    <a:pt x="876" y="608"/>
                  </a:lnTo>
                  <a:lnTo>
                    <a:pt x="869" y="628"/>
                  </a:lnTo>
                  <a:lnTo>
                    <a:pt x="859" y="648"/>
                  </a:lnTo>
                  <a:lnTo>
                    <a:pt x="849" y="667"/>
                  </a:lnTo>
                  <a:lnTo>
                    <a:pt x="838" y="687"/>
                  </a:lnTo>
                  <a:lnTo>
                    <a:pt x="827" y="705"/>
                  </a:lnTo>
                  <a:lnTo>
                    <a:pt x="814" y="722"/>
                  </a:lnTo>
                  <a:lnTo>
                    <a:pt x="801" y="740"/>
                  </a:lnTo>
                  <a:lnTo>
                    <a:pt x="787" y="756"/>
                  </a:lnTo>
                  <a:lnTo>
                    <a:pt x="771" y="772"/>
                  </a:lnTo>
                  <a:lnTo>
                    <a:pt x="755" y="787"/>
                  </a:lnTo>
                  <a:lnTo>
                    <a:pt x="739" y="801"/>
                  </a:lnTo>
                  <a:lnTo>
                    <a:pt x="722" y="814"/>
                  </a:lnTo>
                  <a:lnTo>
                    <a:pt x="705" y="827"/>
                  </a:lnTo>
                  <a:lnTo>
                    <a:pt x="686" y="839"/>
                  </a:lnTo>
                  <a:lnTo>
                    <a:pt x="668" y="850"/>
                  </a:lnTo>
                  <a:lnTo>
                    <a:pt x="647" y="859"/>
                  </a:lnTo>
                  <a:lnTo>
                    <a:pt x="628" y="869"/>
                  </a:lnTo>
                  <a:lnTo>
                    <a:pt x="607" y="877"/>
                  </a:lnTo>
                  <a:lnTo>
                    <a:pt x="587" y="884"/>
                  </a:lnTo>
                  <a:lnTo>
                    <a:pt x="565" y="890"/>
                  </a:lnTo>
                  <a:lnTo>
                    <a:pt x="542" y="895"/>
                  </a:lnTo>
                  <a:lnTo>
                    <a:pt x="521" y="899"/>
                  </a:lnTo>
                  <a:lnTo>
                    <a:pt x="498" y="902"/>
                  </a:lnTo>
                  <a:lnTo>
                    <a:pt x="476" y="904"/>
                  </a:lnTo>
                  <a:lnTo>
                    <a:pt x="452" y="904"/>
                  </a:lnTo>
                  <a:lnTo>
                    <a:pt x="429" y="904"/>
                  </a:lnTo>
                  <a:lnTo>
                    <a:pt x="405" y="902"/>
                  </a:lnTo>
                  <a:lnTo>
                    <a:pt x="383" y="899"/>
                  </a:lnTo>
                  <a:lnTo>
                    <a:pt x="361" y="895"/>
                  </a:lnTo>
                  <a:lnTo>
                    <a:pt x="338" y="890"/>
                  </a:lnTo>
                  <a:lnTo>
                    <a:pt x="318" y="884"/>
                  </a:lnTo>
                  <a:lnTo>
                    <a:pt x="296" y="877"/>
                  </a:lnTo>
                  <a:lnTo>
                    <a:pt x="276" y="869"/>
                  </a:lnTo>
                  <a:lnTo>
                    <a:pt x="256" y="859"/>
                  </a:lnTo>
                  <a:lnTo>
                    <a:pt x="237" y="850"/>
                  </a:lnTo>
                  <a:lnTo>
                    <a:pt x="217" y="839"/>
                  </a:lnTo>
                  <a:lnTo>
                    <a:pt x="199" y="827"/>
                  </a:lnTo>
                  <a:lnTo>
                    <a:pt x="182" y="814"/>
                  </a:lnTo>
                  <a:lnTo>
                    <a:pt x="164" y="801"/>
                  </a:lnTo>
                  <a:lnTo>
                    <a:pt x="148" y="787"/>
                  </a:lnTo>
                  <a:lnTo>
                    <a:pt x="132" y="772"/>
                  </a:lnTo>
                  <a:lnTo>
                    <a:pt x="117" y="756"/>
                  </a:lnTo>
                  <a:lnTo>
                    <a:pt x="103" y="740"/>
                  </a:lnTo>
                  <a:lnTo>
                    <a:pt x="90" y="722"/>
                  </a:lnTo>
                  <a:lnTo>
                    <a:pt x="77" y="705"/>
                  </a:lnTo>
                  <a:lnTo>
                    <a:pt x="65" y="687"/>
                  </a:lnTo>
                  <a:lnTo>
                    <a:pt x="54" y="667"/>
                  </a:lnTo>
                  <a:lnTo>
                    <a:pt x="44" y="648"/>
                  </a:lnTo>
                  <a:lnTo>
                    <a:pt x="35" y="628"/>
                  </a:lnTo>
                  <a:lnTo>
                    <a:pt x="27" y="608"/>
                  </a:lnTo>
                  <a:lnTo>
                    <a:pt x="20" y="586"/>
                  </a:lnTo>
                  <a:lnTo>
                    <a:pt x="14" y="566"/>
                  </a:lnTo>
                  <a:lnTo>
                    <a:pt x="9" y="543"/>
                  </a:lnTo>
                  <a:lnTo>
                    <a:pt x="5" y="521"/>
                  </a:lnTo>
                  <a:lnTo>
                    <a:pt x="2" y="499"/>
                  </a:lnTo>
                  <a:lnTo>
                    <a:pt x="0" y="475"/>
                  </a:lnTo>
                  <a:lnTo>
                    <a:pt x="0" y="452"/>
                  </a:lnTo>
                  <a:lnTo>
                    <a:pt x="0" y="428"/>
                  </a:lnTo>
                  <a:lnTo>
                    <a:pt x="2" y="406"/>
                  </a:lnTo>
                  <a:lnTo>
                    <a:pt x="5" y="383"/>
                  </a:lnTo>
                  <a:lnTo>
                    <a:pt x="9" y="362"/>
                  </a:lnTo>
                  <a:lnTo>
                    <a:pt x="14" y="339"/>
                  </a:lnTo>
                  <a:lnTo>
                    <a:pt x="20" y="318"/>
                  </a:lnTo>
                  <a:lnTo>
                    <a:pt x="27" y="297"/>
                  </a:lnTo>
                  <a:lnTo>
                    <a:pt x="35" y="276"/>
                  </a:lnTo>
                  <a:lnTo>
                    <a:pt x="44" y="257"/>
                  </a:lnTo>
                  <a:lnTo>
                    <a:pt x="54" y="236"/>
                  </a:lnTo>
                  <a:lnTo>
                    <a:pt x="65" y="218"/>
                  </a:lnTo>
                  <a:lnTo>
                    <a:pt x="77" y="200"/>
                  </a:lnTo>
                  <a:lnTo>
                    <a:pt x="90" y="182"/>
                  </a:lnTo>
                  <a:lnTo>
                    <a:pt x="103" y="165"/>
                  </a:lnTo>
                  <a:lnTo>
                    <a:pt x="117" y="149"/>
                  </a:lnTo>
                  <a:lnTo>
                    <a:pt x="132" y="133"/>
                  </a:lnTo>
                  <a:lnTo>
                    <a:pt x="148" y="117"/>
                  </a:lnTo>
                  <a:lnTo>
                    <a:pt x="164" y="103"/>
                  </a:lnTo>
                  <a:lnTo>
                    <a:pt x="182" y="90"/>
                  </a:lnTo>
                  <a:lnTo>
                    <a:pt x="199" y="77"/>
                  </a:lnTo>
                  <a:lnTo>
                    <a:pt x="217" y="66"/>
                  </a:lnTo>
                  <a:lnTo>
                    <a:pt x="237" y="55"/>
                  </a:lnTo>
                  <a:lnTo>
                    <a:pt x="256" y="45"/>
                  </a:lnTo>
                  <a:lnTo>
                    <a:pt x="276" y="35"/>
                  </a:lnTo>
                  <a:lnTo>
                    <a:pt x="296" y="28"/>
                  </a:lnTo>
                  <a:lnTo>
                    <a:pt x="318" y="20"/>
                  </a:lnTo>
                  <a:lnTo>
                    <a:pt x="338" y="15"/>
                  </a:lnTo>
                  <a:lnTo>
                    <a:pt x="361" y="9"/>
                  </a:lnTo>
                  <a:lnTo>
                    <a:pt x="383" y="5"/>
                  </a:lnTo>
                  <a:lnTo>
                    <a:pt x="405" y="3"/>
                  </a:lnTo>
                  <a:lnTo>
                    <a:pt x="429" y="1"/>
                  </a:lnTo>
                  <a:lnTo>
                    <a:pt x="452"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61" name="Freeform 155">
              <a:extLst>
                <a:ext uri="{FF2B5EF4-FFF2-40B4-BE49-F238E27FC236}">
                  <a16:creationId xmlns:a16="http://schemas.microsoft.com/office/drawing/2014/main" id="{B543E60D-4F60-45FA-9870-6CB7C5DE0028}"/>
                </a:ext>
              </a:extLst>
            </p:cNvPr>
            <p:cNvSpPr>
              <a:spLocks/>
            </p:cNvSpPr>
            <p:nvPr/>
          </p:nvSpPr>
          <p:spPr bwMode="auto">
            <a:xfrm>
              <a:off x="2263571" y="1328700"/>
              <a:ext cx="194454" cy="194454"/>
            </a:xfrm>
            <a:custGeom>
              <a:avLst/>
              <a:gdLst>
                <a:gd name="T0" fmla="*/ 295 w 536"/>
                <a:gd name="T1" fmla="*/ 1 h 535"/>
                <a:gd name="T2" fmla="*/ 335 w 536"/>
                <a:gd name="T3" fmla="*/ 8 h 535"/>
                <a:gd name="T4" fmla="*/ 372 w 536"/>
                <a:gd name="T5" fmla="*/ 20 h 535"/>
                <a:gd name="T6" fmla="*/ 407 w 536"/>
                <a:gd name="T7" fmla="*/ 38 h 535"/>
                <a:gd name="T8" fmla="*/ 439 w 536"/>
                <a:gd name="T9" fmla="*/ 60 h 535"/>
                <a:gd name="T10" fmla="*/ 466 w 536"/>
                <a:gd name="T11" fmla="*/ 87 h 535"/>
                <a:gd name="T12" fmla="*/ 491 w 536"/>
                <a:gd name="T13" fmla="*/ 117 h 535"/>
                <a:gd name="T14" fmla="*/ 509 w 536"/>
                <a:gd name="T15" fmla="*/ 151 h 535"/>
                <a:gd name="T16" fmla="*/ 524 w 536"/>
                <a:gd name="T17" fmla="*/ 187 h 535"/>
                <a:gd name="T18" fmla="*/ 533 w 536"/>
                <a:gd name="T19" fmla="*/ 226 h 535"/>
                <a:gd name="T20" fmla="*/ 536 w 536"/>
                <a:gd name="T21" fmla="*/ 267 h 535"/>
                <a:gd name="T22" fmla="*/ 533 w 536"/>
                <a:gd name="T23" fmla="*/ 308 h 535"/>
                <a:gd name="T24" fmla="*/ 524 w 536"/>
                <a:gd name="T25" fmla="*/ 347 h 535"/>
                <a:gd name="T26" fmla="*/ 509 w 536"/>
                <a:gd name="T27" fmla="*/ 384 h 535"/>
                <a:gd name="T28" fmla="*/ 491 w 536"/>
                <a:gd name="T29" fmla="*/ 418 h 535"/>
                <a:gd name="T30" fmla="*/ 466 w 536"/>
                <a:gd name="T31" fmla="*/ 448 h 535"/>
                <a:gd name="T32" fmla="*/ 439 w 536"/>
                <a:gd name="T33" fmla="*/ 474 h 535"/>
                <a:gd name="T34" fmla="*/ 407 w 536"/>
                <a:gd name="T35" fmla="*/ 496 h 535"/>
                <a:gd name="T36" fmla="*/ 372 w 536"/>
                <a:gd name="T37" fmla="*/ 515 h 535"/>
                <a:gd name="T38" fmla="*/ 335 w 536"/>
                <a:gd name="T39" fmla="*/ 527 h 535"/>
                <a:gd name="T40" fmla="*/ 295 w 536"/>
                <a:gd name="T41" fmla="*/ 534 h 535"/>
                <a:gd name="T42" fmla="*/ 254 w 536"/>
                <a:gd name="T43" fmla="*/ 535 h 535"/>
                <a:gd name="T44" fmla="*/ 214 w 536"/>
                <a:gd name="T45" fmla="*/ 530 h 535"/>
                <a:gd name="T46" fmla="*/ 175 w 536"/>
                <a:gd name="T47" fmla="*/ 519 h 535"/>
                <a:gd name="T48" fmla="*/ 140 w 536"/>
                <a:gd name="T49" fmla="*/ 503 h 535"/>
                <a:gd name="T50" fmla="*/ 107 w 536"/>
                <a:gd name="T51" fmla="*/ 482 h 535"/>
                <a:gd name="T52" fmla="*/ 78 w 536"/>
                <a:gd name="T53" fmla="*/ 456 h 535"/>
                <a:gd name="T54" fmla="*/ 53 w 536"/>
                <a:gd name="T55" fmla="*/ 427 h 535"/>
                <a:gd name="T56" fmla="*/ 33 w 536"/>
                <a:gd name="T57" fmla="*/ 395 h 535"/>
                <a:gd name="T58" fmla="*/ 17 w 536"/>
                <a:gd name="T59" fmla="*/ 359 h 535"/>
                <a:gd name="T60" fmla="*/ 6 w 536"/>
                <a:gd name="T61" fmla="*/ 321 h 535"/>
                <a:gd name="T62" fmla="*/ 0 w 536"/>
                <a:gd name="T63" fmla="*/ 281 h 535"/>
                <a:gd name="T64" fmla="*/ 1 w 536"/>
                <a:gd name="T65" fmla="*/ 240 h 535"/>
                <a:gd name="T66" fmla="*/ 8 w 536"/>
                <a:gd name="T67" fmla="*/ 200 h 535"/>
                <a:gd name="T68" fmla="*/ 21 w 536"/>
                <a:gd name="T69" fmla="*/ 163 h 535"/>
                <a:gd name="T70" fmla="*/ 38 w 536"/>
                <a:gd name="T71" fmla="*/ 128 h 535"/>
                <a:gd name="T72" fmla="*/ 61 w 536"/>
                <a:gd name="T73" fmla="*/ 97 h 535"/>
                <a:gd name="T74" fmla="*/ 88 w 536"/>
                <a:gd name="T75" fmla="*/ 69 h 535"/>
                <a:gd name="T76" fmla="*/ 118 w 536"/>
                <a:gd name="T77" fmla="*/ 45 h 535"/>
                <a:gd name="T78" fmla="*/ 152 w 536"/>
                <a:gd name="T79" fmla="*/ 25 h 535"/>
                <a:gd name="T80" fmla="*/ 188 w 536"/>
                <a:gd name="T81" fmla="*/ 11 h 535"/>
                <a:gd name="T82" fmla="*/ 227 w 536"/>
                <a:gd name="T83" fmla="*/ 3 h 535"/>
                <a:gd name="T84" fmla="*/ 268 w 536"/>
                <a:gd name="T85"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6" h="535">
                  <a:moveTo>
                    <a:pt x="268" y="0"/>
                  </a:moveTo>
                  <a:lnTo>
                    <a:pt x="282" y="0"/>
                  </a:lnTo>
                  <a:lnTo>
                    <a:pt x="295" y="1"/>
                  </a:lnTo>
                  <a:lnTo>
                    <a:pt x="309" y="3"/>
                  </a:lnTo>
                  <a:lnTo>
                    <a:pt x="322" y="5"/>
                  </a:lnTo>
                  <a:lnTo>
                    <a:pt x="335" y="8"/>
                  </a:lnTo>
                  <a:lnTo>
                    <a:pt x="348" y="11"/>
                  </a:lnTo>
                  <a:lnTo>
                    <a:pt x="360" y="16"/>
                  </a:lnTo>
                  <a:lnTo>
                    <a:pt x="372" y="20"/>
                  </a:lnTo>
                  <a:lnTo>
                    <a:pt x="384" y="25"/>
                  </a:lnTo>
                  <a:lnTo>
                    <a:pt x="396" y="32"/>
                  </a:lnTo>
                  <a:lnTo>
                    <a:pt x="407" y="38"/>
                  </a:lnTo>
                  <a:lnTo>
                    <a:pt x="417" y="45"/>
                  </a:lnTo>
                  <a:lnTo>
                    <a:pt x="428" y="52"/>
                  </a:lnTo>
                  <a:lnTo>
                    <a:pt x="439" y="60"/>
                  </a:lnTo>
                  <a:lnTo>
                    <a:pt x="449" y="69"/>
                  </a:lnTo>
                  <a:lnTo>
                    <a:pt x="457" y="77"/>
                  </a:lnTo>
                  <a:lnTo>
                    <a:pt x="466" y="87"/>
                  </a:lnTo>
                  <a:lnTo>
                    <a:pt x="475" y="97"/>
                  </a:lnTo>
                  <a:lnTo>
                    <a:pt x="483" y="106"/>
                  </a:lnTo>
                  <a:lnTo>
                    <a:pt x="491" y="117"/>
                  </a:lnTo>
                  <a:lnTo>
                    <a:pt x="497" y="128"/>
                  </a:lnTo>
                  <a:lnTo>
                    <a:pt x="504" y="140"/>
                  </a:lnTo>
                  <a:lnTo>
                    <a:pt x="509" y="151"/>
                  </a:lnTo>
                  <a:lnTo>
                    <a:pt x="515" y="163"/>
                  </a:lnTo>
                  <a:lnTo>
                    <a:pt x="520" y="176"/>
                  </a:lnTo>
                  <a:lnTo>
                    <a:pt x="524" y="187"/>
                  </a:lnTo>
                  <a:lnTo>
                    <a:pt x="528" y="200"/>
                  </a:lnTo>
                  <a:lnTo>
                    <a:pt x="531" y="213"/>
                  </a:lnTo>
                  <a:lnTo>
                    <a:pt x="533" y="226"/>
                  </a:lnTo>
                  <a:lnTo>
                    <a:pt x="535" y="240"/>
                  </a:lnTo>
                  <a:lnTo>
                    <a:pt x="536" y="253"/>
                  </a:lnTo>
                  <a:lnTo>
                    <a:pt x="536" y="267"/>
                  </a:lnTo>
                  <a:lnTo>
                    <a:pt x="536" y="281"/>
                  </a:lnTo>
                  <a:lnTo>
                    <a:pt x="535" y="294"/>
                  </a:lnTo>
                  <a:lnTo>
                    <a:pt x="533" y="308"/>
                  </a:lnTo>
                  <a:lnTo>
                    <a:pt x="531" y="321"/>
                  </a:lnTo>
                  <a:lnTo>
                    <a:pt x="528" y="334"/>
                  </a:lnTo>
                  <a:lnTo>
                    <a:pt x="524" y="347"/>
                  </a:lnTo>
                  <a:lnTo>
                    <a:pt x="520" y="359"/>
                  </a:lnTo>
                  <a:lnTo>
                    <a:pt x="515" y="372"/>
                  </a:lnTo>
                  <a:lnTo>
                    <a:pt x="509" y="384"/>
                  </a:lnTo>
                  <a:lnTo>
                    <a:pt x="504" y="395"/>
                  </a:lnTo>
                  <a:lnTo>
                    <a:pt x="497" y="407"/>
                  </a:lnTo>
                  <a:lnTo>
                    <a:pt x="491" y="418"/>
                  </a:lnTo>
                  <a:lnTo>
                    <a:pt x="483" y="427"/>
                  </a:lnTo>
                  <a:lnTo>
                    <a:pt x="475" y="438"/>
                  </a:lnTo>
                  <a:lnTo>
                    <a:pt x="466" y="448"/>
                  </a:lnTo>
                  <a:lnTo>
                    <a:pt x="457" y="456"/>
                  </a:lnTo>
                  <a:lnTo>
                    <a:pt x="449" y="466"/>
                  </a:lnTo>
                  <a:lnTo>
                    <a:pt x="439" y="474"/>
                  </a:lnTo>
                  <a:lnTo>
                    <a:pt x="428" y="482"/>
                  </a:lnTo>
                  <a:lnTo>
                    <a:pt x="417" y="490"/>
                  </a:lnTo>
                  <a:lnTo>
                    <a:pt x="407" y="496"/>
                  </a:lnTo>
                  <a:lnTo>
                    <a:pt x="396" y="503"/>
                  </a:lnTo>
                  <a:lnTo>
                    <a:pt x="384" y="509"/>
                  </a:lnTo>
                  <a:lnTo>
                    <a:pt x="372" y="515"/>
                  </a:lnTo>
                  <a:lnTo>
                    <a:pt x="360" y="519"/>
                  </a:lnTo>
                  <a:lnTo>
                    <a:pt x="348" y="523"/>
                  </a:lnTo>
                  <a:lnTo>
                    <a:pt x="335" y="527"/>
                  </a:lnTo>
                  <a:lnTo>
                    <a:pt x="322" y="530"/>
                  </a:lnTo>
                  <a:lnTo>
                    <a:pt x="309" y="532"/>
                  </a:lnTo>
                  <a:lnTo>
                    <a:pt x="295" y="534"/>
                  </a:lnTo>
                  <a:lnTo>
                    <a:pt x="282" y="535"/>
                  </a:lnTo>
                  <a:lnTo>
                    <a:pt x="268" y="535"/>
                  </a:lnTo>
                  <a:lnTo>
                    <a:pt x="254" y="535"/>
                  </a:lnTo>
                  <a:lnTo>
                    <a:pt x="240" y="534"/>
                  </a:lnTo>
                  <a:lnTo>
                    <a:pt x="227" y="532"/>
                  </a:lnTo>
                  <a:lnTo>
                    <a:pt x="214" y="530"/>
                  </a:lnTo>
                  <a:lnTo>
                    <a:pt x="201" y="527"/>
                  </a:lnTo>
                  <a:lnTo>
                    <a:pt x="188" y="523"/>
                  </a:lnTo>
                  <a:lnTo>
                    <a:pt x="175" y="519"/>
                  </a:lnTo>
                  <a:lnTo>
                    <a:pt x="164" y="515"/>
                  </a:lnTo>
                  <a:lnTo>
                    <a:pt x="152" y="509"/>
                  </a:lnTo>
                  <a:lnTo>
                    <a:pt x="140" y="503"/>
                  </a:lnTo>
                  <a:lnTo>
                    <a:pt x="129" y="496"/>
                  </a:lnTo>
                  <a:lnTo>
                    <a:pt x="118" y="490"/>
                  </a:lnTo>
                  <a:lnTo>
                    <a:pt x="107" y="482"/>
                  </a:lnTo>
                  <a:lnTo>
                    <a:pt x="98" y="474"/>
                  </a:lnTo>
                  <a:lnTo>
                    <a:pt x="88" y="466"/>
                  </a:lnTo>
                  <a:lnTo>
                    <a:pt x="78" y="456"/>
                  </a:lnTo>
                  <a:lnTo>
                    <a:pt x="70" y="448"/>
                  </a:lnTo>
                  <a:lnTo>
                    <a:pt x="61" y="438"/>
                  </a:lnTo>
                  <a:lnTo>
                    <a:pt x="53" y="427"/>
                  </a:lnTo>
                  <a:lnTo>
                    <a:pt x="46" y="418"/>
                  </a:lnTo>
                  <a:lnTo>
                    <a:pt x="38" y="407"/>
                  </a:lnTo>
                  <a:lnTo>
                    <a:pt x="33" y="395"/>
                  </a:lnTo>
                  <a:lnTo>
                    <a:pt x="26" y="384"/>
                  </a:lnTo>
                  <a:lnTo>
                    <a:pt x="21" y="372"/>
                  </a:lnTo>
                  <a:lnTo>
                    <a:pt x="17" y="359"/>
                  </a:lnTo>
                  <a:lnTo>
                    <a:pt x="12" y="347"/>
                  </a:lnTo>
                  <a:lnTo>
                    <a:pt x="8" y="334"/>
                  </a:lnTo>
                  <a:lnTo>
                    <a:pt x="6" y="321"/>
                  </a:lnTo>
                  <a:lnTo>
                    <a:pt x="3" y="308"/>
                  </a:lnTo>
                  <a:lnTo>
                    <a:pt x="1" y="294"/>
                  </a:lnTo>
                  <a:lnTo>
                    <a:pt x="0" y="281"/>
                  </a:lnTo>
                  <a:lnTo>
                    <a:pt x="0" y="267"/>
                  </a:lnTo>
                  <a:lnTo>
                    <a:pt x="0" y="253"/>
                  </a:lnTo>
                  <a:lnTo>
                    <a:pt x="1" y="240"/>
                  </a:lnTo>
                  <a:lnTo>
                    <a:pt x="3" y="226"/>
                  </a:lnTo>
                  <a:lnTo>
                    <a:pt x="6" y="213"/>
                  </a:lnTo>
                  <a:lnTo>
                    <a:pt x="8" y="200"/>
                  </a:lnTo>
                  <a:lnTo>
                    <a:pt x="12" y="187"/>
                  </a:lnTo>
                  <a:lnTo>
                    <a:pt x="17" y="176"/>
                  </a:lnTo>
                  <a:lnTo>
                    <a:pt x="21" y="163"/>
                  </a:lnTo>
                  <a:lnTo>
                    <a:pt x="26" y="151"/>
                  </a:lnTo>
                  <a:lnTo>
                    <a:pt x="33" y="140"/>
                  </a:lnTo>
                  <a:lnTo>
                    <a:pt x="38" y="128"/>
                  </a:lnTo>
                  <a:lnTo>
                    <a:pt x="46" y="117"/>
                  </a:lnTo>
                  <a:lnTo>
                    <a:pt x="53" y="106"/>
                  </a:lnTo>
                  <a:lnTo>
                    <a:pt x="61" y="97"/>
                  </a:lnTo>
                  <a:lnTo>
                    <a:pt x="70" y="87"/>
                  </a:lnTo>
                  <a:lnTo>
                    <a:pt x="78" y="77"/>
                  </a:lnTo>
                  <a:lnTo>
                    <a:pt x="88" y="69"/>
                  </a:lnTo>
                  <a:lnTo>
                    <a:pt x="98" y="60"/>
                  </a:lnTo>
                  <a:lnTo>
                    <a:pt x="107" y="52"/>
                  </a:lnTo>
                  <a:lnTo>
                    <a:pt x="118" y="45"/>
                  </a:lnTo>
                  <a:lnTo>
                    <a:pt x="129" y="38"/>
                  </a:lnTo>
                  <a:lnTo>
                    <a:pt x="140" y="32"/>
                  </a:lnTo>
                  <a:lnTo>
                    <a:pt x="152" y="25"/>
                  </a:lnTo>
                  <a:lnTo>
                    <a:pt x="164" y="20"/>
                  </a:lnTo>
                  <a:lnTo>
                    <a:pt x="175" y="16"/>
                  </a:lnTo>
                  <a:lnTo>
                    <a:pt x="188" y="11"/>
                  </a:lnTo>
                  <a:lnTo>
                    <a:pt x="201" y="8"/>
                  </a:lnTo>
                  <a:lnTo>
                    <a:pt x="214" y="5"/>
                  </a:lnTo>
                  <a:lnTo>
                    <a:pt x="227" y="3"/>
                  </a:lnTo>
                  <a:lnTo>
                    <a:pt x="240" y="1"/>
                  </a:lnTo>
                  <a:lnTo>
                    <a:pt x="254" y="0"/>
                  </a:lnTo>
                  <a:lnTo>
                    <a:pt x="268"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62" name="Freeform 156">
              <a:extLst>
                <a:ext uri="{FF2B5EF4-FFF2-40B4-BE49-F238E27FC236}">
                  <a16:creationId xmlns:a16="http://schemas.microsoft.com/office/drawing/2014/main" id="{C1D42137-8EC7-40B8-90C9-2352E746B044}"/>
                </a:ext>
              </a:extLst>
            </p:cNvPr>
            <p:cNvSpPr>
              <a:spLocks/>
            </p:cNvSpPr>
            <p:nvPr/>
          </p:nvSpPr>
          <p:spPr bwMode="auto">
            <a:xfrm>
              <a:off x="4139907" y="1333053"/>
              <a:ext cx="290230" cy="288779"/>
            </a:xfrm>
            <a:custGeom>
              <a:avLst/>
              <a:gdLst>
                <a:gd name="T0" fmla="*/ 439 w 799"/>
                <a:gd name="T1" fmla="*/ 2 h 799"/>
                <a:gd name="T2" fmla="*/ 499 w 799"/>
                <a:gd name="T3" fmla="*/ 13 h 799"/>
                <a:gd name="T4" fmla="*/ 555 w 799"/>
                <a:gd name="T5" fmla="*/ 33 h 799"/>
                <a:gd name="T6" fmla="*/ 606 w 799"/>
                <a:gd name="T7" fmla="*/ 59 h 799"/>
                <a:gd name="T8" fmla="*/ 653 w 799"/>
                <a:gd name="T9" fmla="*/ 92 h 799"/>
                <a:gd name="T10" fmla="*/ 694 w 799"/>
                <a:gd name="T11" fmla="*/ 132 h 799"/>
                <a:gd name="T12" fmla="*/ 730 w 799"/>
                <a:gd name="T13" fmla="*/ 177 h 799"/>
                <a:gd name="T14" fmla="*/ 759 w 799"/>
                <a:gd name="T15" fmla="*/ 227 h 799"/>
                <a:gd name="T16" fmla="*/ 781 w 799"/>
                <a:gd name="T17" fmla="*/ 281 h 799"/>
                <a:gd name="T18" fmla="*/ 794 w 799"/>
                <a:gd name="T19" fmla="*/ 339 h 799"/>
                <a:gd name="T20" fmla="*/ 799 w 799"/>
                <a:gd name="T21" fmla="*/ 400 h 799"/>
                <a:gd name="T22" fmla="*/ 794 w 799"/>
                <a:gd name="T23" fmla="*/ 461 h 799"/>
                <a:gd name="T24" fmla="*/ 781 w 799"/>
                <a:gd name="T25" fmla="*/ 519 h 799"/>
                <a:gd name="T26" fmla="*/ 759 w 799"/>
                <a:gd name="T27" fmla="*/ 574 h 799"/>
                <a:gd name="T28" fmla="*/ 730 w 799"/>
                <a:gd name="T29" fmla="*/ 623 h 799"/>
                <a:gd name="T30" fmla="*/ 694 w 799"/>
                <a:gd name="T31" fmla="*/ 669 h 799"/>
                <a:gd name="T32" fmla="*/ 653 w 799"/>
                <a:gd name="T33" fmla="*/ 709 h 799"/>
                <a:gd name="T34" fmla="*/ 606 w 799"/>
                <a:gd name="T35" fmla="*/ 742 h 799"/>
                <a:gd name="T36" fmla="*/ 555 w 799"/>
                <a:gd name="T37" fmla="*/ 768 h 799"/>
                <a:gd name="T38" fmla="*/ 499 w 799"/>
                <a:gd name="T39" fmla="*/ 787 h 799"/>
                <a:gd name="T40" fmla="*/ 439 w 799"/>
                <a:gd name="T41" fmla="*/ 797 h 799"/>
                <a:gd name="T42" fmla="*/ 379 w 799"/>
                <a:gd name="T43" fmla="*/ 799 h 799"/>
                <a:gd name="T44" fmla="*/ 318 w 799"/>
                <a:gd name="T45" fmla="*/ 792 h 799"/>
                <a:gd name="T46" fmla="*/ 262 w 799"/>
                <a:gd name="T47" fmla="*/ 776 h 799"/>
                <a:gd name="T48" fmla="*/ 208 w 799"/>
                <a:gd name="T49" fmla="*/ 752 h 799"/>
                <a:gd name="T50" fmla="*/ 160 w 799"/>
                <a:gd name="T51" fmla="*/ 721 h 799"/>
                <a:gd name="T52" fmla="*/ 116 w 799"/>
                <a:gd name="T53" fmla="*/ 683 h 799"/>
                <a:gd name="T54" fmla="*/ 79 w 799"/>
                <a:gd name="T55" fmla="*/ 640 h 799"/>
                <a:gd name="T56" fmla="*/ 47 w 799"/>
                <a:gd name="T57" fmla="*/ 591 h 799"/>
                <a:gd name="T58" fmla="*/ 23 w 799"/>
                <a:gd name="T59" fmla="*/ 537 h 799"/>
                <a:gd name="T60" fmla="*/ 7 w 799"/>
                <a:gd name="T61" fmla="*/ 481 h 799"/>
                <a:gd name="T62" fmla="*/ 0 w 799"/>
                <a:gd name="T63" fmla="*/ 420 h 799"/>
                <a:gd name="T64" fmla="*/ 2 w 799"/>
                <a:gd name="T65" fmla="*/ 359 h 799"/>
                <a:gd name="T66" fmla="*/ 12 w 799"/>
                <a:gd name="T67" fmla="*/ 301 h 799"/>
                <a:gd name="T68" fmla="*/ 31 w 799"/>
                <a:gd name="T69" fmla="*/ 244 h 799"/>
                <a:gd name="T70" fmla="*/ 57 w 799"/>
                <a:gd name="T71" fmla="*/ 194 h 799"/>
                <a:gd name="T72" fmla="*/ 90 w 799"/>
                <a:gd name="T73" fmla="*/ 146 h 799"/>
                <a:gd name="T74" fmla="*/ 130 w 799"/>
                <a:gd name="T75" fmla="*/ 105 h 799"/>
                <a:gd name="T76" fmla="*/ 176 w 799"/>
                <a:gd name="T77" fmla="*/ 69 h 799"/>
                <a:gd name="T78" fmla="*/ 225 w 799"/>
                <a:gd name="T79" fmla="*/ 40 h 799"/>
                <a:gd name="T80" fmla="*/ 281 w 799"/>
                <a:gd name="T81" fmla="*/ 19 h 799"/>
                <a:gd name="T82" fmla="*/ 338 w 799"/>
                <a:gd name="T83" fmla="*/ 6 h 799"/>
                <a:gd name="T84" fmla="*/ 399 w 799"/>
                <a:gd name="T8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9" h="799">
                  <a:moveTo>
                    <a:pt x="399" y="0"/>
                  </a:moveTo>
                  <a:lnTo>
                    <a:pt x="420" y="1"/>
                  </a:lnTo>
                  <a:lnTo>
                    <a:pt x="439" y="2"/>
                  </a:lnTo>
                  <a:lnTo>
                    <a:pt x="460" y="6"/>
                  </a:lnTo>
                  <a:lnTo>
                    <a:pt x="479" y="9"/>
                  </a:lnTo>
                  <a:lnTo>
                    <a:pt x="499" y="13"/>
                  </a:lnTo>
                  <a:lnTo>
                    <a:pt x="518" y="19"/>
                  </a:lnTo>
                  <a:lnTo>
                    <a:pt x="537" y="25"/>
                  </a:lnTo>
                  <a:lnTo>
                    <a:pt x="555" y="33"/>
                  </a:lnTo>
                  <a:lnTo>
                    <a:pt x="572" y="40"/>
                  </a:lnTo>
                  <a:lnTo>
                    <a:pt x="589" y="49"/>
                  </a:lnTo>
                  <a:lnTo>
                    <a:pt x="606" y="59"/>
                  </a:lnTo>
                  <a:lnTo>
                    <a:pt x="622" y="69"/>
                  </a:lnTo>
                  <a:lnTo>
                    <a:pt x="638" y="80"/>
                  </a:lnTo>
                  <a:lnTo>
                    <a:pt x="653" y="92"/>
                  </a:lnTo>
                  <a:lnTo>
                    <a:pt x="667" y="105"/>
                  </a:lnTo>
                  <a:lnTo>
                    <a:pt x="681" y="118"/>
                  </a:lnTo>
                  <a:lnTo>
                    <a:pt x="694" y="132"/>
                  </a:lnTo>
                  <a:lnTo>
                    <a:pt x="707" y="146"/>
                  </a:lnTo>
                  <a:lnTo>
                    <a:pt x="719" y="161"/>
                  </a:lnTo>
                  <a:lnTo>
                    <a:pt x="730" y="177"/>
                  </a:lnTo>
                  <a:lnTo>
                    <a:pt x="741" y="194"/>
                  </a:lnTo>
                  <a:lnTo>
                    <a:pt x="750" y="210"/>
                  </a:lnTo>
                  <a:lnTo>
                    <a:pt x="759" y="227"/>
                  </a:lnTo>
                  <a:lnTo>
                    <a:pt x="767" y="244"/>
                  </a:lnTo>
                  <a:lnTo>
                    <a:pt x="774" y="263"/>
                  </a:lnTo>
                  <a:lnTo>
                    <a:pt x="781" y="281"/>
                  </a:lnTo>
                  <a:lnTo>
                    <a:pt x="786" y="301"/>
                  </a:lnTo>
                  <a:lnTo>
                    <a:pt x="790" y="320"/>
                  </a:lnTo>
                  <a:lnTo>
                    <a:pt x="794" y="339"/>
                  </a:lnTo>
                  <a:lnTo>
                    <a:pt x="797" y="359"/>
                  </a:lnTo>
                  <a:lnTo>
                    <a:pt x="798" y="379"/>
                  </a:lnTo>
                  <a:lnTo>
                    <a:pt x="799" y="400"/>
                  </a:lnTo>
                  <a:lnTo>
                    <a:pt x="798" y="420"/>
                  </a:lnTo>
                  <a:lnTo>
                    <a:pt x="797" y="441"/>
                  </a:lnTo>
                  <a:lnTo>
                    <a:pt x="794" y="461"/>
                  </a:lnTo>
                  <a:lnTo>
                    <a:pt x="790" y="481"/>
                  </a:lnTo>
                  <a:lnTo>
                    <a:pt x="786" y="500"/>
                  </a:lnTo>
                  <a:lnTo>
                    <a:pt x="781" y="519"/>
                  </a:lnTo>
                  <a:lnTo>
                    <a:pt x="774" y="537"/>
                  </a:lnTo>
                  <a:lnTo>
                    <a:pt x="767" y="555"/>
                  </a:lnTo>
                  <a:lnTo>
                    <a:pt x="759" y="574"/>
                  </a:lnTo>
                  <a:lnTo>
                    <a:pt x="750" y="591"/>
                  </a:lnTo>
                  <a:lnTo>
                    <a:pt x="741" y="607"/>
                  </a:lnTo>
                  <a:lnTo>
                    <a:pt x="730" y="623"/>
                  </a:lnTo>
                  <a:lnTo>
                    <a:pt x="719" y="640"/>
                  </a:lnTo>
                  <a:lnTo>
                    <a:pt x="707" y="655"/>
                  </a:lnTo>
                  <a:lnTo>
                    <a:pt x="694" y="669"/>
                  </a:lnTo>
                  <a:lnTo>
                    <a:pt x="681" y="683"/>
                  </a:lnTo>
                  <a:lnTo>
                    <a:pt x="667" y="696"/>
                  </a:lnTo>
                  <a:lnTo>
                    <a:pt x="653" y="709"/>
                  </a:lnTo>
                  <a:lnTo>
                    <a:pt x="638" y="721"/>
                  </a:lnTo>
                  <a:lnTo>
                    <a:pt x="622" y="731"/>
                  </a:lnTo>
                  <a:lnTo>
                    <a:pt x="606" y="742"/>
                  </a:lnTo>
                  <a:lnTo>
                    <a:pt x="589" y="752"/>
                  </a:lnTo>
                  <a:lnTo>
                    <a:pt x="572" y="761"/>
                  </a:lnTo>
                  <a:lnTo>
                    <a:pt x="555" y="768"/>
                  </a:lnTo>
                  <a:lnTo>
                    <a:pt x="537" y="776"/>
                  </a:lnTo>
                  <a:lnTo>
                    <a:pt x="518" y="782"/>
                  </a:lnTo>
                  <a:lnTo>
                    <a:pt x="499" y="787"/>
                  </a:lnTo>
                  <a:lnTo>
                    <a:pt x="479" y="792"/>
                  </a:lnTo>
                  <a:lnTo>
                    <a:pt x="460" y="795"/>
                  </a:lnTo>
                  <a:lnTo>
                    <a:pt x="439" y="797"/>
                  </a:lnTo>
                  <a:lnTo>
                    <a:pt x="420" y="799"/>
                  </a:lnTo>
                  <a:lnTo>
                    <a:pt x="399" y="799"/>
                  </a:lnTo>
                  <a:lnTo>
                    <a:pt x="379" y="799"/>
                  </a:lnTo>
                  <a:lnTo>
                    <a:pt x="358" y="797"/>
                  </a:lnTo>
                  <a:lnTo>
                    <a:pt x="338" y="795"/>
                  </a:lnTo>
                  <a:lnTo>
                    <a:pt x="318" y="792"/>
                  </a:lnTo>
                  <a:lnTo>
                    <a:pt x="299" y="787"/>
                  </a:lnTo>
                  <a:lnTo>
                    <a:pt x="281" y="782"/>
                  </a:lnTo>
                  <a:lnTo>
                    <a:pt x="262" y="776"/>
                  </a:lnTo>
                  <a:lnTo>
                    <a:pt x="244" y="768"/>
                  </a:lnTo>
                  <a:lnTo>
                    <a:pt x="225" y="761"/>
                  </a:lnTo>
                  <a:lnTo>
                    <a:pt x="208" y="752"/>
                  </a:lnTo>
                  <a:lnTo>
                    <a:pt x="192" y="742"/>
                  </a:lnTo>
                  <a:lnTo>
                    <a:pt x="176" y="731"/>
                  </a:lnTo>
                  <a:lnTo>
                    <a:pt x="160" y="721"/>
                  </a:lnTo>
                  <a:lnTo>
                    <a:pt x="144" y="709"/>
                  </a:lnTo>
                  <a:lnTo>
                    <a:pt x="130" y="696"/>
                  </a:lnTo>
                  <a:lnTo>
                    <a:pt x="116" y="683"/>
                  </a:lnTo>
                  <a:lnTo>
                    <a:pt x="103" y="669"/>
                  </a:lnTo>
                  <a:lnTo>
                    <a:pt x="90" y="655"/>
                  </a:lnTo>
                  <a:lnTo>
                    <a:pt x="79" y="640"/>
                  </a:lnTo>
                  <a:lnTo>
                    <a:pt x="68" y="623"/>
                  </a:lnTo>
                  <a:lnTo>
                    <a:pt x="57" y="607"/>
                  </a:lnTo>
                  <a:lnTo>
                    <a:pt x="47" y="591"/>
                  </a:lnTo>
                  <a:lnTo>
                    <a:pt x="39" y="574"/>
                  </a:lnTo>
                  <a:lnTo>
                    <a:pt x="31" y="555"/>
                  </a:lnTo>
                  <a:lnTo>
                    <a:pt x="23" y="537"/>
                  </a:lnTo>
                  <a:lnTo>
                    <a:pt x="17" y="519"/>
                  </a:lnTo>
                  <a:lnTo>
                    <a:pt x="12" y="500"/>
                  </a:lnTo>
                  <a:lnTo>
                    <a:pt x="7" y="481"/>
                  </a:lnTo>
                  <a:lnTo>
                    <a:pt x="4" y="461"/>
                  </a:lnTo>
                  <a:lnTo>
                    <a:pt x="2" y="441"/>
                  </a:lnTo>
                  <a:lnTo>
                    <a:pt x="0" y="420"/>
                  </a:lnTo>
                  <a:lnTo>
                    <a:pt x="0" y="400"/>
                  </a:lnTo>
                  <a:lnTo>
                    <a:pt x="0" y="379"/>
                  </a:lnTo>
                  <a:lnTo>
                    <a:pt x="2" y="359"/>
                  </a:lnTo>
                  <a:lnTo>
                    <a:pt x="4" y="339"/>
                  </a:lnTo>
                  <a:lnTo>
                    <a:pt x="7" y="320"/>
                  </a:lnTo>
                  <a:lnTo>
                    <a:pt x="12" y="301"/>
                  </a:lnTo>
                  <a:lnTo>
                    <a:pt x="17" y="281"/>
                  </a:lnTo>
                  <a:lnTo>
                    <a:pt x="23" y="263"/>
                  </a:lnTo>
                  <a:lnTo>
                    <a:pt x="31" y="244"/>
                  </a:lnTo>
                  <a:lnTo>
                    <a:pt x="39" y="227"/>
                  </a:lnTo>
                  <a:lnTo>
                    <a:pt x="47" y="210"/>
                  </a:lnTo>
                  <a:lnTo>
                    <a:pt x="57" y="194"/>
                  </a:lnTo>
                  <a:lnTo>
                    <a:pt x="68" y="177"/>
                  </a:lnTo>
                  <a:lnTo>
                    <a:pt x="79" y="161"/>
                  </a:lnTo>
                  <a:lnTo>
                    <a:pt x="90" y="146"/>
                  </a:lnTo>
                  <a:lnTo>
                    <a:pt x="103" y="132"/>
                  </a:lnTo>
                  <a:lnTo>
                    <a:pt x="116" y="118"/>
                  </a:lnTo>
                  <a:lnTo>
                    <a:pt x="130" y="105"/>
                  </a:lnTo>
                  <a:lnTo>
                    <a:pt x="144" y="92"/>
                  </a:lnTo>
                  <a:lnTo>
                    <a:pt x="160" y="80"/>
                  </a:lnTo>
                  <a:lnTo>
                    <a:pt x="176" y="69"/>
                  </a:lnTo>
                  <a:lnTo>
                    <a:pt x="192" y="59"/>
                  </a:lnTo>
                  <a:lnTo>
                    <a:pt x="208" y="49"/>
                  </a:lnTo>
                  <a:lnTo>
                    <a:pt x="225" y="40"/>
                  </a:lnTo>
                  <a:lnTo>
                    <a:pt x="244" y="33"/>
                  </a:lnTo>
                  <a:lnTo>
                    <a:pt x="262" y="25"/>
                  </a:lnTo>
                  <a:lnTo>
                    <a:pt x="281" y="19"/>
                  </a:lnTo>
                  <a:lnTo>
                    <a:pt x="299" y="13"/>
                  </a:lnTo>
                  <a:lnTo>
                    <a:pt x="318" y="9"/>
                  </a:lnTo>
                  <a:lnTo>
                    <a:pt x="338" y="6"/>
                  </a:lnTo>
                  <a:lnTo>
                    <a:pt x="358" y="2"/>
                  </a:lnTo>
                  <a:lnTo>
                    <a:pt x="379" y="1"/>
                  </a:lnTo>
                  <a:lnTo>
                    <a:pt x="399"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 name="Groupe 2">
            <a:extLst>
              <a:ext uri="{FF2B5EF4-FFF2-40B4-BE49-F238E27FC236}">
                <a16:creationId xmlns:a16="http://schemas.microsoft.com/office/drawing/2014/main" id="{64D40ACE-B3B1-4B5B-B8F3-99DACAC69599}"/>
              </a:ext>
            </a:extLst>
          </p:cNvPr>
          <p:cNvGrpSpPr/>
          <p:nvPr/>
        </p:nvGrpSpPr>
        <p:grpSpPr>
          <a:xfrm>
            <a:off x="-11156" y="1162333"/>
            <a:ext cx="5805710" cy="1291771"/>
            <a:chOff x="0" y="1162332"/>
            <a:chExt cx="5805710" cy="1291771"/>
          </a:xfrm>
          <a:solidFill>
            <a:schemeClr val="accent5">
              <a:lumMod val="20000"/>
              <a:lumOff val="80000"/>
            </a:schemeClr>
          </a:solidFill>
        </p:grpSpPr>
        <p:sp>
          <p:nvSpPr>
            <p:cNvPr id="39" name="Rectangle 38"/>
            <p:cNvSpPr/>
            <p:nvPr/>
          </p:nvSpPr>
          <p:spPr>
            <a:xfrm>
              <a:off x="0" y="1401818"/>
              <a:ext cx="5268686" cy="812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1">
                    <a:lumMod val="75000"/>
                  </a:schemeClr>
                </a:solidFill>
              </a:endParaRPr>
            </a:p>
          </p:txBody>
        </p:sp>
        <p:sp>
          <p:nvSpPr>
            <p:cNvPr id="43" name="Oval 42"/>
            <p:cNvSpPr/>
            <p:nvPr/>
          </p:nvSpPr>
          <p:spPr>
            <a:xfrm>
              <a:off x="4513939" y="1162332"/>
              <a:ext cx="1291771" cy="1291771"/>
            </a:xfrm>
            <a:prstGeom prst="ellipse">
              <a:avLst/>
            </a:prstGeom>
            <a:solidFill>
              <a:schemeClr val="bg1"/>
            </a:solidFill>
            <a:ln w="7620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8" name="TextBox 57"/>
            <p:cNvSpPr txBox="1"/>
            <p:nvPr/>
          </p:nvSpPr>
          <p:spPr>
            <a:xfrm>
              <a:off x="742644" y="1494498"/>
              <a:ext cx="3450597" cy="707886"/>
            </a:xfrm>
            <a:prstGeom prst="rect">
              <a:avLst/>
            </a:prstGeom>
            <a:grpFill/>
          </p:spPr>
          <p:txBody>
            <a:bodyPr wrap="square" rtlCol="0">
              <a:spAutoFit/>
            </a:bodyPr>
            <a:lstStyle/>
            <a:p>
              <a:r>
                <a:rPr lang="fr-FR" sz="2000" dirty="0">
                  <a:solidFill>
                    <a:schemeClr val="accent1">
                      <a:lumMod val="75000"/>
                    </a:schemeClr>
                  </a:solidFill>
                  <a:latin typeface="Neris Black" panose="00000A00000000000000" pitchFamily="50" charset="0"/>
                </a:rPr>
                <a:t>Intégration des cubes de données du client</a:t>
              </a:r>
              <a:endParaRPr lang="id-ID" sz="2000" dirty="0">
                <a:solidFill>
                  <a:schemeClr val="accent1">
                    <a:lumMod val="75000"/>
                  </a:schemeClr>
                </a:solidFill>
                <a:latin typeface="Neris Black" panose="00000A00000000000000" pitchFamily="50" charset="0"/>
              </a:endParaRPr>
            </a:p>
          </p:txBody>
        </p:sp>
        <p:pic>
          <p:nvPicPr>
            <p:cNvPr id="7" name="Picture 6">
              <a:extLst>
                <a:ext uri="{FF2B5EF4-FFF2-40B4-BE49-F238E27FC236}">
                  <a16:creationId xmlns:a16="http://schemas.microsoft.com/office/drawing/2014/main" id="{3F186269-6058-4F55-9BEE-DEE409A505F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39058" y="1492861"/>
              <a:ext cx="647826" cy="647826"/>
            </a:xfrm>
            <a:prstGeom prst="rect">
              <a:avLst/>
            </a:prstGeom>
            <a:grpFill/>
          </p:spPr>
        </p:pic>
      </p:grpSp>
      <p:grpSp>
        <p:nvGrpSpPr>
          <p:cNvPr id="15" name="Groupe 14">
            <a:extLst>
              <a:ext uri="{FF2B5EF4-FFF2-40B4-BE49-F238E27FC236}">
                <a16:creationId xmlns:a16="http://schemas.microsoft.com/office/drawing/2014/main" id="{943074CD-D342-4C3E-85EF-DBE9FC9B7CD0}"/>
              </a:ext>
            </a:extLst>
          </p:cNvPr>
          <p:cNvGrpSpPr/>
          <p:nvPr/>
        </p:nvGrpSpPr>
        <p:grpSpPr>
          <a:xfrm>
            <a:off x="-6625" y="3598522"/>
            <a:ext cx="6923310" cy="1291771"/>
            <a:chOff x="-6625" y="3598522"/>
            <a:chExt cx="6923310" cy="1291771"/>
          </a:xfrm>
        </p:grpSpPr>
        <p:grpSp>
          <p:nvGrpSpPr>
            <p:cNvPr id="6" name="Groupe 5">
              <a:extLst>
                <a:ext uri="{FF2B5EF4-FFF2-40B4-BE49-F238E27FC236}">
                  <a16:creationId xmlns:a16="http://schemas.microsoft.com/office/drawing/2014/main" id="{03B234B9-211E-4BF4-8D21-10C7ED1DB67A}"/>
                </a:ext>
              </a:extLst>
            </p:cNvPr>
            <p:cNvGrpSpPr/>
            <p:nvPr/>
          </p:nvGrpSpPr>
          <p:grpSpPr>
            <a:xfrm>
              <a:off x="-6625" y="3598522"/>
              <a:ext cx="6923310" cy="1291771"/>
              <a:chOff x="-6625" y="3598522"/>
              <a:chExt cx="6923310" cy="1291771"/>
            </a:xfrm>
          </p:grpSpPr>
          <p:sp>
            <p:nvSpPr>
              <p:cNvPr id="66" name="Rectangle 65">
                <a:extLst>
                  <a:ext uri="{FF2B5EF4-FFF2-40B4-BE49-F238E27FC236}">
                    <a16:creationId xmlns:a16="http://schemas.microsoft.com/office/drawing/2014/main" id="{7B346CD0-5014-4689-9A5B-27077F3FBD2C}"/>
                  </a:ext>
                </a:extLst>
              </p:cNvPr>
              <p:cNvSpPr/>
              <p:nvPr/>
            </p:nvSpPr>
            <p:spPr>
              <a:xfrm>
                <a:off x="-6625" y="3838008"/>
                <a:ext cx="5873035" cy="8128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7" name="Oval 43">
                <a:extLst>
                  <a:ext uri="{FF2B5EF4-FFF2-40B4-BE49-F238E27FC236}">
                    <a16:creationId xmlns:a16="http://schemas.microsoft.com/office/drawing/2014/main" id="{A4FE41BF-42EB-49B4-8785-685046339F2B}"/>
                  </a:ext>
                </a:extLst>
              </p:cNvPr>
              <p:cNvSpPr/>
              <p:nvPr/>
            </p:nvSpPr>
            <p:spPr>
              <a:xfrm>
                <a:off x="5624914" y="3598522"/>
                <a:ext cx="1291771" cy="1291771"/>
              </a:xfrm>
              <a:prstGeom prst="ellipse">
                <a:avLst/>
              </a:prstGeom>
              <a:solidFill>
                <a:schemeClr val="bg1"/>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2" name="TextBox 59">
                <a:extLst>
                  <a:ext uri="{FF2B5EF4-FFF2-40B4-BE49-F238E27FC236}">
                    <a16:creationId xmlns:a16="http://schemas.microsoft.com/office/drawing/2014/main" id="{00D85BB1-18B4-4725-98BE-B2B8E054C4A6}"/>
                  </a:ext>
                </a:extLst>
              </p:cNvPr>
              <p:cNvSpPr txBox="1"/>
              <p:nvPr/>
            </p:nvSpPr>
            <p:spPr>
              <a:xfrm>
                <a:off x="775776" y="4070542"/>
                <a:ext cx="4173440" cy="400110"/>
              </a:xfrm>
              <a:prstGeom prst="rect">
                <a:avLst/>
              </a:prstGeom>
              <a:noFill/>
            </p:spPr>
            <p:txBody>
              <a:bodyPr wrap="square" rtlCol="0">
                <a:spAutoFit/>
              </a:bodyPr>
              <a:lstStyle/>
              <a:p>
                <a:r>
                  <a:rPr lang="fr-FR" sz="2000" dirty="0">
                    <a:solidFill>
                      <a:schemeClr val="bg1"/>
                    </a:solidFill>
                    <a:latin typeface="Neris Black" panose="00000A00000000000000" pitchFamily="50" charset="0"/>
                  </a:rPr>
                  <a:t>Construction des cubes sociaux</a:t>
                </a:r>
                <a:endParaRPr lang="id-ID" sz="2000" dirty="0">
                  <a:solidFill>
                    <a:schemeClr val="bg1"/>
                  </a:solidFill>
                  <a:latin typeface="Neris Black" panose="00000A00000000000000" pitchFamily="50" charset="0"/>
                </a:endParaRPr>
              </a:p>
            </p:txBody>
          </p:sp>
        </p:grpSp>
        <p:pic>
          <p:nvPicPr>
            <p:cNvPr id="12" name="Picture 8">
              <a:extLst>
                <a:ext uri="{FF2B5EF4-FFF2-40B4-BE49-F238E27FC236}">
                  <a16:creationId xmlns:a16="http://schemas.microsoft.com/office/drawing/2014/main" id="{E11F4E3A-6857-4752-8AD0-F7C6DC8C696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83650" y="3787674"/>
              <a:ext cx="844442" cy="844442"/>
            </a:xfrm>
            <a:prstGeom prst="rect">
              <a:avLst/>
            </a:prstGeom>
          </p:spPr>
        </p:pic>
      </p:grpSp>
      <p:grpSp>
        <p:nvGrpSpPr>
          <p:cNvPr id="16" name="Groupe 15">
            <a:extLst>
              <a:ext uri="{FF2B5EF4-FFF2-40B4-BE49-F238E27FC236}">
                <a16:creationId xmlns:a16="http://schemas.microsoft.com/office/drawing/2014/main" id="{181E8981-2A01-4A3F-B31C-DEAE932F74A4}"/>
              </a:ext>
            </a:extLst>
          </p:cNvPr>
          <p:cNvGrpSpPr/>
          <p:nvPr/>
        </p:nvGrpSpPr>
        <p:grpSpPr>
          <a:xfrm>
            <a:off x="-6624" y="4411321"/>
            <a:ext cx="5805709" cy="1291771"/>
            <a:chOff x="-6624" y="4411321"/>
            <a:chExt cx="5805709" cy="1291771"/>
          </a:xfrm>
        </p:grpSpPr>
        <p:grpSp>
          <p:nvGrpSpPr>
            <p:cNvPr id="8" name="Groupe 7">
              <a:extLst>
                <a:ext uri="{FF2B5EF4-FFF2-40B4-BE49-F238E27FC236}">
                  <a16:creationId xmlns:a16="http://schemas.microsoft.com/office/drawing/2014/main" id="{2A5F881B-9C3A-47A6-A172-40C5A4B307B4}"/>
                </a:ext>
              </a:extLst>
            </p:cNvPr>
            <p:cNvGrpSpPr/>
            <p:nvPr/>
          </p:nvGrpSpPr>
          <p:grpSpPr>
            <a:xfrm>
              <a:off x="-6624" y="4411321"/>
              <a:ext cx="5805709" cy="1291771"/>
              <a:chOff x="-6624" y="4411321"/>
              <a:chExt cx="5805709" cy="1291771"/>
            </a:xfrm>
          </p:grpSpPr>
          <p:sp>
            <p:nvSpPr>
              <p:cNvPr id="70" name="Rectangle 69">
                <a:extLst>
                  <a:ext uri="{FF2B5EF4-FFF2-40B4-BE49-F238E27FC236}">
                    <a16:creationId xmlns:a16="http://schemas.microsoft.com/office/drawing/2014/main" id="{7A1D8DD2-C373-434C-9C0A-D9CF3711646B}"/>
                  </a:ext>
                </a:extLst>
              </p:cNvPr>
              <p:cNvSpPr/>
              <p:nvPr/>
            </p:nvSpPr>
            <p:spPr>
              <a:xfrm>
                <a:off x="-6624" y="4650806"/>
                <a:ext cx="5268686" cy="812800"/>
              </a:xfrm>
              <a:prstGeom prst="rect">
                <a:avLst/>
              </a:prstGeom>
              <a:solidFill>
                <a:schemeClr val="accent5">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a:p>
            </p:txBody>
          </p:sp>
          <p:sp>
            <p:nvSpPr>
              <p:cNvPr id="73" name="TextBox 59">
                <a:extLst>
                  <a:ext uri="{FF2B5EF4-FFF2-40B4-BE49-F238E27FC236}">
                    <a16:creationId xmlns:a16="http://schemas.microsoft.com/office/drawing/2014/main" id="{F60278F7-5D56-4A51-BFBE-228DF41AD62F}"/>
                  </a:ext>
                </a:extLst>
              </p:cNvPr>
              <p:cNvSpPr txBox="1"/>
              <p:nvPr/>
            </p:nvSpPr>
            <p:spPr>
              <a:xfrm>
                <a:off x="775776" y="4703886"/>
                <a:ext cx="4173440" cy="707886"/>
              </a:xfrm>
              <a:prstGeom prst="rect">
                <a:avLst/>
              </a:prstGeom>
              <a:noFill/>
            </p:spPr>
            <p:txBody>
              <a:bodyPr wrap="square" rtlCol="0">
                <a:spAutoFit/>
              </a:bodyPr>
              <a:lstStyle/>
              <a:p>
                <a:r>
                  <a:rPr lang="fr-FR" sz="2000" dirty="0">
                    <a:solidFill>
                      <a:schemeClr val="bg1"/>
                    </a:solidFill>
                    <a:latin typeface="Neris Black" panose="00000A00000000000000" pitchFamily="50" charset="0"/>
                  </a:rPr>
                  <a:t>Manipulation des cubes de</a:t>
                </a:r>
              </a:p>
              <a:p>
                <a:r>
                  <a:rPr lang="fr-FR" sz="2000" dirty="0">
                    <a:solidFill>
                      <a:schemeClr val="bg1"/>
                    </a:solidFill>
                    <a:latin typeface="Neris Black" panose="00000A00000000000000" pitchFamily="50" charset="0"/>
                  </a:rPr>
                  <a:t>données </a:t>
                </a:r>
                <a:endParaRPr lang="id-ID" sz="2000" dirty="0">
                  <a:solidFill>
                    <a:schemeClr val="bg1"/>
                  </a:solidFill>
                  <a:latin typeface="Neris Black" panose="00000A00000000000000" pitchFamily="50" charset="0"/>
                </a:endParaRPr>
              </a:p>
            </p:txBody>
          </p:sp>
          <p:sp>
            <p:nvSpPr>
              <p:cNvPr id="71" name="Oval 45">
                <a:extLst>
                  <a:ext uri="{FF2B5EF4-FFF2-40B4-BE49-F238E27FC236}">
                    <a16:creationId xmlns:a16="http://schemas.microsoft.com/office/drawing/2014/main" id="{7EF64226-BB7C-4CC7-B283-F46B1F917F2A}"/>
                  </a:ext>
                </a:extLst>
              </p:cNvPr>
              <p:cNvSpPr/>
              <p:nvPr/>
            </p:nvSpPr>
            <p:spPr>
              <a:xfrm>
                <a:off x="4507314" y="4411321"/>
                <a:ext cx="1291771" cy="1291771"/>
              </a:xfrm>
              <a:prstGeom prst="ellipse">
                <a:avLst/>
              </a:prstGeom>
              <a:solidFill>
                <a:schemeClr val="bg1"/>
              </a:solidFill>
              <a:ln w="762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13" name="Picture 8">
              <a:extLst>
                <a:ext uri="{FF2B5EF4-FFF2-40B4-BE49-F238E27FC236}">
                  <a16:creationId xmlns:a16="http://schemas.microsoft.com/office/drawing/2014/main" id="{D5E95E81-C9A5-4E53-9144-F9794D6B1AB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753198" y="4627505"/>
              <a:ext cx="844442" cy="844442"/>
            </a:xfrm>
            <a:prstGeom prst="rect">
              <a:avLst/>
            </a:prstGeom>
          </p:spPr>
        </p:pic>
      </p:grpSp>
      <p:grpSp>
        <p:nvGrpSpPr>
          <p:cNvPr id="14" name="Groupe 13">
            <a:extLst>
              <a:ext uri="{FF2B5EF4-FFF2-40B4-BE49-F238E27FC236}">
                <a16:creationId xmlns:a16="http://schemas.microsoft.com/office/drawing/2014/main" id="{B318216F-B4C3-4083-A77C-2D566C0B43C6}"/>
              </a:ext>
            </a:extLst>
          </p:cNvPr>
          <p:cNvGrpSpPr/>
          <p:nvPr/>
        </p:nvGrpSpPr>
        <p:grpSpPr>
          <a:xfrm>
            <a:off x="-170" y="2788776"/>
            <a:ext cx="5805709" cy="1291771"/>
            <a:chOff x="-170" y="2788776"/>
            <a:chExt cx="5805709" cy="1291771"/>
          </a:xfrm>
        </p:grpSpPr>
        <p:grpSp>
          <p:nvGrpSpPr>
            <p:cNvPr id="5" name="Groupe 4">
              <a:extLst>
                <a:ext uri="{FF2B5EF4-FFF2-40B4-BE49-F238E27FC236}">
                  <a16:creationId xmlns:a16="http://schemas.microsoft.com/office/drawing/2014/main" id="{81216689-DACE-463F-98BD-983C2D319EE8}"/>
                </a:ext>
              </a:extLst>
            </p:cNvPr>
            <p:cNvGrpSpPr/>
            <p:nvPr/>
          </p:nvGrpSpPr>
          <p:grpSpPr>
            <a:xfrm>
              <a:off x="-170" y="2788776"/>
              <a:ext cx="5805709" cy="1291771"/>
              <a:chOff x="0" y="2787933"/>
              <a:chExt cx="5805709" cy="1291771"/>
            </a:xfrm>
          </p:grpSpPr>
          <p:sp>
            <p:nvSpPr>
              <p:cNvPr id="41" name="Rectangle 40"/>
              <p:cNvSpPr/>
              <p:nvPr/>
            </p:nvSpPr>
            <p:spPr>
              <a:xfrm>
                <a:off x="0" y="3027418"/>
                <a:ext cx="5268686" cy="812800"/>
              </a:xfrm>
              <a:prstGeom prst="rect">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a:p>
            </p:txBody>
          </p:sp>
          <p:sp>
            <p:nvSpPr>
              <p:cNvPr id="60" name="TextBox 59"/>
              <p:cNvSpPr txBox="1"/>
              <p:nvPr/>
            </p:nvSpPr>
            <p:spPr>
              <a:xfrm>
                <a:off x="742644" y="3186715"/>
                <a:ext cx="4173440" cy="400110"/>
              </a:xfrm>
              <a:prstGeom prst="rect">
                <a:avLst/>
              </a:prstGeom>
              <a:noFill/>
            </p:spPr>
            <p:txBody>
              <a:bodyPr wrap="square" rtlCol="0">
                <a:spAutoFit/>
              </a:bodyPr>
              <a:lstStyle/>
              <a:p>
                <a:r>
                  <a:rPr lang="fr-FR" sz="2000" dirty="0">
                    <a:solidFill>
                      <a:schemeClr val="bg1"/>
                    </a:solidFill>
                    <a:latin typeface="Neris Black" panose="00000A00000000000000" pitchFamily="50" charset="0"/>
                  </a:rPr>
                  <a:t>Construction de corpus social</a:t>
                </a:r>
                <a:endParaRPr lang="id-ID" sz="2000" dirty="0">
                  <a:solidFill>
                    <a:schemeClr val="bg1"/>
                  </a:solidFill>
                  <a:latin typeface="Neris Black" panose="00000A00000000000000" pitchFamily="50" charset="0"/>
                </a:endParaRPr>
              </a:p>
            </p:txBody>
          </p:sp>
          <p:sp>
            <p:nvSpPr>
              <p:cNvPr id="46" name="Oval 45"/>
              <p:cNvSpPr/>
              <p:nvPr/>
            </p:nvSpPr>
            <p:spPr>
              <a:xfrm>
                <a:off x="4513938" y="2787933"/>
                <a:ext cx="1291771" cy="1291771"/>
              </a:xfrm>
              <a:prstGeom prst="ellipse">
                <a:avLst/>
              </a:prstGeom>
              <a:solidFill>
                <a:schemeClr val="bg1"/>
              </a:solidFill>
              <a:ln w="762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11" name="Picture 8">
              <a:extLst>
                <a:ext uri="{FF2B5EF4-FFF2-40B4-BE49-F238E27FC236}">
                  <a16:creationId xmlns:a16="http://schemas.microsoft.com/office/drawing/2014/main" id="{664C7FF5-4C35-433F-A269-115E31E8EEA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789740" y="2999983"/>
              <a:ext cx="844442" cy="844442"/>
            </a:xfrm>
            <a:prstGeom prst="rect">
              <a:avLst/>
            </a:prstGeom>
          </p:spPr>
        </p:pic>
      </p:grpSp>
    </p:spTree>
    <p:extLst>
      <p:ext uri="{BB962C8B-B14F-4D97-AF65-F5344CB8AC3E}">
        <p14:creationId xmlns:p14="http://schemas.microsoft.com/office/powerpoint/2010/main" val="33826048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500"/>
                                  </p:stCondLst>
                                  <p:childTnLst>
                                    <p:animEffect transition="out" filter="fade">
                                      <p:cBhvr>
                                        <p:cTn id="6" dur="1750" tmFilter="0, 0; .2, .5; .8, .5; 1, 0"/>
                                        <p:tgtEl>
                                          <p:spTgt spid="19"/>
                                        </p:tgtEl>
                                      </p:cBhvr>
                                    </p:animEffect>
                                    <p:animScale>
                                      <p:cBhvr>
                                        <p:cTn id="7" dur="875" autoRev="1" fill="hold"/>
                                        <p:tgtEl>
                                          <p:spTgt spid="1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0-#ppt_w/2"/>
                                          </p:val>
                                        </p:tav>
                                        <p:tav tm="100000">
                                          <p:val>
                                            <p:strVal val="#ppt_x"/>
                                          </p:val>
                                        </p:tav>
                                      </p:tavLst>
                                    </p:anim>
                                    <p:anim calcmode="lin" valueType="num">
                                      <p:cBhvr additive="base">
                                        <p:cTn id="25"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0-#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0-#ppt_w/2"/>
                                          </p:val>
                                        </p:tav>
                                        <p:tav tm="100000">
                                          <p:val>
                                            <p:strVal val="#ppt_x"/>
                                          </p:val>
                                        </p:tav>
                                      </p:tavLst>
                                    </p:anim>
                                    <p:anim calcmode="lin" valueType="num">
                                      <p:cBhvr additive="base">
                                        <p:cTn id="3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rme libre : forme 8">
            <a:extLst>
              <a:ext uri="{FF2B5EF4-FFF2-40B4-BE49-F238E27FC236}">
                <a16:creationId xmlns:a16="http://schemas.microsoft.com/office/drawing/2014/main" id="{A00C172E-75F6-4C73-9130-E876F7D888F1}"/>
              </a:ext>
            </a:extLst>
          </p:cNvPr>
          <p:cNvSpPr/>
          <p:nvPr/>
        </p:nvSpPr>
        <p:spPr>
          <a:xfrm>
            <a:off x="254742" y="1856581"/>
            <a:ext cx="7155988" cy="612000"/>
          </a:xfrm>
          <a:custGeom>
            <a:avLst/>
            <a:gdLst>
              <a:gd name="connsiteX0" fmla="*/ 0 w 8128000"/>
              <a:gd name="connsiteY0" fmla="*/ 135467 h 1354666"/>
              <a:gd name="connsiteX1" fmla="*/ 135467 w 8128000"/>
              <a:gd name="connsiteY1" fmla="*/ 0 h 1354666"/>
              <a:gd name="connsiteX2" fmla="*/ 7992533 w 8128000"/>
              <a:gd name="connsiteY2" fmla="*/ 0 h 1354666"/>
              <a:gd name="connsiteX3" fmla="*/ 8128000 w 8128000"/>
              <a:gd name="connsiteY3" fmla="*/ 135467 h 1354666"/>
              <a:gd name="connsiteX4" fmla="*/ 8128000 w 8128000"/>
              <a:gd name="connsiteY4" fmla="*/ 1219199 h 1354666"/>
              <a:gd name="connsiteX5" fmla="*/ 7992533 w 8128000"/>
              <a:gd name="connsiteY5" fmla="*/ 1354666 h 1354666"/>
              <a:gd name="connsiteX6" fmla="*/ 135467 w 8128000"/>
              <a:gd name="connsiteY6" fmla="*/ 1354666 h 1354666"/>
              <a:gd name="connsiteX7" fmla="*/ 0 w 8128000"/>
              <a:gd name="connsiteY7" fmla="*/ 1219199 h 1354666"/>
              <a:gd name="connsiteX8" fmla="*/ 0 w 8128000"/>
              <a:gd name="connsiteY8" fmla="*/ 135467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354666">
                <a:moveTo>
                  <a:pt x="0" y="135467"/>
                </a:moveTo>
                <a:cubicBezTo>
                  <a:pt x="0" y="60651"/>
                  <a:pt x="60651" y="0"/>
                  <a:pt x="135467" y="0"/>
                </a:cubicBezTo>
                <a:lnTo>
                  <a:pt x="7992533" y="0"/>
                </a:lnTo>
                <a:cubicBezTo>
                  <a:pt x="8067349" y="0"/>
                  <a:pt x="8128000" y="60651"/>
                  <a:pt x="8128000" y="135467"/>
                </a:cubicBezTo>
                <a:lnTo>
                  <a:pt x="8128000" y="1219199"/>
                </a:lnTo>
                <a:cubicBezTo>
                  <a:pt x="8128000" y="1294015"/>
                  <a:pt x="8067349" y="1354666"/>
                  <a:pt x="7992533" y="1354666"/>
                </a:cubicBezTo>
                <a:lnTo>
                  <a:pt x="135467" y="1354666"/>
                </a:lnTo>
                <a:cubicBezTo>
                  <a:pt x="60651" y="1354666"/>
                  <a:pt x="0" y="1294015"/>
                  <a:pt x="0" y="1219199"/>
                </a:cubicBezTo>
                <a:lnTo>
                  <a:pt x="0" y="135467"/>
                </a:lnTo>
                <a:close/>
              </a:path>
            </a:pathLst>
          </a:custGeom>
          <a:solidFill>
            <a:srgbClr val="E91E6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02" tIns="122227" rIns="163502" bIns="122227" numCol="1" spcCol="1270" anchor="ctr" anchorCtr="0">
            <a:noAutofit/>
          </a:bodyPr>
          <a:lstStyle/>
          <a:p>
            <a:pPr defTabSz="2889250">
              <a:lnSpc>
                <a:spcPct val="90000"/>
              </a:lnSpc>
              <a:spcBef>
                <a:spcPct val="0"/>
              </a:spcBef>
              <a:spcAft>
                <a:spcPct val="35000"/>
              </a:spcAft>
            </a:pPr>
            <a:r>
              <a:rPr lang="fr-FR" sz="2000" dirty="0"/>
              <a:t>Le client fournit ses données sous forme de cubes multidimensionnels.</a:t>
            </a:r>
            <a:endParaRPr lang="ar-DZ" sz="2000" dirty="0"/>
          </a:p>
        </p:txBody>
      </p:sp>
      <p:sp>
        <p:nvSpPr>
          <p:cNvPr id="10" name="Forme libre : forme 9">
            <a:extLst>
              <a:ext uri="{FF2B5EF4-FFF2-40B4-BE49-F238E27FC236}">
                <a16:creationId xmlns:a16="http://schemas.microsoft.com/office/drawing/2014/main" id="{F498395B-0421-4E5F-9E8B-F5503561A72F}"/>
              </a:ext>
            </a:extLst>
          </p:cNvPr>
          <p:cNvSpPr/>
          <p:nvPr/>
        </p:nvSpPr>
        <p:spPr>
          <a:xfrm>
            <a:off x="254742" y="2964970"/>
            <a:ext cx="7155988" cy="612000"/>
          </a:xfrm>
          <a:custGeom>
            <a:avLst/>
            <a:gdLst>
              <a:gd name="connsiteX0" fmla="*/ 0 w 8128000"/>
              <a:gd name="connsiteY0" fmla="*/ 135467 h 1354666"/>
              <a:gd name="connsiteX1" fmla="*/ 135467 w 8128000"/>
              <a:gd name="connsiteY1" fmla="*/ 0 h 1354666"/>
              <a:gd name="connsiteX2" fmla="*/ 7992533 w 8128000"/>
              <a:gd name="connsiteY2" fmla="*/ 0 h 1354666"/>
              <a:gd name="connsiteX3" fmla="*/ 8128000 w 8128000"/>
              <a:gd name="connsiteY3" fmla="*/ 135467 h 1354666"/>
              <a:gd name="connsiteX4" fmla="*/ 8128000 w 8128000"/>
              <a:gd name="connsiteY4" fmla="*/ 1219199 h 1354666"/>
              <a:gd name="connsiteX5" fmla="*/ 7992533 w 8128000"/>
              <a:gd name="connsiteY5" fmla="*/ 1354666 h 1354666"/>
              <a:gd name="connsiteX6" fmla="*/ 135467 w 8128000"/>
              <a:gd name="connsiteY6" fmla="*/ 1354666 h 1354666"/>
              <a:gd name="connsiteX7" fmla="*/ 0 w 8128000"/>
              <a:gd name="connsiteY7" fmla="*/ 1219199 h 1354666"/>
              <a:gd name="connsiteX8" fmla="*/ 0 w 8128000"/>
              <a:gd name="connsiteY8" fmla="*/ 135467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354666">
                <a:moveTo>
                  <a:pt x="0" y="135467"/>
                </a:moveTo>
                <a:cubicBezTo>
                  <a:pt x="0" y="60651"/>
                  <a:pt x="60651" y="0"/>
                  <a:pt x="135467" y="0"/>
                </a:cubicBezTo>
                <a:lnTo>
                  <a:pt x="7992533" y="0"/>
                </a:lnTo>
                <a:cubicBezTo>
                  <a:pt x="8067349" y="0"/>
                  <a:pt x="8128000" y="60651"/>
                  <a:pt x="8128000" y="135467"/>
                </a:cubicBezTo>
                <a:lnTo>
                  <a:pt x="8128000" y="1219199"/>
                </a:lnTo>
                <a:cubicBezTo>
                  <a:pt x="8128000" y="1294015"/>
                  <a:pt x="8067349" y="1354666"/>
                  <a:pt x="7992533" y="1354666"/>
                </a:cubicBezTo>
                <a:lnTo>
                  <a:pt x="135467" y="1354666"/>
                </a:lnTo>
                <a:cubicBezTo>
                  <a:pt x="60651" y="1354666"/>
                  <a:pt x="0" y="1294015"/>
                  <a:pt x="0" y="1219199"/>
                </a:cubicBezTo>
                <a:lnTo>
                  <a:pt x="0" y="135467"/>
                </a:lnTo>
                <a:close/>
              </a:path>
            </a:pathLst>
          </a:custGeom>
          <a:solidFill>
            <a:srgbClr val="E91E6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02" tIns="122227" rIns="163502" bIns="122227" numCol="1" spcCol="1270" anchor="ctr" anchorCtr="0">
            <a:noAutofit/>
          </a:bodyPr>
          <a:lstStyle/>
          <a:p>
            <a:pPr defTabSz="2889250">
              <a:lnSpc>
                <a:spcPct val="90000"/>
              </a:lnSpc>
              <a:spcBef>
                <a:spcPct val="0"/>
              </a:spcBef>
              <a:spcAft>
                <a:spcPct val="35000"/>
              </a:spcAft>
            </a:pPr>
            <a:r>
              <a:rPr lang="fr-FR" sz="2000" dirty="0"/>
              <a:t>Ces données représenterons l’entrepôt de base de notre application.</a:t>
            </a:r>
            <a:endParaRPr lang="ar-DZ" sz="2000" dirty="0"/>
          </a:p>
        </p:txBody>
      </p:sp>
      <p:grpSp>
        <p:nvGrpSpPr>
          <p:cNvPr id="11" name="Groupe 10">
            <a:extLst>
              <a:ext uri="{FF2B5EF4-FFF2-40B4-BE49-F238E27FC236}">
                <a16:creationId xmlns:a16="http://schemas.microsoft.com/office/drawing/2014/main" id="{C0651527-E732-42FE-846C-5627922CFC73}"/>
              </a:ext>
            </a:extLst>
          </p:cNvPr>
          <p:cNvGrpSpPr/>
          <p:nvPr/>
        </p:nvGrpSpPr>
        <p:grpSpPr>
          <a:xfrm>
            <a:off x="-11156" y="131819"/>
            <a:ext cx="5805710" cy="1291771"/>
            <a:chOff x="0" y="1162332"/>
            <a:chExt cx="5805710" cy="1291771"/>
          </a:xfrm>
          <a:solidFill>
            <a:schemeClr val="accent5">
              <a:lumMod val="20000"/>
              <a:lumOff val="80000"/>
            </a:schemeClr>
          </a:solidFill>
        </p:grpSpPr>
        <p:sp>
          <p:nvSpPr>
            <p:cNvPr id="12" name="Rectangle 11">
              <a:extLst>
                <a:ext uri="{FF2B5EF4-FFF2-40B4-BE49-F238E27FC236}">
                  <a16:creationId xmlns:a16="http://schemas.microsoft.com/office/drawing/2014/main" id="{F4BFDCE2-51CF-494C-AFD2-BA7A4AF3C0E7}"/>
                </a:ext>
              </a:extLst>
            </p:cNvPr>
            <p:cNvSpPr/>
            <p:nvPr/>
          </p:nvSpPr>
          <p:spPr>
            <a:xfrm>
              <a:off x="0" y="1401818"/>
              <a:ext cx="5268686" cy="812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42">
              <a:extLst>
                <a:ext uri="{FF2B5EF4-FFF2-40B4-BE49-F238E27FC236}">
                  <a16:creationId xmlns:a16="http://schemas.microsoft.com/office/drawing/2014/main" id="{6BD35EE9-82D1-4C92-9C91-EF78885CAD24}"/>
                </a:ext>
              </a:extLst>
            </p:cNvPr>
            <p:cNvSpPr/>
            <p:nvPr/>
          </p:nvSpPr>
          <p:spPr>
            <a:xfrm>
              <a:off x="4513939" y="1162332"/>
              <a:ext cx="1291771" cy="1291771"/>
            </a:xfrm>
            <a:prstGeom prst="ellipse">
              <a:avLst/>
            </a:prstGeom>
            <a:solidFill>
              <a:schemeClr val="bg1"/>
            </a:solidFill>
            <a:ln w="7620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xtBox 57">
              <a:extLst>
                <a:ext uri="{FF2B5EF4-FFF2-40B4-BE49-F238E27FC236}">
                  <a16:creationId xmlns:a16="http://schemas.microsoft.com/office/drawing/2014/main" id="{0C777876-28A5-4E1C-AA74-4C9927C30510}"/>
                </a:ext>
              </a:extLst>
            </p:cNvPr>
            <p:cNvSpPr txBox="1"/>
            <p:nvPr/>
          </p:nvSpPr>
          <p:spPr>
            <a:xfrm>
              <a:off x="742644" y="1494498"/>
              <a:ext cx="3450597" cy="707886"/>
            </a:xfrm>
            <a:prstGeom prst="rect">
              <a:avLst/>
            </a:prstGeom>
            <a:grpFill/>
          </p:spPr>
          <p:txBody>
            <a:bodyPr wrap="square" rtlCol="0">
              <a:spAutoFit/>
            </a:bodyPr>
            <a:lstStyle/>
            <a:p>
              <a:r>
                <a:rPr lang="fr-FR" sz="2000" dirty="0">
                  <a:solidFill>
                    <a:schemeClr val="accent1">
                      <a:lumMod val="75000"/>
                    </a:schemeClr>
                  </a:solidFill>
                  <a:latin typeface="Neris Black" panose="00000A00000000000000" pitchFamily="50" charset="0"/>
                </a:rPr>
                <a:t>Intégration des cubes de données du client</a:t>
              </a:r>
              <a:endParaRPr lang="id-ID" sz="2000" dirty="0">
                <a:solidFill>
                  <a:schemeClr val="accent1">
                    <a:lumMod val="75000"/>
                  </a:schemeClr>
                </a:solidFill>
                <a:latin typeface="Neris Black" panose="00000A00000000000000" pitchFamily="50" charset="0"/>
              </a:endParaRPr>
            </a:p>
          </p:txBody>
        </p:sp>
        <p:pic>
          <p:nvPicPr>
            <p:cNvPr id="15" name="Picture 6">
              <a:extLst>
                <a:ext uri="{FF2B5EF4-FFF2-40B4-BE49-F238E27FC236}">
                  <a16:creationId xmlns:a16="http://schemas.microsoft.com/office/drawing/2014/main" id="{6980A466-C1A8-4F03-989C-40AAF866DF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39058" y="1492861"/>
              <a:ext cx="647826" cy="647826"/>
            </a:xfrm>
            <a:prstGeom prst="rect">
              <a:avLst/>
            </a:prstGeom>
            <a:grpFill/>
          </p:spPr>
        </p:pic>
      </p:grpSp>
    </p:spTree>
    <p:extLst>
      <p:ext uri="{BB962C8B-B14F-4D97-AF65-F5344CB8AC3E}">
        <p14:creationId xmlns:p14="http://schemas.microsoft.com/office/powerpoint/2010/main" val="4533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rme libre : forme 8">
            <a:extLst>
              <a:ext uri="{FF2B5EF4-FFF2-40B4-BE49-F238E27FC236}">
                <a16:creationId xmlns:a16="http://schemas.microsoft.com/office/drawing/2014/main" id="{3297D748-4FC8-49A3-9F9D-7276132D4D39}"/>
              </a:ext>
            </a:extLst>
          </p:cNvPr>
          <p:cNvSpPr/>
          <p:nvPr/>
        </p:nvSpPr>
        <p:spPr>
          <a:xfrm>
            <a:off x="254742" y="1856581"/>
            <a:ext cx="7155988" cy="612000"/>
          </a:xfrm>
          <a:custGeom>
            <a:avLst/>
            <a:gdLst>
              <a:gd name="connsiteX0" fmla="*/ 0 w 8128000"/>
              <a:gd name="connsiteY0" fmla="*/ 135467 h 1354666"/>
              <a:gd name="connsiteX1" fmla="*/ 135467 w 8128000"/>
              <a:gd name="connsiteY1" fmla="*/ 0 h 1354666"/>
              <a:gd name="connsiteX2" fmla="*/ 7992533 w 8128000"/>
              <a:gd name="connsiteY2" fmla="*/ 0 h 1354666"/>
              <a:gd name="connsiteX3" fmla="*/ 8128000 w 8128000"/>
              <a:gd name="connsiteY3" fmla="*/ 135467 h 1354666"/>
              <a:gd name="connsiteX4" fmla="*/ 8128000 w 8128000"/>
              <a:gd name="connsiteY4" fmla="*/ 1219199 h 1354666"/>
              <a:gd name="connsiteX5" fmla="*/ 7992533 w 8128000"/>
              <a:gd name="connsiteY5" fmla="*/ 1354666 h 1354666"/>
              <a:gd name="connsiteX6" fmla="*/ 135467 w 8128000"/>
              <a:gd name="connsiteY6" fmla="*/ 1354666 h 1354666"/>
              <a:gd name="connsiteX7" fmla="*/ 0 w 8128000"/>
              <a:gd name="connsiteY7" fmla="*/ 1219199 h 1354666"/>
              <a:gd name="connsiteX8" fmla="*/ 0 w 8128000"/>
              <a:gd name="connsiteY8" fmla="*/ 135467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354666">
                <a:moveTo>
                  <a:pt x="0" y="135467"/>
                </a:moveTo>
                <a:cubicBezTo>
                  <a:pt x="0" y="60651"/>
                  <a:pt x="60651" y="0"/>
                  <a:pt x="135467" y="0"/>
                </a:cubicBezTo>
                <a:lnTo>
                  <a:pt x="7992533" y="0"/>
                </a:lnTo>
                <a:cubicBezTo>
                  <a:pt x="8067349" y="0"/>
                  <a:pt x="8128000" y="60651"/>
                  <a:pt x="8128000" y="135467"/>
                </a:cubicBezTo>
                <a:lnTo>
                  <a:pt x="8128000" y="1219199"/>
                </a:lnTo>
                <a:cubicBezTo>
                  <a:pt x="8128000" y="1294015"/>
                  <a:pt x="8067349" y="1354666"/>
                  <a:pt x="7992533" y="1354666"/>
                </a:cubicBezTo>
                <a:lnTo>
                  <a:pt x="135467" y="1354666"/>
                </a:lnTo>
                <a:cubicBezTo>
                  <a:pt x="60651" y="1354666"/>
                  <a:pt x="0" y="1294015"/>
                  <a:pt x="0" y="1219199"/>
                </a:cubicBezTo>
                <a:lnTo>
                  <a:pt x="0" y="135467"/>
                </a:lnTo>
                <a:close/>
              </a:path>
            </a:pathLst>
          </a:custGeom>
          <a:solidFill>
            <a:srgbClr val="E91E6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02" tIns="122227" rIns="163502" bIns="122227" numCol="1" spcCol="1270" anchor="ctr" anchorCtr="0">
            <a:noAutofit/>
          </a:bodyPr>
          <a:lstStyle/>
          <a:p>
            <a:pPr defTabSz="2889250">
              <a:lnSpc>
                <a:spcPct val="90000"/>
              </a:lnSpc>
              <a:spcBef>
                <a:spcPct val="0"/>
              </a:spcBef>
              <a:spcAft>
                <a:spcPct val="35000"/>
              </a:spcAft>
            </a:pPr>
            <a:r>
              <a:rPr lang="fr-FR" sz="2000" dirty="0"/>
              <a:t>Interface interactive manipulant les cubes du client.</a:t>
            </a:r>
            <a:endParaRPr lang="ar-DZ" sz="2000" dirty="0"/>
          </a:p>
        </p:txBody>
      </p:sp>
      <p:sp>
        <p:nvSpPr>
          <p:cNvPr id="10" name="Forme libre : forme 9">
            <a:extLst>
              <a:ext uri="{FF2B5EF4-FFF2-40B4-BE49-F238E27FC236}">
                <a16:creationId xmlns:a16="http://schemas.microsoft.com/office/drawing/2014/main" id="{875DD745-BD6A-4E86-9E6D-4126372A3C31}"/>
              </a:ext>
            </a:extLst>
          </p:cNvPr>
          <p:cNvSpPr/>
          <p:nvPr/>
        </p:nvSpPr>
        <p:spPr>
          <a:xfrm>
            <a:off x="254742" y="2964970"/>
            <a:ext cx="7155988" cy="612000"/>
          </a:xfrm>
          <a:custGeom>
            <a:avLst/>
            <a:gdLst>
              <a:gd name="connsiteX0" fmla="*/ 0 w 8128000"/>
              <a:gd name="connsiteY0" fmla="*/ 135467 h 1354666"/>
              <a:gd name="connsiteX1" fmla="*/ 135467 w 8128000"/>
              <a:gd name="connsiteY1" fmla="*/ 0 h 1354666"/>
              <a:gd name="connsiteX2" fmla="*/ 7992533 w 8128000"/>
              <a:gd name="connsiteY2" fmla="*/ 0 h 1354666"/>
              <a:gd name="connsiteX3" fmla="*/ 8128000 w 8128000"/>
              <a:gd name="connsiteY3" fmla="*/ 135467 h 1354666"/>
              <a:gd name="connsiteX4" fmla="*/ 8128000 w 8128000"/>
              <a:gd name="connsiteY4" fmla="*/ 1219199 h 1354666"/>
              <a:gd name="connsiteX5" fmla="*/ 7992533 w 8128000"/>
              <a:gd name="connsiteY5" fmla="*/ 1354666 h 1354666"/>
              <a:gd name="connsiteX6" fmla="*/ 135467 w 8128000"/>
              <a:gd name="connsiteY6" fmla="*/ 1354666 h 1354666"/>
              <a:gd name="connsiteX7" fmla="*/ 0 w 8128000"/>
              <a:gd name="connsiteY7" fmla="*/ 1219199 h 1354666"/>
              <a:gd name="connsiteX8" fmla="*/ 0 w 8128000"/>
              <a:gd name="connsiteY8" fmla="*/ 135467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354666">
                <a:moveTo>
                  <a:pt x="0" y="135467"/>
                </a:moveTo>
                <a:cubicBezTo>
                  <a:pt x="0" y="60651"/>
                  <a:pt x="60651" y="0"/>
                  <a:pt x="135467" y="0"/>
                </a:cubicBezTo>
                <a:lnTo>
                  <a:pt x="7992533" y="0"/>
                </a:lnTo>
                <a:cubicBezTo>
                  <a:pt x="8067349" y="0"/>
                  <a:pt x="8128000" y="60651"/>
                  <a:pt x="8128000" y="135467"/>
                </a:cubicBezTo>
                <a:lnTo>
                  <a:pt x="8128000" y="1219199"/>
                </a:lnTo>
                <a:cubicBezTo>
                  <a:pt x="8128000" y="1294015"/>
                  <a:pt x="8067349" y="1354666"/>
                  <a:pt x="7992533" y="1354666"/>
                </a:cubicBezTo>
                <a:lnTo>
                  <a:pt x="135467" y="1354666"/>
                </a:lnTo>
                <a:cubicBezTo>
                  <a:pt x="60651" y="1354666"/>
                  <a:pt x="0" y="1294015"/>
                  <a:pt x="0" y="1219199"/>
                </a:cubicBezTo>
                <a:lnTo>
                  <a:pt x="0" y="135467"/>
                </a:lnTo>
                <a:close/>
              </a:path>
            </a:pathLst>
          </a:custGeom>
          <a:solidFill>
            <a:srgbClr val="E91E6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02" tIns="122227" rIns="163502" bIns="122227" numCol="1" spcCol="1270" anchor="ctr" anchorCtr="0">
            <a:noAutofit/>
          </a:bodyPr>
          <a:lstStyle/>
          <a:p>
            <a:pPr defTabSz="2889250">
              <a:lnSpc>
                <a:spcPct val="90000"/>
              </a:lnSpc>
              <a:spcBef>
                <a:spcPct val="0"/>
              </a:spcBef>
              <a:spcAft>
                <a:spcPct val="35000"/>
              </a:spcAft>
            </a:pPr>
            <a:r>
              <a:rPr lang="fr-FR" sz="2000" dirty="0"/>
              <a:t>La possibilité d’effectuer différentes analyses OLAP.</a:t>
            </a:r>
            <a:endParaRPr lang="ar-DZ" sz="2000" dirty="0"/>
          </a:p>
        </p:txBody>
      </p:sp>
      <p:grpSp>
        <p:nvGrpSpPr>
          <p:cNvPr id="11" name="Groupe 10">
            <a:extLst>
              <a:ext uri="{FF2B5EF4-FFF2-40B4-BE49-F238E27FC236}">
                <a16:creationId xmlns:a16="http://schemas.microsoft.com/office/drawing/2014/main" id="{192AA41E-5005-4F85-A998-F2889051557A}"/>
              </a:ext>
            </a:extLst>
          </p:cNvPr>
          <p:cNvGrpSpPr/>
          <p:nvPr/>
        </p:nvGrpSpPr>
        <p:grpSpPr>
          <a:xfrm>
            <a:off x="-1" y="131822"/>
            <a:ext cx="6923310" cy="1291771"/>
            <a:chOff x="-1" y="1975132"/>
            <a:chExt cx="6923310" cy="1291771"/>
          </a:xfrm>
        </p:grpSpPr>
        <p:sp>
          <p:nvSpPr>
            <p:cNvPr id="12" name="Rectangle 11">
              <a:extLst>
                <a:ext uri="{FF2B5EF4-FFF2-40B4-BE49-F238E27FC236}">
                  <a16:creationId xmlns:a16="http://schemas.microsoft.com/office/drawing/2014/main" id="{BF2CB36B-23A9-47BD-B491-52D66B906295}"/>
                </a:ext>
              </a:extLst>
            </p:cNvPr>
            <p:cNvSpPr/>
            <p:nvPr/>
          </p:nvSpPr>
          <p:spPr>
            <a:xfrm>
              <a:off x="-1" y="2214618"/>
              <a:ext cx="5873035" cy="8128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1">
                    <a:lumMod val="75000"/>
                  </a:schemeClr>
                </a:solidFill>
              </a:endParaRPr>
            </a:p>
          </p:txBody>
        </p:sp>
        <p:sp>
          <p:nvSpPr>
            <p:cNvPr id="13" name="Oval 43">
              <a:extLst>
                <a:ext uri="{FF2B5EF4-FFF2-40B4-BE49-F238E27FC236}">
                  <a16:creationId xmlns:a16="http://schemas.microsoft.com/office/drawing/2014/main" id="{C143AEF7-8689-46A6-AED2-3974B2955AEC}"/>
                </a:ext>
              </a:extLst>
            </p:cNvPr>
            <p:cNvSpPr/>
            <p:nvPr/>
          </p:nvSpPr>
          <p:spPr>
            <a:xfrm>
              <a:off x="5631538" y="1975132"/>
              <a:ext cx="1291771" cy="1291771"/>
            </a:xfrm>
            <a:prstGeom prst="ellipse">
              <a:avLst/>
            </a:prstGeom>
            <a:solidFill>
              <a:schemeClr val="bg1"/>
            </a:solidFill>
            <a:ln w="762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1">
                    <a:lumMod val="75000"/>
                  </a:schemeClr>
                </a:solidFill>
              </a:endParaRPr>
            </a:p>
          </p:txBody>
        </p:sp>
        <p:sp>
          <p:nvSpPr>
            <p:cNvPr id="14" name="TextBox 58">
              <a:extLst>
                <a:ext uri="{FF2B5EF4-FFF2-40B4-BE49-F238E27FC236}">
                  <a16:creationId xmlns:a16="http://schemas.microsoft.com/office/drawing/2014/main" id="{75516433-7229-4CE0-9B32-7AF9D7953594}"/>
                </a:ext>
              </a:extLst>
            </p:cNvPr>
            <p:cNvSpPr txBox="1"/>
            <p:nvPr/>
          </p:nvSpPr>
          <p:spPr>
            <a:xfrm>
              <a:off x="387458" y="2401211"/>
              <a:ext cx="5244080" cy="400110"/>
            </a:xfrm>
            <a:prstGeom prst="rect">
              <a:avLst/>
            </a:prstGeom>
            <a:noFill/>
          </p:spPr>
          <p:txBody>
            <a:bodyPr wrap="square" rtlCol="0">
              <a:spAutoFit/>
            </a:bodyPr>
            <a:lstStyle/>
            <a:p>
              <a:r>
                <a:rPr lang="fr-FR" sz="2000" dirty="0">
                  <a:solidFill>
                    <a:schemeClr val="accent1">
                      <a:lumMod val="75000"/>
                    </a:schemeClr>
                  </a:solidFill>
                  <a:latin typeface="Neris Black" panose="00000A00000000000000" pitchFamily="50" charset="0"/>
                </a:rPr>
                <a:t>Manipulation des cubes du client</a:t>
              </a:r>
              <a:endParaRPr lang="id-ID" sz="2000" dirty="0">
                <a:solidFill>
                  <a:schemeClr val="accent1">
                    <a:lumMod val="75000"/>
                  </a:schemeClr>
                </a:solidFill>
                <a:latin typeface="Neris Black" panose="00000A00000000000000" pitchFamily="50" charset="0"/>
              </a:endParaRPr>
            </a:p>
          </p:txBody>
        </p:sp>
        <p:pic>
          <p:nvPicPr>
            <p:cNvPr id="15" name="Picture 8">
              <a:extLst>
                <a:ext uri="{FF2B5EF4-FFF2-40B4-BE49-F238E27FC236}">
                  <a16:creationId xmlns:a16="http://schemas.microsoft.com/office/drawing/2014/main" id="{085E7474-9485-42CC-A41B-9A761D33F6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57269" y="2202804"/>
              <a:ext cx="844442" cy="844442"/>
            </a:xfrm>
            <a:prstGeom prst="rect">
              <a:avLst/>
            </a:prstGeom>
          </p:spPr>
        </p:pic>
      </p:grpSp>
    </p:spTree>
    <p:extLst>
      <p:ext uri="{BB962C8B-B14F-4D97-AF65-F5344CB8AC3E}">
        <p14:creationId xmlns:p14="http://schemas.microsoft.com/office/powerpoint/2010/main" val="259603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rme libre : forme 7">
            <a:extLst>
              <a:ext uri="{FF2B5EF4-FFF2-40B4-BE49-F238E27FC236}">
                <a16:creationId xmlns:a16="http://schemas.microsoft.com/office/drawing/2014/main" id="{16DDABFB-0A3D-4ADD-9882-C37D83AAC146}"/>
              </a:ext>
            </a:extLst>
          </p:cNvPr>
          <p:cNvSpPr/>
          <p:nvPr/>
        </p:nvSpPr>
        <p:spPr>
          <a:xfrm>
            <a:off x="254743" y="1856581"/>
            <a:ext cx="4661342" cy="612000"/>
          </a:xfrm>
          <a:custGeom>
            <a:avLst/>
            <a:gdLst>
              <a:gd name="connsiteX0" fmla="*/ 0 w 8128000"/>
              <a:gd name="connsiteY0" fmla="*/ 135467 h 1354666"/>
              <a:gd name="connsiteX1" fmla="*/ 135467 w 8128000"/>
              <a:gd name="connsiteY1" fmla="*/ 0 h 1354666"/>
              <a:gd name="connsiteX2" fmla="*/ 7992533 w 8128000"/>
              <a:gd name="connsiteY2" fmla="*/ 0 h 1354666"/>
              <a:gd name="connsiteX3" fmla="*/ 8128000 w 8128000"/>
              <a:gd name="connsiteY3" fmla="*/ 135467 h 1354666"/>
              <a:gd name="connsiteX4" fmla="*/ 8128000 w 8128000"/>
              <a:gd name="connsiteY4" fmla="*/ 1219199 h 1354666"/>
              <a:gd name="connsiteX5" fmla="*/ 7992533 w 8128000"/>
              <a:gd name="connsiteY5" fmla="*/ 1354666 h 1354666"/>
              <a:gd name="connsiteX6" fmla="*/ 135467 w 8128000"/>
              <a:gd name="connsiteY6" fmla="*/ 1354666 h 1354666"/>
              <a:gd name="connsiteX7" fmla="*/ 0 w 8128000"/>
              <a:gd name="connsiteY7" fmla="*/ 1219199 h 1354666"/>
              <a:gd name="connsiteX8" fmla="*/ 0 w 8128000"/>
              <a:gd name="connsiteY8" fmla="*/ 135467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354666">
                <a:moveTo>
                  <a:pt x="0" y="135467"/>
                </a:moveTo>
                <a:cubicBezTo>
                  <a:pt x="0" y="60651"/>
                  <a:pt x="60651" y="0"/>
                  <a:pt x="135467" y="0"/>
                </a:cubicBezTo>
                <a:lnTo>
                  <a:pt x="7992533" y="0"/>
                </a:lnTo>
                <a:cubicBezTo>
                  <a:pt x="8067349" y="0"/>
                  <a:pt x="8128000" y="60651"/>
                  <a:pt x="8128000" y="135467"/>
                </a:cubicBezTo>
                <a:lnTo>
                  <a:pt x="8128000" y="1219199"/>
                </a:lnTo>
                <a:cubicBezTo>
                  <a:pt x="8128000" y="1294015"/>
                  <a:pt x="8067349" y="1354666"/>
                  <a:pt x="7992533" y="1354666"/>
                </a:cubicBezTo>
                <a:lnTo>
                  <a:pt x="135467" y="1354666"/>
                </a:lnTo>
                <a:cubicBezTo>
                  <a:pt x="60651" y="1354666"/>
                  <a:pt x="0" y="1294015"/>
                  <a:pt x="0" y="1219199"/>
                </a:cubicBezTo>
                <a:lnTo>
                  <a:pt x="0" y="135467"/>
                </a:lnTo>
                <a:close/>
              </a:path>
            </a:pathLst>
          </a:custGeom>
          <a:solidFill>
            <a:srgbClr val="E91E6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02" tIns="122227" rIns="163502" bIns="122227" numCol="1" spcCol="1270" anchor="ctr" anchorCtr="0">
            <a:noAutofit/>
          </a:bodyPr>
          <a:lstStyle/>
          <a:p>
            <a:pPr defTabSz="2889250">
              <a:lnSpc>
                <a:spcPct val="90000"/>
              </a:lnSpc>
              <a:spcBef>
                <a:spcPct val="0"/>
              </a:spcBef>
              <a:spcAft>
                <a:spcPct val="35000"/>
              </a:spcAft>
            </a:pPr>
            <a:r>
              <a:rPr lang="fr-FR" sz="2000" dirty="0"/>
              <a:t>Extraction de données à partir de Twitter</a:t>
            </a:r>
            <a:endParaRPr lang="ar-DZ" sz="2000" dirty="0"/>
          </a:p>
        </p:txBody>
      </p:sp>
      <p:sp>
        <p:nvSpPr>
          <p:cNvPr id="9" name="Forme libre : forme 8">
            <a:extLst>
              <a:ext uri="{FF2B5EF4-FFF2-40B4-BE49-F238E27FC236}">
                <a16:creationId xmlns:a16="http://schemas.microsoft.com/office/drawing/2014/main" id="{1C3BFCB1-BE27-4C17-B4E4-AC674A968848}"/>
              </a:ext>
            </a:extLst>
          </p:cNvPr>
          <p:cNvSpPr/>
          <p:nvPr/>
        </p:nvSpPr>
        <p:spPr>
          <a:xfrm>
            <a:off x="254742" y="3156042"/>
            <a:ext cx="4661342" cy="612000"/>
          </a:xfrm>
          <a:custGeom>
            <a:avLst/>
            <a:gdLst>
              <a:gd name="connsiteX0" fmla="*/ 0 w 8128000"/>
              <a:gd name="connsiteY0" fmla="*/ 135467 h 1354666"/>
              <a:gd name="connsiteX1" fmla="*/ 135467 w 8128000"/>
              <a:gd name="connsiteY1" fmla="*/ 0 h 1354666"/>
              <a:gd name="connsiteX2" fmla="*/ 7992533 w 8128000"/>
              <a:gd name="connsiteY2" fmla="*/ 0 h 1354666"/>
              <a:gd name="connsiteX3" fmla="*/ 8128000 w 8128000"/>
              <a:gd name="connsiteY3" fmla="*/ 135467 h 1354666"/>
              <a:gd name="connsiteX4" fmla="*/ 8128000 w 8128000"/>
              <a:gd name="connsiteY4" fmla="*/ 1219199 h 1354666"/>
              <a:gd name="connsiteX5" fmla="*/ 7992533 w 8128000"/>
              <a:gd name="connsiteY5" fmla="*/ 1354666 h 1354666"/>
              <a:gd name="connsiteX6" fmla="*/ 135467 w 8128000"/>
              <a:gd name="connsiteY6" fmla="*/ 1354666 h 1354666"/>
              <a:gd name="connsiteX7" fmla="*/ 0 w 8128000"/>
              <a:gd name="connsiteY7" fmla="*/ 1219199 h 1354666"/>
              <a:gd name="connsiteX8" fmla="*/ 0 w 8128000"/>
              <a:gd name="connsiteY8" fmla="*/ 135467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354666">
                <a:moveTo>
                  <a:pt x="0" y="135467"/>
                </a:moveTo>
                <a:cubicBezTo>
                  <a:pt x="0" y="60651"/>
                  <a:pt x="60651" y="0"/>
                  <a:pt x="135467" y="0"/>
                </a:cubicBezTo>
                <a:lnTo>
                  <a:pt x="7992533" y="0"/>
                </a:lnTo>
                <a:cubicBezTo>
                  <a:pt x="8067349" y="0"/>
                  <a:pt x="8128000" y="60651"/>
                  <a:pt x="8128000" y="135467"/>
                </a:cubicBezTo>
                <a:lnTo>
                  <a:pt x="8128000" y="1219199"/>
                </a:lnTo>
                <a:cubicBezTo>
                  <a:pt x="8128000" y="1294015"/>
                  <a:pt x="8067349" y="1354666"/>
                  <a:pt x="7992533" y="1354666"/>
                </a:cubicBezTo>
                <a:lnTo>
                  <a:pt x="135467" y="1354666"/>
                </a:lnTo>
                <a:cubicBezTo>
                  <a:pt x="60651" y="1354666"/>
                  <a:pt x="0" y="1294015"/>
                  <a:pt x="0" y="1219199"/>
                </a:cubicBezTo>
                <a:lnTo>
                  <a:pt x="0" y="135467"/>
                </a:lnTo>
                <a:close/>
              </a:path>
            </a:pathLst>
          </a:custGeom>
          <a:solidFill>
            <a:srgbClr val="E91E6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02" tIns="122227" rIns="163502" bIns="122227" numCol="1" spcCol="1270" anchor="ctr" anchorCtr="0">
            <a:noAutofit/>
          </a:bodyPr>
          <a:lstStyle/>
          <a:p>
            <a:pPr defTabSz="2889250">
              <a:lnSpc>
                <a:spcPct val="90000"/>
              </a:lnSpc>
              <a:spcBef>
                <a:spcPct val="0"/>
              </a:spcBef>
              <a:spcAft>
                <a:spcPct val="35000"/>
              </a:spcAft>
            </a:pPr>
            <a:r>
              <a:rPr lang="fr-FR" sz="2000" dirty="0"/>
              <a:t>Prétraitement des données extraites</a:t>
            </a:r>
            <a:endParaRPr lang="ar-DZ" sz="2000" dirty="0"/>
          </a:p>
        </p:txBody>
      </p:sp>
      <p:sp>
        <p:nvSpPr>
          <p:cNvPr id="12" name="Forme libre : forme 11">
            <a:extLst>
              <a:ext uri="{FF2B5EF4-FFF2-40B4-BE49-F238E27FC236}">
                <a16:creationId xmlns:a16="http://schemas.microsoft.com/office/drawing/2014/main" id="{F1B72674-7921-40AE-8892-553A655183A6}"/>
              </a:ext>
            </a:extLst>
          </p:cNvPr>
          <p:cNvSpPr/>
          <p:nvPr/>
        </p:nvSpPr>
        <p:spPr>
          <a:xfrm>
            <a:off x="270662" y="4400787"/>
            <a:ext cx="4661342" cy="612000"/>
          </a:xfrm>
          <a:custGeom>
            <a:avLst/>
            <a:gdLst>
              <a:gd name="connsiteX0" fmla="*/ 0 w 8128000"/>
              <a:gd name="connsiteY0" fmla="*/ 135467 h 1354666"/>
              <a:gd name="connsiteX1" fmla="*/ 135467 w 8128000"/>
              <a:gd name="connsiteY1" fmla="*/ 0 h 1354666"/>
              <a:gd name="connsiteX2" fmla="*/ 7992533 w 8128000"/>
              <a:gd name="connsiteY2" fmla="*/ 0 h 1354666"/>
              <a:gd name="connsiteX3" fmla="*/ 8128000 w 8128000"/>
              <a:gd name="connsiteY3" fmla="*/ 135467 h 1354666"/>
              <a:gd name="connsiteX4" fmla="*/ 8128000 w 8128000"/>
              <a:gd name="connsiteY4" fmla="*/ 1219199 h 1354666"/>
              <a:gd name="connsiteX5" fmla="*/ 7992533 w 8128000"/>
              <a:gd name="connsiteY5" fmla="*/ 1354666 h 1354666"/>
              <a:gd name="connsiteX6" fmla="*/ 135467 w 8128000"/>
              <a:gd name="connsiteY6" fmla="*/ 1354666 h 1354666"/>
              <a:gd name="connsiteX7" fmla="*/ 0 w 8128000"/>
              <a:gd name="connsiteY7" fmla="*/ 1219199 h 1354666"/>
              <a:gd name="connsiteX8" fmla="*/ 0 w 8128000"/>
              <a:gd name="connsiteY8" fmla="*/ 135467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354666">
                <a:moveTo>
                  <a:pt x="0" y="135467"/>
                </a:moveTo>
                <a:cubicBezTo>
                  <a:pt x="0" y="60651"/>
                  <a:pt x="60651" y="0"/>
                  <a:pt x="135467" y="0"/>
                </a:cubicBezTo>
                <a:lnTo>
                  <a:pt x="7992533" y="0"/>
                </a:lnTo>
                <a:cubicBezTo>
                  <a:pt x="8067349" y="0"/>
                  <a:pt x="8128000" y="60651"/>
                  <a:pt x="8128000" y="135467"/>
                </a:cubicBezTo>
                <a:lnTo>
                  <a:pt x="8128000" y="1219199"/>
                </a:lnTo>
                <a:cubicBezTo>
                  <a:pt x="8128000" y="1294015"/>
                  <a:pt x="8067349" y="1354666"/>
                  <a:pt x="7992533" y="1354666"/>
                </a:cubicBezTo>
                <a:lnTo>
                  <a:pt x="135467" y="1354666"/>
                </a:lnTo>
                <a:cubicBezTo>
                  <a:pt x="60651" y="1354666"/>
                  <a:pt x="0" y="1294015"/>
                  <a:pt x="0" y="1219199"/>
                </a:cubicBezTo>
                <a:lnTo>
                  <a:pt x="0" y="135467"/>
                </a:lnTo>
                <a:close/>
              </a:path>
            </a:pathLst>
          </a:custGeom>
          <a:solidFill>
            <a:srgbClr val="E91E6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02" tIns="122227" rIns="163502" bIns="122227" numCol="1" spcCol="1270" anchor="ctr" anchorCtr="0">
            <a:noAutofit/>
          </a:bodyPr>
          <a:lstStyle/>
          <a:p>
            <a:pPr defTabSz="2889250">
              <a:lnSpc>
                <a:spcPct val="90000"/>
              </a:lnSpc>
              <a:spcBef>
                <a:spcPct val="0"/>
              </a:spcBef>
              <a:spcAft>
                <a:spcPct val="35000"/>
              </a:spcAft>
            </a:pPr>
            <a:r>
              <a:rPr lang="fr-FR" sz="2000" dirty="0"/>
              <a:t>Enrichissement attributaire</a:t>
            </a:r>
            <a:endParaRPr lang="ar-DZ" sz="2000" dirty="0"/>
          </a:p>
        </p:txBody>
      </p:sp>
      <p:sp>
        <p:nvSpPr>
          <p:cNvPr id="21" name="Flèche : droite 20">
            <a:extLst>
              <a:ext uri="{FF2B5EF4-FFF2-40B4-BE49-F238E27FC236}">
                <a16:creationId xmlns:a16="http://schemas.microsoft.com/office/drawing/2014/main" id="{2438E5AB-4A08-4043-862F-FE545A4AF959}"/>
              </a:ext>
            </a:extLst>
          </p:cNvPr>
          <p:cNvSpPr/>
          <p:nvPr/>
        </p:nvSpPr>
        <p:spPr>
          <a:xfrm>
            <a:off x="8424933" y="3429000"/>
            <a:ext cx="580029" cy="339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ZoneTexte 21">
            <a:extLst>
              <a:ext uri="{FF2B5EF4-FFF2-40B4-BE49-F238E27FC236}">
                <a16:creationId xmlns:a16="http://schemas.microsoft.com/office/drawing/2014/main" id="{8D431F60-946E-4F2D-B6D5-62F001F69B01}"/>
              </a:ext>
            </a:extLst>
          </p:cNvPr>
          <p:cNvSpPr txBox="1"/>
          <p:nvPr/>
        </p:nvSpPr>
        <p:spPr>
          <a:xfrm>
            <a:off x="742644" y="5377214"/>
            <a:ext cx="4189360" cy="369332"/>
          </a:xfrm>
          <a:prstGeom prst="rect">
            <a:avLst/>
          </a:prstGeom>
          <a:noFill/>
        </p:spPr>
        <p:txBody>
          <a:bodyPr wrap="square" rtlCol="0">
            <a:spAutoFit/>
          </a:bodyPr>
          <a:lstStyle/>
          <a:p>
            <a:pPr marL="285750" indent="-285750">
              <a:buFont typeface="Arial" panose="020B0604020202020204" pitchFamily="34" charset="0"/>
              <a:buChar char="•"/>
            </a:pPr>
            <a:r>
              <a:rPr lang="fr-FR" dirty="0"/>
              <a:t>Détection de la langue.</a:t>
            </a:r>
          </a:p>
        </p:txBody>
      </p:sp>
      <p:sp>
        <p:nvSpPr>
          <p:cNvPr id="24" name="ZoneTexte 23">
            <a:extLst>
              <a:ext uri="{FF2B5EF4-FFF2-40B4-BE49-F238E27FC236}">
                <a16:creationId xmlns:a16="http://schemas.microsoft.com/office/drawing/2014/main" id="{3C509527-F78D-4769-BD78-37DDAE0E91FA}"/>
              </a:ext>
            </a:extLst>
          </p:cNvPr>
          <p:cNvSpPr txBox="1"/>
          <p:nvPr/>
        </p:nvSpPr>
        <p:spPr>
          <a:xfrm>
            <a:off x="742644" y="6254843"/>
            <a:ext cx="6093724" cy="369332"/>
          </a:xfrm>
          <a:prstGeom prst="rect">
            <a:avLst/>
          </a:prstGeom>
          <a:noFill/>
        </p:spPr>
        <p:txBody>
          <a:bodyPr wrap="square">
            <a:spAutoFit/>
          </a:bodyPr>
          <a:lstStyle/>
          <a:p>
            <a:pPr marL="285750" indent="-285750">
              <a:buFont typeface="Arial" panose="020B0604020202020204" pitchFamily="34" charset="0"/>
              <a:buChar char="•"/>
            </a:pPr>
            <a:r>
              <a:rPr lang="fr-FR" dirty="0"/>
              <a:t>Détection de la géolocalisation</a:t>
            </a:r>
          </a:p>
        </p:txBody>
      </p:sp>
      <p:sp>
        <p:nvSpPr>
          <p:cNvPr id="26" name="ZoneTexte 25">
            <a:extLst>
              <a:ext uri="{FF2B5EF4-FFF2-40B4-BE49-F238E27FC236}">
                <a16:creationId xmlns:a16="http://schemas.microsoft.com/office/drawing/2014/main" id="{00FF3645-D23C-40BF-8E6A-F2A7922CC1B9}"/>
              </a:ext>
            </a:extLst>
          </p:cNvPr>
          <p:cNvSpPr txBox="1"/>
          <p:nvPr/>
        </p:nvSpPr>
        <p:spPr>
          <a:xfrm>
            <a:off x="742644" y="5819235"/>
            <a:ext cx="6093724" cy="369332"/>
          </a:xfrm>
          <a:prstGeom prst="rect">
            <a:avLst/>
          </a:prstGeom>
          <a:noFill/>
        </p:spPr>
        <p:txBody>
          <a:bodyPr wrap="square">
            <a:spAutoFit/>
          </a:bodyPr>
          <a:lstStyle/>
          <a:p>
            <a:pPr marL="285750" indent="-285750">
              <a:buFont typeface="Arial" panose="020B0604020202020204" pitchFamily="34" charset="0"/>
              <a:buChar char="•"/>
            </a:pPr>
            <a:r>
              <a:rPr lang="fr-FR" dirty="0"/>
              <a:t>Détection de sentiment émis.</a:t>
            </a:r>
          </a:p>
        </p:txBody>
      </p:sp>
      <p:grpSp>
        <p:nvGrpSpPr>
          <p:cNvPr id="19" name="Groupe 18">
            <a:extLst>
              <a:ext uri="{FF2B5EF4-FFF2-40B4-BE49-F238E27FC236}">
                <a16:creationId xmlns:a16="http://schemas.microsoft.com/office/drawing/2014/main" id="{F3140554-4876-4861-BF81-20BE609074EA}"/>
              </a:ext>
            </a:extLst>
          </p:cNvPr>
          <p:cNvGrpSpPr/>
          <p:nvPr/>
        </p:nvGrpSpPr>
        <p:grpSpPr>
          <a:xfrm>
            <a:off x="-170" y="132665"/>
            <a:ext cx="5805709" cy="1291771"/>
            <a:chOff x="-170" y="2788776"/>
            <a:chExt cx="5805709" cy="1291771"/>
          </a:xfrm>
        </p:grpSpPr>
        <p:grpSp>
          <p:nvGrpSpPr>
            <p:cNvPr id="23" name="Groupe 22">
              <a:extLst>
                <a:ext uri="{FF2B5EF4-FFF2-40B4-BE49-F238E27FC236}">
                  <a16:creationId xmlns:a16="http://schemas.microsoft.com/office/drawing/2014/main" id="{9A2EF0AA-7E2B-4496-A2C5-19C453AFE2F6}"/>
                </a:ext>
              </a:extLst>
            </p:cNvPr>
            <p:cNvGrpSpPr/>
            <p:nvPr/>
          </p:nvGrpSpPr>
          <p:grpSpPr>
            <a:xfrm>
              <a:off x="-170" y="2788776"/>
              <a:ext cx="5805709" cy="1291771"/>
              <a:chOff x="0" y="2787933"/>
              <a:chExt cx="5805709" cy="1291771"/>
            </a:xfrm>
          </p:grpSpPr>
          <p:sp>
            <p:nvSpPr>
              <p:cNvPr id="27" name="Rectangle 26">
                <a:extLst>
                  <a:ext uri="{FF2B5EF4-FFF2-40B4-BE49-F238E27FC236}">
                    <a16:creationId xmlns:a16="http://schemas.microsoft.com/office/drawing/2014/main" id="{59216C56-30B4-44D7-AA74-7D08B0522156}"/>
                  </a:ext>
                </a:extLst>
              </p:cNvPr>
              <p:cNvSpPr/>
              <p:nvPr/>
            </p:nvSpPr>
            <p:spPr>
              <a:xfrm>
                <a:off x="0" y="3027418"/>
                <a:ext cx="5268686" cy="812800"/>
              </a:xfrm>
              <a:prstGeom prst="rect">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a:p>
            </p:txBody>
          </p:sp>
          <p:sp>
            <p:nvSpPr>
              <p:cNvPr id="28" name="TextBox 59">
                <a:extLst>
                  <a:ext uri="{FF2B5EF4-FFF2-40B4-BE49-F238E27FC236}">
                    <a16:creationId xmlns:a16="http://schemas.microsoft.com/office/drawing/2014/main" id="{5FAB5623-D456-48A8-90E5-E795658409E5}"/>
                  </a:ext>
                </a:extLst>
              </p:cNvPr>
              <p:cNvSpPr txBox="1"/>
              <p:nvPr/>
            </p:nvSpPr>
            <p:spPr>
              <a:xfrm>
                <a:off x="172" y="3186715"/>
                <a:ext cx="4665753" cy="400110"/>
              </a:xfrm>
              <a:prstGeom prst="rect">
                <a:avLst/>
              </a:prstGeom>
              <a:noFill/>
            </p:spPr>
            <p:txBody>
              <a:bodyPr wrap="square" rtlCol="0">
                <a:spAutoFit/>
              </a:bodyPr>
              <a:lstStyle/>
              <a:p>
                <a:r>
                  <a:rPr lang="fr-FR" sz="2000" dirty="0">
                    <a:solidFill>
                      <a:schemeClr val="bg1"/>
                    </a:solidFill>
                    <a:latin typeface="Neris Black" panose="00000A00000000000000" pitchFamily="50" charset="0"/>
                  </a:rPr>
                  <a:t>Construction de corpus social</a:t>
                </a:r>
                <a:endParaRPr lang="id-ID" sz="2000" dirty="0">
                  <a:solidFill>
                    <a:schemeClr val="bg1"/>
                  </a:solidFill>
                  <a:latin typeface="Neris Black" panose="00000A00000000000000" pitchFamily="50" charset="0"/>
                </a:endParaRPr>
              </a:p>
            </p:txBody>
          </p:sp>
          <p:sp>
            <p:nvSpPr>
              <p:cNvPr id="29" name="Oval 45">
                <a:extLst>
                  <a:ext uri="{FF2B5EF4-FFF2-40B4-BE49-F238E27FC236}">
                    <a16:creationId xmlns:a16="http://schemas.microsoft.com/office/drawing/2014/main" id="{9089F002-764F-484E-961B-2BE85588ABFB}"/>
                  </a:ext>
                </a:extLst>
              </p:cNvPr>
              <p:cNvSpPr/>
              <p:nvPr/>
            </p:nvSpPr>
            <p:spPr>
              <a:xfrm>
                <a:off x="4513938" y="2787933"/>
                <a:ext cx="1291771" cy="1291771"/>
              </a:xfrm>
              <a:prstGeom prst="ellipse">
                <a:avLst/>
              </a:prstGeom>
              <a:solidFill>
                <a:schemeClr val="bg1"/>
              </a:solidFill>
              <a:ln w="762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5" name="Picture 8">
              <a:extLst>
                <a:ext uri="{FF2B5EF4-FFF2-40B4-BE49-F238E27FC236}">
                  <a16:creationId xmlns:a16="http://schemas.microsoft.com/office/drawing/2014/main" id="{D06EA4CD-868E-486C-A297-1A380E618C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89740" y="2999983"/>
              <a:ext cx="844442" cy="844442"/>
            </a:xfrm>
            <a:prstGeom prst="rect">
              <a:avLst/>
            </a:prstGeom>
          </p:spPr>
        </p:pic>
      </p:grpSp>
      <p:grpSp>
        <p:nvGrpSpPr>
          <p:cNvPr id="7" name="Groupe 6">
            <a:extLst>
              <a:ext uri="{FF2B5EF4-FFF2-40B4-BE49-F238E27FC236}">
                <a16:creationId xmlns:a16="http://schemas.microsoft.com/office/drawing/2014/main" id="{5761075D-37D8-4AA9-93D4-D644B9752A02}"/>
              </a:ext>
            </a:extLst>
          </p:cNvPr>
          <p:cNvGrpSpPr/>
          <p:nvPr/>
        </p:nvGrpSpPr>
        <p:grpSpPr>
          <a:xfrm>
            <a:off x="5545781" y="877893"/>
            <a:ext cx="2643901" cy="1824057"/>
            <a:chOff x="9164471" y="988255"/>
            <a:chExt cx="2643901" cy="1824057"/>
          </a:xfrm>
        </p:grpSpPr>
        <p:sp>
          <p:nvSpPr>
            <p:cNvPr id="13" name="Forme libre : forme 12">
              <a:extLst>
                <a:ext uri="{FF2B5EF4-FFF2-40B4-BE49-F238E27FC236}">
                  <a16:creationId xmlns:a16="http://schemas.microsoft.com/office/drawing/2014/main" id="{3C5C7BC1-7FCF-4BA7-82F0-961C9F947EA1}"/>
                </a:ext>
              </a:extLst>
            </p:cNvPr>
            <p:cNvSpPr/>
            <p:nvPr/>
          </p:nvSpPr>
          <p:spPr>
            <a:xfrm>
              <a:off x="9164471" y="2200312"/>
              <a:ext cx="2643901" cy="612000"/>
            </a:xfrm>
            <a:custGeom>
              <a:avLst/>
              <a:gdLst>
                <a:gd name="connsiteX0" fmla="*/ 0 w 8128000"/>
                <a:gd name="connsiteY0" fmla="*/ 135467 h 1354666"/>
                <a:gd name="connsiteX1" fmla="*/ 135467 w 8128000"/>
                <a:gd name="connsiteY1" fmla="*/ 0 h 1354666"/>
                <a:gd name="connsiteX2" fmla="*/ 7992533 w 8128000"/>
                <a:gd name="connsiteY2" fmla="*/ 0 h 1354666"/>
                <a:gd name="connsiteX3" fmla="*/ 8128000 w 8128000"/>
                <a:gd name="connsiteY3" fmla="*/ 135467 h 1354666"/>
                <a:gd name="connsiteX4" fmla="*/ 8128000 w 8128000"/>
                <a:gd name="connsiteY4" fmla="*/ 1219199 h 1354666"/>
                <a:gd name="connsiteX5" fmla="*/ 7992533 w 8128000"/>
                <a:gd name="connsiteY5" fmla="*/ 1354666 h 1354666"/>
                <a:gd name="connsiteX6" fmla="*/ 135467 w 8128000"/>
                <a:gd name="connsiteY6" fmla="*/ 1354666 h 1354666"/>
                <a:gd name="connsiteX7" fmla="*/ 0 w 8128000"/>
                <a:gd name="connsiteY7" fmla="*/ 1219199 h 1354666"/>
                <a:gd name="connsiteX8" fmla="*/ 0 w 8128000"/>
                <a:gd name="connsiteY8" fmla="*/ 135467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354666">
                  <a:moveTo>
                    <a:pt x="0" y="135467"/>
                  </a:moveTo>
                  <a:cubicBezTo>
                    <a:pt x="0" y="60651"/>
                    <a:pt x="60651" y="0"/>
                    <a:pt x="135467" y="0"/>
                  </a:cubicBezTo>
                  <a:lnTo>
                    <a:pt x="7992533" y="0"/>
                  </a:lnTo>
                  <a:cubicBezTo>
                    <a:pt x="8067349" y="0"/>
                    <a:pt x="8128000" y="60651"/>
                    <a:pt x="8128000" y="135467"/>
                  </a:cubicBezTo>
                  <a:lnTo>
                    <a:pt x="8128000" y="1219199"/>
                  </a:lnTo>
                  <a:cubicBezTo>
                    <a:pt x="8128000" y="1294015"/>
                    <a:pt x="8067349" y="1354666"/>
                    <a:pt x="7992533" y="1354666"/>
                  </a:cubicBezTo>
                  <a:lnTo>
                    <a:pt x="135467" y="1354666"/>
                  </a:lnTo>
                  <a:cubicBezTo>
                    <a:pt x="60651" y="1354666"/>
                    <a:pt x="0" y="1294015"/>
                    <a:pt x="0" y="1219199"/>
                  </a:cubicBezTo>
                  <a:lnTo>
                    <a:pt x="0" y="135467"/>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02" tIns="122227" rIns="163502" bIns="122227" numCol="1" spcCol="1270" anchor="ctr" anchorCtr="0">
              <a:noAutofit/>
            </a:bodyPr>
            <a:lstStyle/>
            <a:p>
              <a:pPr defTabSz="2889250">
                <a:lnSpc>
                  <a:spcPct val="90000"/>
                </a:lnSpc>
                <a:spcBef>
                  <a:spcPct val="0"/>
                </a:spcBef>
                <a:spcAft>
                  <a:spcPct val="35000"/>
                </a:spcAft>
              </a:pPr>
              <a:r>
                <a:rPr lang="fr-FR" dirty="0">
                  <a:solidFill>
                    <a:schemeClr val="tx1"/>
                  </a:solidFill>
                </a:rPr>
                <a:t>Extraction en temps réel</a:t>
              </a:r>
              <a:endParaRPr lang="ar-DZ" sz="2000" dirty="0">
                <a:solidFill>
                  <a:schemeClr val="tx1"/>
                </a:solidFill>
              </a:endParaRPr>
            </a:p>
          </p:txBody>
        </p:sp>
        <p:pic>
          <p:nvPicPr>
            <p:cNvPr id="3" name="Image 2">
              <a:extLst>
                <a:ext uri="{FF2B5EF4-FFF2-40B4-BE49-F238E27FC236}">
                  <a16:creationId xmlns:a16="http://schemas.microsoft.com/office/drawing/2014/main" id="{2DADC67F-DEEC-48DE-BC4B-96DDF84C88B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630839" y="988255"/>
              <a:ext cx="1307466" cy="1235597"/>
            </a:xfrm>
            <a:prstGeom prst="rect">
              <a:avLst/>
            </a:prstGeom>
          </p:spPr>
        </p:pic>
      </p:grpSp>
      <p:grpSp>
        <p:nvGrpSpPr>
          <p:cNvPr id="6" name="Groupe 5">
            <a:extLst>
              <a:ext uri="{FF2B5EF4-FFF2-40B4-BE49-F238E27FC236}">
                <a16:creationId xmlns:a16="http://schemas.microsoft.com/office/drawing/2014/main" id="{99904579-40B9-492E-A501-E4B87EBC9697}"/>
              </a:ext>
            </a:extLst>
          </p:cNvPr>
          <p:cNvGrpSpPr/>
          <p:nvPr/>
        </p:nvGrpSpPr>
        <p:grpSpPr>
          <a:xfrm>
            <a:off x="9194714" y="1090354"/>
            <a:ext cx="2163791" cy="1627362"/>
            <a:chOff x="6334780" y="1184950"/>
            <a:chExt cx="2163791" cy="1627362"/>
          </a:xfrm>
        </p:grpSpPr>
        <p:sp>
          <p:nvSpPr>
            <p:cNvPr id="14" name="Forme libre : forme 13">
              <a:extLst>
                <a:ext uri="{FF2B5EF4-FFF2-40B4-BE49-F238E27FC236}">
                  <a16:creationId xmlns:a16="http://schemas.microsoft.com/office/drawing/2014/main" id="{8139A03C-F5AF-48ED-BBBC-DCE1C1AD34FE}"/>
                </a:ext>
              </a:extLst>
            </p:cNvPr>
            <p:cNvSpPr/>
            <p:nvPr/>
          </p:nvSpPr>
          <p:spPr>
            <a:xfrm>
              <a:off x="6334780" y="2200312"/>
              <a:ext cx="2163791" cy="612000"/>
            </a:xfrm>
            <a:custGeom>
              <a:avLst/>
              <a:gdLst>
                <a:gd name="connsiteX0" fmla="*/ 0 w 8128000"/>
                <a:gd name="connsiteY0" fmla="*/ 135467 h 1354666"/>
                <a:gd name="connsiteX1" fmla="*/ 135467 w 8128000"/>
                <a:gd name="connsiteY1" fmla="*/ 0 h 1354666"/>
                <a:gd name="connsiteX2" fmla="*/ 7992533 w 8128000"/>
                <a:gd name="connsiteY2" fmla="*/ 0 h 1354666"/>
                <a:gd name="connsiteX3" fmla="*/ 8128000 w 8128000"/>
                <a:gd name="connsiteY3" fmla="*/ 135467 h 1354666"/>
                <a:gd name="connsiteX4" fmla="*/ 8128000 w 8128000"/>
                <a:gd name="connsiteY4" fmla="*/ 1219199 h 1354666"/>
                <a:gd name="connsiteX5" fmla="*/ 7992533 w 8128000"/>
                <a:gd name="connsiteY5" fmla="*/ 1354666 h 1354666"/>
                <a:gd name="connsiteX6" fmla="*/ 135467 w 8128000"/>
                <a:gd name="connsiteY6" fmla="*/ 1354666 h 1354666"/>
                <a:gd name="connsiteX7" fmla="*/ 0 w 8128000"/>
                <a:gd name="connsiteY7" fmla="*/ 1219199 h 1354666"/>
                <a:gd name="connsiteX8" fmla="*/ 0 w 8128000"/>
                <a:gd name="connsiteY8" fmla="*/ 135467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354666">
                  <a:moveTo>
                    <a:pt x="0" y="135467"/>
                  </a:moveTo>
                  <a:cubicBezTo>
                    <a:pt x="0" y="60651"/>
                    <a:pt x="60651" y="0"/>
                    <a:pt x="135467" y="0"/>
                  </a:cubicBezTo>
                  <a:lnTo>
                    <a:pt x="7992533" y="0"/>
                  </a:lnTo>
                  <a:cubicBezTo>
                    <a:pt x="8067349" y="0"/>
                    <a:pt x="8128000" y="60651"/>
                    <a:pt x="8128000" y="135467"/>
                  </a:cubicBezTo>
                  <a:lnTo>
                    <a:pt x="8128000" y="1219199"/>
                  </a:lnTo>
                  <a:cubicBezTo>
                    <a:pt x="8128000" y="1294015"/>
                    <a:pt x="8067349" y="1354666"/>
                    <a:pt x="7992533" y="1354666"/>
                  </a:cubicBezTo>
                  <a:lnTo>
                    <a:pt x="135467" y="1354666"/>
                  </a:lnTo>
                  <a:cubicBezTo>
                    <a:pt x="60651" y="1354666"/>
                    <a:pt x="0" y="1294015"/>
                    <a:pt x="0" y="1219199"/>
                  </a:cubicBezTo>
                  <a:lnTo>
                    <a:pt x="0" y="135467"/>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02" tIns="122227" rIns="163502" bIns="122227" numCol="1" spcCol="1270" anchor="ctr" anchorCtr="0">
              <a:noAutofit/>
            </a:bodyPr>
            <a:lstStyle/>
            <a:p>
              <a:pPr defTabSz="2889250">
                <a:lnSpc>
                  <a:spcPct val="90000"/>
                </a:lnSpc>
                <a:spcBef>
                  <a:spcPct val="0"/>
                </a:spcBef>
                <a:spcAft>
                  <a:spcPct val="35000"/>
                </a:spcAft>
              </a:pPr>
              <a:r>
                <a:rPr lang="fr-FR" dirty="0">
                  <a:solidFill>
                    <a:schemeClr val="tx1"/>
                  </a:solidFill>
                </a:rPr>
                <a:t>Extraction du passif</a:t>
              </a:r>
              <a:endParaRPr lang="ar-DZ" sz="2000" dirty="0">
                <a:solidFill>
                  <a:schemeClr val="tx1"/>
                </a:solidFill>
              </a:endParaRPr>
            </a:p>
          </p:txBody>
        </p:sp>
        <p:pic>
          <p:nvPicPr>
            <p:cNvPr id="5" name="Image 4">
              <a:extLst>
                <a:ext uri="{FF2B5EF4-FFF2-40B4-BE49-F238E27FC236}">
                  <a16:creationId xmlns:a16="http://schemas.microsoft.com/office/drawing/2014/main" id="{9613729C-D8BE-4FD1-8F8C-906FE3D1D8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9218" y="1184950"/>
              <a:ext cx="1166981" cy="1035152"/>
            </a:xfrm>
            <a:prstGeom prst="rect">
              <a:avLst/>
            </a:prstGeom>
          </p:spPr>
        </p:pic>
      </p:grpSp>
      <p:sp>
        <p:nvSpPr>
          <p:cNvPr id="10" name="Bulle narrative : rectangle 9">
            <a:extLst>
              <a:ext uri="{FF2B5EF4-FFF2-40B4-BE49-F238E27FC236}">
                <a16:creationId xmlns:a16="http://schemas.microsoft.com/office/drawing/2014/main" id="{59320F08-E35C-4347-95C2-82B52CFD0683}"/>
              </a:ext>
            </a:extLst>
          </p:cNvPr>
          <p:cNvSpPr/>
          <p:nvPr/>
        </p:nvSpPr>
        <p:spPr>
          <a:xfrm>
            <a:off x="5218316" y="2878506"/>
            <a:ext cx="2992615" cy="1373511"/>
          </a:xfrm>
          <a:prstGeom prst="wedgeRectCallout">
            <a:avLst>
              <a:gd name="adj1" fmla="val -44013"/>
              <a:gd name="adj2" fmla="val 4987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ysClr val="windowText" lastClr="000000"/>
                </a:solidFill>
              </a:rPr>
              <a:t>Corona </a:t>
            </a:r>
            <a:r>
              <a:rPr lang="fr-FR" dirty="0" err="1">
                <a:solidFill>
                  <a:sysClr val="windowText" lastClr="000000"/>
                </a:solidFill>
              </a:rPr>
              <a:t>is</a:t>
            </a:r>
            <a:r>
              <a:rPr lang="fr-FR" dirty="0">
                <a:solidFill>
                  <a:sysClr val="windowText" lastClr="000000"/>
                </a:solidFill>
              </a:rPr>
              <a:t> </a:t>
            </a:r>
            <a:r>
              <a:rPr lang="fr-FR" dirty="0" err="1">
                <a:solidFill>
                  <a:sysClr val="windowText" lastClr="000000"/>
                </a:solidFill>
              </a:rPr>
              <a:t>doing</a:t>
            </a:r>
            <a:r>
              <a:rPr lang="fr-FR" dirty="0">
                <a:solidFill>
                  <a:sysClr val="windowText" lastClr="000000"/>
                </a:solidFill>
              </a:rPr>
              <a:t> </a:t>
            </a:r>
            <a:r>
              <a:rPr lang="fr-FR" dirty="0" err="1">
                <a:solidFill>
                  <a:sysClr val="windowText" lastClr="000000"/>
                </a:solidFill>
              </a:rPr>
              <a:t>so</a:t>
            </a:r>
            <a:r>
              <a:rPr lang="fr-FR" dirty="0">
                <a:solidFill>
                  <a:sysClr val="windowText" lastClr="000000"/>
                </a:solidFill>
              </a:rPr>
              <a:t> </a:t>
            </a:r>
            <a:r>
              <a:rPr lang="fr-FR" dirty="0" err="1">
                <a:solidFill>
                  <a:sysClr val="windowText" lastClr="000000"/>
                </a:solidFill>
              </a:rPr>
              <a:t>bad</a:t>
            </a:r>
            <a:r>
              <a:rPr lang="fr-FR" dirty="0">
                <a:solidFill>
                  <a:sysClr val="windowText" lastClr="000000"/>
                </a:solidFill>
              </a:rPr>
              <a:t> in </a:t>
            </a:r>
            <a:r>
              <a:rPr lang="fr-FR" dirty="0" err="1">
                <a:solidFill>
                  <a:sysClr val="windowText" lastClr="000000"/>
                </a:solidFill>
              </a:rPr>
              <a:t>Italy</a:t>
            </a:r>
            <a:r>
              <a:rPr lang="fr-FR" dirty="0">
                <a:solidFill>
                  <a:srgbClr val="FF0000"/>
                </a:solidFill>
              </a:rPr>
              <a:t>.</a:t>
            </a:r>
            <a:r>
              <a:rPr lang="fr-FR" dirty="0">
                <a:solidFill>
                  <a:sysClr val="windowText" lastClr="000000"/>
                </a:solidFill>
              </a:rPr>
              <a:t> </a:t>
            </a:r>
            <a:r>
              <a:rPr lang="fr-FR" dirty="0">
                <a:solidFill>
                  <a:srgbClr val="FF0000"/>
                </a:solidFill>
                <a:sym typeface="Wingdings" panose="05000000000000000000" pitchFamily="2" charset="2"/>
              </a:rPr>
              <a:t></a:t>
            </a:r>
          </a:p>
          <a:p>
            <a:pPr algn="ctr"/>
            <a:r>
              <a:rPr lang="fr-FR" dirty="0">
                <a:solidFill>
                  <a:srgbClr val="FF0000"/>
                </a:solidFill>
                <a:sym typeface="Wingdings" panose="05000000000000000000" pitchFamily="2" charset="2"/>
              </a:rPr>
              <a:t>https://www.who.int </a:t>
            </a:r>
            <a:endParaRPr lang="fr-FR" dirty="0">
              <a:solidFill>
                <a:srgbClr val="FF0000"/>
              </a:solidFill>
            </a:endParaRPr>
          </a:p>
          <a:p>
            <a:pPr algn="ctr"/>
            <a:r>
              <a:rPr lang="fr-FR" dirty="0">
                <a:solidFill>
                  <a:srgbClr val="FF0000"/>
                </a:solidFill>
              </a:rPr>
              <a:t>#covid19 #italy #coronavirus</a:t>
            </a:r>
          </a:p>
          <a:p>
            <a:pPr algn="ctr"/>
            <a:endParaRPr lang="fr-FR" dirty="0">
              <a:solidFill>
                <a:sysClr val="windowText" lastClr="000000"/>
              </a:solidFill>
            </a:endParaRPr>
          </a:p>
        </p:txBody>
      </p:sp>
      <p:sp>
        <p:nvSpPr>
          <p:cNvPr id="11" name="Bulle narrative : rectangle 10">
            <a:extLst>
              <a:ext uri="{FF2B5EF4-FFF2-40B4-BE49-F238E27FC236}">
                <a16:creationId xmlns:a16="http://schemas.microsoft.com/office/drawing/2014/main" id="{78C02370-2149-4E32-BF08-01875D50B255}"/>
              </a:ext>
            </a:extLst>
          </p:cNvPr>
          <p:cNvSpPr/>
          <p:nvPr/>
        </p:nvSpPr>
        <p:spPr>
          <a:xfrm>
            <a:off x="9117173" y="2873835"/>
            <a:ext cx="2992615" cy="1373511"/>
          </a:xfrm>
          <a:prstGeom prst="wedgeRectCallout">
            <a:avLst>
              <a:gd name="adj1" fmla="val -48227"/>
              <a:gd name="adj2" fmla="val 487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ysClr val="windowText" lastClr="000000"/>
                </a:solidFill>
              </a:rPr>
              <a:t>Corona </a:t>
            </a:r>
            <a:r>
              <a:rPr lang="fr-FR" dirty="0" err="1">
                <a:solidFill>
                  <a:sysClr val="windowText" lastClr="000000"/>
                </a:solidFill>
              </a:rPr>
              <a:t>is</a:t>
            </a:r>
            <a:r>
              <a:rPr lang="fr-FR" dirty="0">
                <a:solidFill>
                  <a:sysClr val="windowText" lastClr="000000"/>
                </a:solidFill>
              </a:rPr>
              <a:t> </a:t>
            </a:r>
            <a:r>
              <a:rPr lang="fr-FR" dirty="0" err="1">
                <a:solidFill>
                  <a:sysClr val="windowText" lastClr="000000"/>
                </a:solidFill>
              </a:rPr>
              <a:t>doing</a:t>
            </a:r>
            <a:r>
              <a:rPr lang="fr-FR" dirty="0">
                <a:solidFill>
                  <a:sysClr val="windowText" lastClr="000000"/>
                </a:solidFill>
              </a:rPr>
              <a:t> </a:t>
            </a:r>
            <a:r>
              <a:rPr lang="fr-FR" dirty="0" err="1">
                <a:solidFill>
                  <a:sysClr val="windowText" lastClr="000000"/>
                </a:solidFill>
              </a:rPr>
              <a:t>so</a:t>
            </a:r>
            <a:r>
              <a:rPr lang="fr-FR" dirty="0">
                <a:solidFill>
                  <a:sysClr val="windowText" lastClr="000000"/>
                </a:solidFill>
              </a:rPr>
              <a:t> </a:t>
            </a:r>
            <a:r>
              <a:rPr lang="fr-FR" dirty="0" err="1">
                <a:solidFill>
                  <a:sysClr val="windowText" lastClr="000000"/>
                </a:solidFill>
              </a:rPr>
              <a:t>bad</a:t>
            </a:r>
            <a:r>
              <a:rPr lang="fr-FR" dirty="0">
                <a:solidFill>
                  <a:sysClr val="windowText" lastClr="000000"/>
                </a:solidFill>
              </a:rPr>
              <a:t> in </a:t>
            </a:r>
            <a:r>
              <a:rPr lang="fr-FR" dirty="0" err="1">
                <a:solidFill>
                  <a:sysClr val="windowText" lastClr="000000"/>
                </a:solidFill>
              </a:rPr>
              <a:t>Italy</a:t>
            </a:r>
            <a:endParaRPr lang="fr-FR" dirty="0">
              <a:solidFill>
                <a:sysClr val="windowText" lastClr="000000"/>
              </a:solidFill>
            </a:endParaRPr>
          </a:p>
          <a:p>
            <a:pPr algn="ctr"/>
            <a:endParaRPr lang="fr-FR" dirty="0">
              <a:solidFill>
                <a:sysClr val="windowText" lastClr="000000"/>
              </a:solidFill>
            </a:endParaRPr>
          </a:p>
        </p:txBody>
      </p:sp>
    </p:spTree>
    <p:extLst>
      <p:ext uri="{BB962C8B-B14F-4D97-AF65-F5344CB8AC3E}">
        <p14:creationId xmlns:p14="http://schemas.microsoft.com/office/powerpoint/2010/main" val="328288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xEl>
                                              <p:pRg st="0" end="0"/>
                                            </p:txEl>
                                          </p:spTgt>
                                        </p:tgtEl>
                                        <p:attrNameLst>
                                          <p:attrName>style.visibility</p:attrName>
                                        </p:attrNameLst>
                                      </p:cBhvr>
                                      <p:to>
                                        <p:strVal val="visible"/>
                                      </p:to>
                                    </p:set>
                                    <p:animEffect transition="in" filter="fade">
                                      <p:cBhvr>
                                        <p:cTn id="53"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21" grpId="0" animBg="1"/>
      <p:bldP spid="22" grpId="0"/>
      <p:bldP spid="26" grpId="0"/>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a:extLst>
              <a:ext uri="{FF2B5EF4-FFF2-40B4-BE49-F238E27FC236}">
                <a16:creationId xmlns:a16="http://schemas.microsoft.com/office/drawing/2014/main" id="{1FEAC26F-2208-40CF-A161-7901B00C11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90822" y="-14142"/>
            <a:ext cx="6287129" cy="6886284"/>
          </a:xfrm>
          <a:prstGeom prst="rect">
            <a:avLst/>
          </a:prstGeom>
        </p:spPr>
      </p:pic>
      <p:sp>
        <p:nvSpPr>
          <p:cNvPr id="8" name="Forme libre : forme 7">
            <a:extLst>
              <a:ext uri="{FF2B5EF4-FFF2-40B4-BE49-F238E27FC236}">
                <a16:creationId xmlns:a16="http://schemas.microsoft.com/office/drawing/2014/main" id="{B1FB672D-0356-49D0-B227-ADFB8C317FF3}"/>
              </a:ext>
            </a:extLst>
          </p:cNvPr>
          <p:cNvSpPr/>
          <p:nvPr/>
        </p:nvSpPr>
        <p:spPr>
          <a:xfrm>
            <a:off x="254742" y="2880622"/>
            <a:ext cx="6661943" cy="612000"/>
          </a:xfrm>
          <a:custGeom>
            <a:avLst/>
            <a:gdLst>
              <a:gd name="connsiteX0" fmla="*/ 0 w 8128000"/>
              <a:gd name="connsiteY0" fmla="*/ 135467 h 1354666"/>
              <a:gd name="connsiteX1" fmla="*/ 135467 w 8128000"/>
              <a:gd name="connsiteY1" fmla="*/ 0 h 1354666"/>
              <a:gd name="connsiteX2" fmla="*/ 7992533 w 8128000"/>
              <a:gd name="connsiteY2" fmla="*/ 0 h 1354666"/>
              <a:gd name="connsiteX3" fmla="*/ 8128000 w 8128000"/>
              <a:gd name="connsiteY3" fmla="*/ 135467 h 1354666"/>
              <a:gd name="connsiteX4" fmla="*/ 8128000 w 8128000"/>
              <a:gd name="connsiteY4" fmla="*/ 1219199 h 1354666"/>
              <a:gd name="connsiteX5" fmla="*/ 7992533 w 8128000"/>
              <a:gd name="connsiteY5" fmla="*/ 1354666 h 1354666"/>
              <a:gd name="connsiteX6" fmla="*/ 135467 w 8128000"/>
              <a:gd name="connsiteY6" fmla="*/ 1354666 h 1354666"/>
              <a:gd name="connsiteX7" fmla="*/ 0 w 8128000"/>
              <a:gd name="connsiteY7" fmla="*/ 1219199 h 1354666"/>
              <a:gd name="connsiteX8" fmla="*/ 0 w 8128000"/>
              <a:gd name="connsiteY8" fmla="*/ 135467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354666">
                <a:moveTo>
                  <a:pt x="0" y="135467"/>
                </a:moveTo>
                <a:cubicBezTo>
                  <a:pt x="0" y="60651"/>
                  <a:pt x="60651" y="0"/>
                  <a:pt x="135467" y="0"/>
                </a:cubicBezTo>
                <a:lnTo>
                  <a:pt x="7992533" y="0"/>
                </a:lnTo>
                <a:cubicBezTo>
                  <a:pt x="8067349" y="0"/>
                  <a:pt x="8128000" y="60651"/>
                  <a:pt x="8128000" y="135467"/>
                </a:cubicBezTo>
                <a:lnTo>
                  <a:pt x="8128000" y="1219199"/>
                </a:lnTo>
                <a:cubicBezTo>
                  <a:pt x="8128000" y="1294015"/>
                  <a:pt x="8067349" y="1354666"/>
                  <a:pt x="7992533" y="1354666"/>
                </a:cubicBezTo>
                <a:lnTo>
                  <a:pt x="135467" y="1354666"/>
                </a:lnTo>
                <a:cubicBezTo>
                  <a:pt x="60651" y="1354666"/>
                  <a:pt x="0" y="1294015"/>
                  <a:pt x="0" y="1219199"/>
                </a:cubicBezTo>
                <a:lnTo>
                  <a:pt x="0" y="135467"/>
                </a:lnTo>
                <a:close/>
              </a:path>
            </a:pathLst>
          </a:custGeom>
          <a:solidFill>
            <a:srgbClr val="E91E6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02" tIns="122227" rIns="163502" bIns="122227" numCol="1" spcCol="1270" anchor="ctr" anchorCtr="0">
            <a:noAutofit/>
          </a:bodyPr>
          <a:lstStyle/>
          <a:p>
            <a:pPr defTabSz="2889250">
              <a:lnSpc>
                <a:spcPct val="90000"/>
              </a:lnSpc>
              <a:spcBef>
                <a:spcPct val="0"/>
              </a:spcBef>
              <a:spcAft>
                <a:spcPct val="35000"/>
              </a:spcAft>
            </a:pPr>
            <a:r>
              <a:rPr lang="fr-FR" sz="2000" dirty="0"/>
              <a:t>Calcule des valeurs des mesures en fonction des dimensions à partir du corpus social précédemment mis en place.</a:t>
            </a:r>
            <a:endParaRPr lang="ar-DZ" sz="2000" dirty="0"/>
          </a:p>
        </p:txBody>
      </p:sp>
      <p:sp>
        <p:nvSpPr>
          <p:cNvPr id="9" name="Forme libre : forme 8">
            <a:extLst>
              <a:ext uri="{FF2B5EF4-FFF2-40B4-BE49-F238E27FC236}">
                <a16:creationId xmlns:a16="http://schemas.microsoft.com/office/drawing/2014/main" id="{C4EC3542-2A60-4503-B5B3-0BDED742A6FF}"/>
              </a:ext>
            </a:extLst>
          </p:cNvPr>
          <p:cNvSpPr/>
          <p:nvPr/>
        </p:nvSpPr>
        <p:spPr>
          <a:xfrm>
            <a:off x="254742" y="3949685"/>
            <a:ext cx="6661943" cy="612000"/>
          </a:xfrm>
          <a:custGeom>
            <a:avLst/>
            <a:gdLst>
              <a:gd name="connsiteX0" fmla="*/ 0 w 8128000"/>
              <a:gd name="connsiteY0" fmla="*/ 135467 h 1354666"/>
              <a:gd name="connsiteX1" fmla="*/ 135467 w 8128000"/>
              <a:gd name="connsiteY1" fmla="*/ 0 h 1354666"/>
              <a:gd name="connsiteX2" fmla="*/ 7992533 w 8128000"/>
              <a:gd name="connsiteY2" fmla="*/ 0 h 1354666"/>
              <a:gd name="connsiteX3" fmla="*/ 8128000 w 8128000"/>
              <a:gd name="connsiteY3" fmla="*/ 135467 h 1354666"/>
              <a:gd name="connsiteX4" fmla="*/ 8128000 w 8128000"/>
              <a:gd name="connsiteY4" fmla="*/ 1219199 h 1354666"/>
              <a:gd name="connsiteX5" fmla="*/ 7992533 w 8128000"/>
              <a:gd name="connsiteY5" fmla="*/ 1354666 h 1354666"/>
              <a:gd name="connsiteX6" fmla="*/ 135467 w 8128000"/>
              <a:gd name="connsiteY6" fmla="*/ 1354666 h 1354666"/>
              <a:gd name="connsiteX7" fmla="*/ 0 w 8128000"/>
              <a:gd name="connsiteY7" fmla="*/ 1219199 h 1354666"/>
              <a:gd name="connsiteX8" fmla="*/ 0 w 8128000"/>
              <a:gd name="connsiteY8" fmla="*/ 135467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354666">
                <a:moveTo>
                  <a:pt x="0" y="135467"/>
                </a:moveTo>
                <a:cubicBezTo>
                  <a:pt x="0" y="60651"/>
                  <a:pt x="60651" y="0"/>
                  <a:pt x="135467" y="0"/>
                </a:cubicBezTo>
                <a:lnTo>
                  <a:pt x="7992533" y="0"/>
                </a:lnTo>
                <a:cubicBezTo>
                  <a:pt x="8067349" y="0"/>
                  <a:pt x="8128000" y="60651"/>
                  <a:pt x="8128000" y="135467"/>
                </a:cubicBezTo>
                <a:lnTo>
                  <a:pt x="8128000" y="1219199"/>
                </a:lnTo>
                <a:cubicBezTo>
                  <a:pt x="8128000" y="1294015"/>
                  <a:pt x="8067349" y="1354666"/>
                  <a:pt x="7992533" y="1354666"/>
                </a:cubicBezTo>
                <a:lnTo>
                  <a:pt x="135467" y="1354666"/>
                </a:lnTo>
                <a:cubicBezTo>
                  <a:pt x="60651" y="1354666"/>
                  <a:pt x="0" y="1294015"/>
                  <a:pt x="0" y="1219199"/>
                </a:cubicBezTo>
                <a:lnTo>
                  <a:pt x="0" y="135467"/>
                </a:lnTo>
                <a:close/>
              </a:path>
            </a:pathLst>
          </a:custGeom>
          <a:solidFill>
            <a:srgbClr val="E91E6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02" tIns="122227" rIns="163502" bIns="122227" numCol="1" spcCol="1270" anchor="ctr" anchorCtr="0">
            <a:noAutofit/>
          </a:bodyPr>
          <a:lstStyle/>
          <a:p>
            <a:pPr defTabSz="2889250">
              <a:lnSpc>
                <a:spcPct val="90000"/>
              </a:lnSpc>
              <a:spcBef>
                <a:spcPct val="0"/>
              </a:spcBef>
              <a:spcAft>
                <a:spcPct val="35000"/>
              </a:spcAft>
            </a:pPr>
            <a:r>
              <a:rPr lang="fr-FR" sz="2000" dirty="0"/>
              <a:t>Sauvegarde des valeurs au niveau de l’entrepôt.</a:t>
            </a:r>
            <a:endParaRPr lang="ar-DZ" sz="2000" dirty="0"/>
          </a:p>
        </p:txBody>
      </p:sp>
      <p:sp>
        <p:nvSpPr>
          <p:cNvPr id="16" name="Forme libre : forme 15">
            <a:extLst>
              <a:ext uri="{FF2B5EF4-FFF2-40B4-BE49-F238E27FC236}">
                <a16:creationId xmlns:a16="http://schemas.microsoft.com/office/drawing/2014/main" id="{47E55E47-834D-40CA-B9CB-2E32F520F832}"/>
              </a:ext>
            </a:extLst>
          </p:cNvPr>
          <p:cNvSpPr/>
          <p:nvPr/>
        </p:nvSpPr>
        <p:spPr>
          <a:xfrm>
            <a:off x="254742" y="1941332"/>
            <a:ext cx="6661943" cy="612000"/>
          </a:xfrm>
          <a:custGeom>
            <a:avLst/>
            <a:gdLst>
              <a:gd name="connsiteX0" fmla="*/ 0 w 8128000"/>
              <a:gd name="connsiteY0" fmla="*/ 135467 h 1354666"/>
              <a:gd name="connsiteX1" fmla="*/ 135467 w 8128000"/>
              <a:gd name="connsiteY1" fmla="*/ 0 h 1354666"/>
              <a:gd name="connsiteX2" fmla="*/ 7992533 w 8128000"/>
              <a:gd name="connsiteY2" fmla="*/ 0 h 1354666"/>
              <a:gd name="connsiteX3" fmla="*/ 8128000 w 8128000"/>
              <a:gd name="connsiteY3" fmla="*/ 135467 h 1354666"/>
              <a:gd name="connsiteX4" fmla="*/ 8128000 w 8128000"/>
              <a:gd name="connsiteY4" fmla="*/ 1219199 h 1354666"/>
              <a:gd name="connsiteX5" fmla="*/ 7992533 w 8128000"/>
              <a:gd name="connsiteY5" fmla="*/ 1354666 h 1354666"/>
              <a:gd name="connsiteX6" fmla="*/ 135467 w 8128000"/>
              <a:gd name="connsiteY6" fmla="*/ 1354666 h 1354666"/>
              <a:gd name="connsiteX7" fmla="*/ 0 w 8128000"/>
              <a:gd name="connsiteY7" fmla="*/ 1219199 h 1354666"/>
              <a:gd name="connsiteX8" fmla="*/ 0 w 8128000"/>
              <a:gd name="connsiteY8" fmla="*/ 135467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354666">
                <a:moveTo>
                  <a:pt x="0" y="135467"/>
                </a:moveTo>
                <a:cubicBezTo>
                  <a:pt x="0" y="60651"/>
                  <a:pt x="60651" y="0"/>
                  <a:pt x="135467" y="0"/>
                </a:cubicBezTo>
                <a:lnTo>
                  <a:pt x="7992533" y="0"/>
                </a:lnTo>
                <a:cubicBezTo>
                  <a:pt x="8067349" y="0"/>
                  <a:pt x="8128000" y="60651"/>
                  <a:pt x="8128000" y="135467"/>
                </a:cubicBezTo>
                <a:lnTo>
                  <a:pt x="8128000" y="1219199"/>
                </a:lnTo>
                <a:cubicBezTo>
                  <a:pt x="8128000" y="1294015"/>
                  <a:pt x="8067349" y="1354666"/>
                  <a:pt x="7992533" y="1354666"/>
                </a:cubicBezTo>
                <a:lnTo>
                  <a:pt x="135467" y="1354666"/>
                </a:lnTo>
                <a:cubicBezTo>
                  <a:pt x="60651" y="1354666"/>
                  <a:pt x="0" y="1294015"/>
                  <a:pt x="0" y="1219199"/>
                </a:cubicBezTo>
                <a:lnTo>
                  <a:pt x="0" y="135467"/>
                </a:lnTo>
                <a:close/>
              </a:path>
            </a:pathLst>
          </a:custGeom>
          <a:solidFill>
            <a:srgbClr val="E91E6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02" tIns="122227" rIns="163502" bIns="122227" numCol="1" spcCol="1270" anchor="ctr" anchorCtr="0">
            <a:noAutofit/>
          </a:bodyPr>
          <a:lstStyle/>
          <a:p>
            <a:pPr defTabSz="2889250">
              <a:lnSpc>
                <a:spcPct val="90000"/>
              </a:lnSpc>
              <a:spcBef>
                <a:spcPct val="0"/>
              </a:spcBef>
              <a:spcAft>
                <a:spcPct val="35000"/>
              </a:spcAft>
            </a:pPr>
            <a:r>
              <a:rPr lang="fr-FR" sz="2000" dirty="0"/>
              <a:t>Définition du Schéma des données sociales de l’entrepôt.</a:t>
            </a:r>
            <a:endParaRPr lang="ar-DZ" sz="2000" dirty="0"/>
          </a:p>
        </p:txBody>
      </p:sp>
      <p:sp>
        <p:nvSpPr>
          <p:cNvPr id="17" name="Forme libre : forme 16">
            <a:extLst>
              <a:ext uri="{FF2B5EF4-FFF2-40B4-BE49-F238E27FC236}">
                <a16:creationId xmlns:a16="http://schemas.microsoft.com/office/drawing/2014/main" id="{71F6EBD2-E8B8-44D4-8D1D-CA49E0AFEBEC}"/>
              </a:ext>
            </a:extLst>
          </p:cNvPr>
          <p:cNvSpPr/>
          <p:nvPr/>
        </p:nvSpPr>
        <p:spPr>
          <a:xfrm>
            <a:off x="254742" y="4965650"/>
            <a:ext cx="6661943" cy="612000"/>
          </a:xfrm>
          <a:custGeom>
            <a:avLst/>
            <a:gdLst>
              <a:gd name="connsiteX0" fmla="*/ 0 w 8128000"/>
              <a:gd name="connsiteY0" fmla="*/ 135467 h 1354666"/>
              <a:gd name="connsiteX1" fmla="*/ 135467 w 8128000"/>
              <a:gd name="connsiteY1" fmla="*/ 0 h 1354666"/>
              <a:gd name="connsiteX2" fmla="*/ 7992533 w 8128000"/>
              <a:gd name="connsiteY2" fmla="*/ 0 h 1354666"/>
              <a:gd name="connsiteX3" fmla="*/ 8128000 w 8128000"/>
              <a:gd name="connsiteY3" fmla="*/ 135467 h 1354666"/>
              <a:gd name="connsiteX4" fmla="*/ 8128000 w 8128000"/>
              <a:gd name="connsiteY4" fmla="*/ 1219199 h 1354666"/>
              <a:gd name="connsiteX5" fmla="*/ 7992533 w 8128000"/>
              <a:gd name="connsiteY5" fmla="*/ 1354666 h 1354666"/>
              <a:gd name="connsiteX6" fmla="*/ 135467 w 8128000"/>
              <a:gd name="connsiteY6" fmla="*/ 1354666 h 1354666"/>
              <a:gd name="connsiteX7" fmla="*/ 0 w 8128000"/>
              <a:gd name="connsiteY7" fmla="*/ 1219199 h 1354666"/>
              <a:gd name="connsiteX8" fmla="*/ 0 w 8128000"/>
              <a:gd name="connsiteY8" fmla="*/ 135467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354666">
                <a:moveTo>
                  <a:pt x="0" y="135467"/>
                </a:moveTo>
                <a:cubicBezTo>
                  <a:pt x="0" y="60651"/>
                  <a:pt x="60651" y="0"/>
                  <a:pt x="135467" y="0"/>
                </a:cubicBezTo>
                <a:lnTo>
                  <a:pt x="7992533" y="0"/>
                </a:lnTo>
                <a:cubicBezTo>
                  <a:pt x="8067349" y="0"/>
                  <a:pt x="8128000" y="60651"/>
                  <a:pt x="8128000" y="135467"/>
                </a:cubicBezTo>
                <a:lnTo>
                  <a:pt x="8128000" y="1219199"/>
                </a:lnTo>
                <a:cubicBezTo>
                  <a:pt x="8128000" y="1294015"/>
                  <a:pt x="8067349" y="1354666"/>
                  <a:pt x="7992533" y="1354666"/>
                </a:cubicBezTo>
                <a:lnTo>
                  <a:pt x="135467" y="1354666"/>
                </a:lnTo>
                <a:cubicBezTo>
                  <a:pt x="60651" y="1354666"/>
                  <a:pt x="0" y="1294015"/>
                  <a:pt x="0" y="1219199"/>
                </a:cubicBezTo>
                <a:lnTo>
                  <a:pt x="0" y="135467"/>
                </a:lnTo>
                <a:close/>
              </a:path>
            </a:pathLst>
          </a:custGeom>
          <a:solidFill>
            <a:srgbClr val="E91E6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02" tIns="122227" rIns="163502" bIns="122227" numCol="1" spcCol="1270" anchor="ctr" anchorCtr="0">
            <a:noAutofit/>
          </a:bodyPr>
          <a:lstStyle/>
          <a:p>
            <a:pPr defTabSz="2889250">
              <a:lnSpc>
                <a:spcPct val="90000"/>
              </a:lnSpc>
              <a:spcBef>
                <a:spcPct val="0"/>
              </a:spcBef>
              <a:spcAft>
                <a:spcPct val="35000"/>
              </a:spcAft>
            </a:pPr>
            <a:r>
              <a:rPr lang="fr-FR" sz="2000" dirty="0"/>
              <a:t>Production des cubes sociaux OLAP.</a:t>
            </a:r>
            <a:endParaRPr lang="ar-DZ" sz="2000" dirty="0"/>
          </a:p>
        </p:txBody>
      </p:sp>
      <p:grpSp>
        <p:nvGrpSpPr>
          <p:cNvPr id="18" name="Groupe 17">
            <a:extLst>
              <a:ext uri="{FF2B5EF4-FFF2-40B4-BE49-F238E27FC236}">
                <a16:creationId xmlns:a16="http://schemas.microsoft.com/office/drawing/2014/main" id="{83F66F82-132A-4007-A95B-1BED808DCC58}"/>
              </a:ext>
            </a:extLst>
          </p:cNvPr>
          <p:cNvGrpSpPr/>
          <p:nvPr/>
        </p:nvGrpSpPr>
        <p:grpSpPr>
          <a:xfrm>
            <a:off x="-6625" y="115090"/>
            <a:ext cx="6923310" cy="1291771"/>
            <a:chOff x="-6625" y="3598522"/>
            <a:chExt cx="6923310" cy="1291771"/>
          </a:xfrm>
        </p:grpSpPr>
        <p:grpSp>
          <p:nvGrpSpPr>
            <p:cNvPr id="19" name="Groupe 18">
              <a:extLst>
                <a:ext uri="{FF2B5EF4-FFF2-40B4-BE49-F238E27FC236}">
                  <a16:creationId xmlns:a16="http://schemas.microsoft.com/office/drawing/2014/main" id="{CE396F49-049C-4A7B-9FFC-79BFE08CF19C}"/>
                </a:ext>
              </a:extLst>
            </p:cNvPr>
            <p:cNvGrpSpPr/>
            <p:nvPr/>
          </p:nvGrpSpPr>
          <p:grpSpPr>
            <a:xfrm>
              <a:off x="-6625" y="3598522"/>
              <a:ext cx="6923310" cy="1291771"/>
              <a:chOff x="-6625" y="3598522"/>
              <a:chExt cx="6923310" cy="1291771"/>
            </a:xfrm>
          </p:grpSpPr>
          <p:sp>
            <p:nvSpPr>
              <p:cNvPr id="25" name="Rectangle 24">
                <a:extLst>
                  <a:ext uri="{FF2B5EF4-FFF2-40B4-BE49-F238E27FC236}">
                    <a16:creationId xmlns:a16="http://schemas.microsoft.com/office/drawing/2014/main" id="{97BF3567-313E-4C94-A0C8-CA1BFEF387EC}"/>
                  </a:ext>
                </a:extLst>
              </p:cNvPr>
              <p:cNvSpPr/>
              <p:nvPr/>
            </p:nvSpPr>
            <p:spPr>
              <a:xfrm>
                <a:off x="-6625" y="3838008"/>
                <a:ext cx="5873035" cy="8128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43">
                <a:extLst>
                  <a:ext uri="{FF2B5EF4-FFF2-40B4-BE49-F238E27FC236}">
                    <a16:creationId xmlns:a16="http://schemas.microsoft.com/office/drawing/2014/main" id="{0672B585-9A2D-45DE-8752-1BDCD67F42AD}"/>
                  </a:ext>
                </a:extLst>
              </p:cNvPr>
              <p:cNvSpPr/>
              <p:nvPr/>
            </p:nvSpPr>
            <p:spPr>
              <a:xfrm>
                <a:off x="5624914" y="3598522"/>
                <a:ext cx="1291771" cy="1291771"/>
              </a:xfrm>
              <a:prstGeom prst="ellipse">
                <a:avLst/>
              </a:prstGeom>
              <a:solidFill>
                <a:schemeClr val="bg1"/>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TextBox 59">
                <a:extLst>
                  <a:ext uri="{FF2B5EF4-FFF2-40B4-BE49-F238E27FC236}">
                    <a16:creationId xmlns:a16="http://schemas.microsoft.com/office/drawing/2014/main" id="{74107D31-BD7D-49A4-81C8-111D5FFB78DA}"/>
                  </a:ext>
                </a:extLst>
              </p:cNvPr>
              <p:cNvSpPr txBox="1"/>
              <p:nvPr/>
            </p:nvSpPr>
            <p:spPr>
              <a:xfrm>
                <a:off x="123987" y="4070542"/>
                <a:ext cx="5312334" cy="400110"/>
              </a:xfrm>
              <a:prstGeom prst="rect">
                <a:avLst/>
              </a:prstGeom>
              <a:noFill/>
            </p:spPr>
            <p:txBody>
              <a:bodyPr wrap="square" rtlCol="0">
                <a:spAutoFit/>
              </a:bodyPr>
              <a:lstStyle/>
              <a:p>
                <a:r>
                  <a:rPr lang="fr-FR" sz="2000" dirty="0">
                    <a:solidFill>
                      <a:schemeClr val="bg1"/>
                    </a:solidFill>
                    <a:latin typeface="Neris Black" panose="00000A00000000000000" pitchFamily="50" charset="0"/>
                  </a:rPr>
                  <a:t>Construction des cubes sociaux</a:t>
                </a:r>
                <a:endParaRPr lang="id-ID" sz="2000" dirty="0">
                  <a:solidFill>
                    <a:schemeClr val="bg1"/>
                  </a:solidFill>
                  <a:latin typeface="Neris Black" panose="00000A00000000000000" pitchFamily="50" charset="0"/>
                </a:endParaRPr>
              </a:p>
            </p:txBody>
          </p:sp>
        </p:grpSp>
        <p:pic>
          <p:nvPicPr>
            <p:cNvPr id="24" name="Picture 8">
              <a:extLst>
                <a:ext uri="{FF2B5EF4-FFF2-40B4-BE49-F238E27FC236}">
                  <a16:creationId xmlns:a16="http://schemas.microsoft.com/office/drawing/2014/main" id="{A72BAC42-30A3-43E5-82A3-09B5D7D133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83650" y="3787674"/>
              <a:ext cx="844442" cy="844442"/>
            </a:xfrm>
            <a:prstGeom prst="rect">
              <a:avLst/>
            </a:prstGeom>
          </p:spPr>
        </p:pic>
      </p:grpSp>
      <p:pic>
        <p:nvPicPr>
          <p:cNvPr id="3" name="Image 2">
            <a:extLst>
              <a:ext uri="{FF2B5EF4-FFF2-40B4-BE49-F238E27FC236}">
                <a16:creationId xmlns:a16="http://schemas.microsoft.com/office/drawing/2014/main" id="{6AF3789C-8025-4CBB-9CD3-E7D8640EAFD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510442" y="2664161"/>
            <a:ext cx="1282890" cy="1195941"/>
          </a:xfrm>
          <a:prstGeom prst="rect">
            <a:avLst/>
          </a:prstGeom>
        </p:spPr>
      </p:pic>
      <p:grpSp>
        <p:nvGrpSpPr>
          <p:cNvPr id="32" name="Groupe 31">
            <a:extLst>
              <a:ext uri="{FF2B5EF4-FFF2-40B4-BE49-F238E27FC236}">
                <a16:creationId xmlns:a16="http://schemas.microsoft.com/office/drawing/2014/main" id="{60A6668C-6AF2-4ED0-A5CB-51BF5CD5B7B7}"/>
              </a:ext>
            </a:extLst>
          </p:cNvPr>
          <p:cNvGrpSpPr/>
          <p:nvPr/>
        </p:nvGrpSpPr>
        <p:grpSpPr>
          <a:xfrm>
            <a:off x="7104671" y="1936981"/>
            <a:ext cx="5350093" cy="646331"/>
            <a:chOff x="7104671" y="2965681"/>
            <a:chExt cx="5350093" cy="646331"/>
          </a:xfrm>
        </p:grpSpPr>
        <p:grpSp>
          <p:nvGrpSpPr>
            <p:cNvPr id="29" name="Groupe 28">
              <a:extLst>
                <a:ext uri="{FF2B5EF4-FFF2-40B4-BE49-F238E27FC236}">
                  <a16:creationId xmlns:a16="http://schemas.microsoft.com/office/drawing/2014/main" id="{4F767565-2DCE-4C85-ABF1-321AD6E6FEC3}"/>
                </a:ext>
              </a:extLst>
            </p:cNvPr>
            <p:cNvGrpSpPr/>
            <p:nvPr/>
          </p:nvGrpSpPr>
          <p:grpSpPr>
            <a:xfrm>
              <a:off x="7104671" y="2965681"/>
              <a:ext cx="2484536" cy="646331"/>
              <a:chOff x="7073139" y="2965681"/>
              <a:chExt cx="2484536" cy="646331"/>
            </a:xfrm>
          </p:grpSpPr>
          <p:sp>
            <p:nvSpPr>
              <p:cNvPr id="10" name="ZoneTexte 9">
                <a:extLst>
                  <a:ext uri="{FF2B5EF4-FFF2-40B4-BE49-F238E27FC236}">
                    <a16:creationId xmlns:a16="http://schemas.microsoft.com/office/drawing/2014/main" id="{42FEBD5F-BC5C-4AB1-9B8A-BC6B4242B2A1}"/>
                  </a:ext>
                </a:extLst>
              </p:cNvPr>
              <p:cNvSpPr txBox="1"/>
              <p:nvPr/>
            </p:nvSpPr>
            <p:spPr>
              <a:xfrm>
                <a:off x="7583219" y="2965681"/>
                <a:ext cx="1974456" cy="646331"/>
              </a:xfrm>
              <a:prstGeom prst="rect">
                <a:avLst/>
              </a:prstGeom>
              <a:noFill/>
            </p:spPr>
            <p:txBody>
              <a:bodyPr wrap="square" rtlCol="0">
                <a:spAutoFit/>
              </a:bodyPr>
              <a:lstStyle/>
              <a:p>
                <a:r>
                  <a:rPr lang="fr-FR" dirty="0"/>
                  <a:t>Activité analyse sentiment </a:t>
                </a:r>
              </a:p>
            </p:txBody>
          </p:sp>
          <p:pic>
            <p:nvPicPr>
              <p:cNvPr id="7" name="Image 6">
                <a:extLst>
                  <a:ext uri="{FF2B5EF4-FFF2-40B4-BE49-F238E27FC236}">
                    <a16:creationId xmlns:a16="http://schemas.microsoft.com/office/drawing/2014/main" id="{0F1AB747-43F8-48B2-8CDC-4BC81432EF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73139" y="3010101"/>
                <a:ext cx="546185" cy="546185"/>
              </a:xfrm>
              <a:prstGeom prst="rect">
                <a:avLst/>
              </a:prstGeom>
            </p:spPr>
          </p:pic>
        </p:grpSp>
        <p:grpSp>
          <p:nvGrpSpPr>
            <p:cNvPr id="28" name="Groupe 27">
              <a:extLst>
                <a:ext uri="{FF2B5EF4-FFF2-40B4-BE49-F238E27FC236}">
                  <a16:creationId xmlns:a16="http://schemas.microsoft.com/office/drawing/2014/main" id="{3CA74697-6923-4F3E-BD38-1B010351C556}"/>
                </a:ext>
              </a:extLst>
            </p:cNvPr>
            <p:cNvGrpSpPr/>
            <p:nvPr/>
          </p:nvGrpSpPr>
          <p:grpSpPr>
            <a:xfrm>
              <a:off x="9482968" y="2965681"/>
              <a:ext cx="2971796" cy="646331"/>
              <a:chOff x="9482968" y="2965681"/>
              <a:chExt cx="2971796" cy="646331"/>
            </a:xfrm>
          </p:grpSpPr>
          <p:sp>
            <p:nvSpPr>
              <p:cNvPr id="12" name="ZoneTexte 11">
                <a:extLst>
                  <a:ext uri="{FF2B5EF4-FFF2-40B4-BE49-F238E27FC236}">
                    <a16:creationId xmlns:a16="http://schemas.microsoft.com/office/drawing/2014/main" id="{5E6C2700-5873-43A2-9052-14613AE4F018}"/>
                  </a:ext>
                </a:extLst>
              </p:cNvPr>
              <p:cNvSpPr txBox="1"/>
              <p:nvPr/>
            </p:nvSpPr>
            <p:spPr>
              <a:xfrm>
                <a:off x="10035017" y="2965681"/>
                <a:ext cx="2419747" cy="646331"/>
              </a:xfrm>
              <a:prstGeom prst="rect">
                <a:avLst/>
              </a:prstGeom>
              <a:noFill/>
            </p:spPr>
            <p:txBody>
              <a:bodyPr wrap="square" rtlCol="0">
                <a:spAutoFit/>
              </a:bodyPr>
              <a:lstStyle/>
              <a:p>
                <a:r>
                  <a:rPr lang="fr-FR" dirty="0"/>
                  <a:t>Activité distribution </a:t>
                </a:r>
              </a:p>
              <a:p>
                <a:r>
                  <a:rPr lang="fr-FR" dirty="0"/>
                  <a:t>des données sociales</a:t>
                </a:r>
              </a:p>
            </p:txBody>
          </p:sp>
          <p:pic>
            <p:nvPicPr>
              <p:cNvPr id="14" name="Image 13">
                <a:extLst>
                  <a:ext uri="{FF2B5EF4-FFF2-40B4-BE49-F238E27FC236}">
                    <a16:creationId xmlns:a16="http://schemas.microsoft.com/office/drawing/2014/main" id="{F1FE2BC4-6F48-456B-809C-FD22153CA3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2968" y="3015753"/>
                <a:ext cx="546186" cy="546186"/>
              </a:xfrm>
              <a:prstGeom prst="rect">
                <a:avLst/>
              </a:prstGeom>
            </p:spPr>
          </p:pic>
        </p:grpSp>
      </p:grpSp>
      <p:pic>
        <p:nvPicPr>
          <p:cNvPr id="31" name="Image 30">
            <a:extLst>
              <a:ext uri="{FF2B5EF4-FFF2-40B4-BE49-F238E27FC236}">
                <a16:creationId xmlns:a16="http://schemas.microsoft.com/office/drawing/2014/main" id="{BEEED6D9-BB55-4BAE-AA7C-77BC13453A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58857" y="3938586"/>
            <a:ext cx="623099" cy="623099"/>
          </a:xfrm>
          <a:prstGeom prst="rect">
            <a:avLst/>
          </a:prstGeom>
        </p:spPr>
      </p:pic>
      <p:grpSp>
        <p:nvGrpSpPr>
          <p:cNvPr id="40" name="Groupe 39">
            <a:extLst>
              <a:ext uri="{FF2B5EF4-FFF2-40B4-BE49-F238E27FC236}">
                <a16:creationId xmlns:a16="http://schemas.microsoft.com/office/drawing/2014/main" id="{84203133-E264-4BD8-A1BC-DA8BECBBB912}"/>
              </a:ext>
            </a:extLst>
          </p:cNvPr>
          <p:cNvGrpSpPr/>
          <p:nvPr/>
        </p:nvGrpSpPr>
        <p:grpSpPr>
          <a:xfrm>
            <a:off x="7377763" y="4680005"/>
            <a:ext cx="1842107" cy="1596004"/>
            <a:chOff x="7377763" y="4680005"/>
            <a:chExt cx="1842107" cy="1596004"/>
          </a:xfrm>
        </p:grpSpPr>
        <p:pic>
          <p:nvPicPr>
            <p:cNvPr id="34" name="Image 33">
              <a:extLst>
                <a:ext uri="{FF2B5EF4-FFF2-40B4-BE49-F238E27FC236}">
                  <a16:creationId xmlns:a16="http://schemas.microsoft.com/office/drawing/2014/main" id="{93C2DE1C-1F85-4293-9296-F28A28716CB0}"/>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7835589" y="4680005"/>
              <a:ext cx="792000" cy="816750"/>
            </a:xfrm>
            <a:prstGeom prst="rect">
              <a:avLst/>
            </a:prstGeom>
          </p:spPr>
        </p:pic>
        <p:sp>
          <p:nvSpPr>
            <p:cNvPr id="37" name="ZoneTexte 36">
              <a:extLst>
                <a:ext uri="{FF2B5EF4-FFF2-40B4-BE49-F238E27FC236}">
                  <a16:creationId xmlns:a16="http://schemas.microsoft.com/office/drawing/2014/main" id="{5DF6F6C5-ECF7-4106-BDD8-620147B53180}"/>
                </a:ext>
              </a:extLst>
            </p:cNvPr>
            <p:cNvSpPr txBox="1"/>
            <p:nvPr/>
          </p:nvSpPr>
          <p:spPr>
            <a:xfrm>
              <a:off x="7377763" y="5629678"/>
              <a:ext cx="1842107" cy="646331"/>
            </a:xfrm>
            <a:prstGeom prst="rect">
              <a:avLst/>
            </a:prstGeom>
            <a:noFill/>
          </p:spPr>
          <p:txBody>
            <a:bodyPr wrap="none" rtlCol="0">
              <a:spAutoFit/>
            </a:bodyPr>
            <a:lstStyle/>
            <a:p>
              <a:pPr algn="ctr"/>
              <a:r>
                <a:rPr lang="fr-FR" dirty="0"/>
                <a:t>Cube de l’activité </a:t>
              </a:r>
            </a:p>
            <a:p>
              <a:pPr algn="ctr"/>
              <a:r>
                <a:rPr lang="fr-FR" dirty="0"/>
                <a:t>sentiment</a:t>
              </a:r>
            </a:p>
          </p:txBody>
        </p:sp>
      </p:grpSp>
      <p:grpSp>
        <p:nvGrpSpPr>
          <p:cNvPr id="41" name="Groupe 40">
            <a:extLst>
              <a:ext uri="{FF2B5EF4-FFF2-40B4-BE49-F238E27FC236}">
                <a16:creationId xmlns:a16="http://schemas.microsoft.com/office/drawing/2014/main" id="{E1612C5A-CFD7-448A-A98A-5C240DF74685}"/>
              </a:ext>
            </a:extLst>
          </p:cNvPr>
          <p:cNvGrpSpPr/>
          <p:nvPr/>
        </p:nvGrpSpPr>
        <p:grpSpPr>
          <a:xfrm>
            <a:off x="9448715" y="4680005"/>
            <a:ext cx="2342885" cy="1596004"/>
            <a:chOff x="9448715" y="4680005"/>
            <a:chExt cx="2342885" cy="1596004"/>
          </a:xfrm>
        </p:grpSpPr>
        <p:pic>
          <p:nvPicPr>
            <p:cNvPr id="36" name="Image 35">
              <a:extLst>
                <a:ext uri="{FF2B5EF4-FFF2-40B4-BE49-F238E27FC236}">
                  <a16:creationId xmlns:a16="http://schemas.microsoft.com/office/drawing/2014/main" id="{B24CB157-7C43-4CCE-9EA6-763AC9EF19C6}"/>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flipH="1">
              <a:off x="10195572" y="4680005"/>
              <a:ext cx="792000" cy="816751"/>
            </a:xfrm>
            <a:prstGeom prst="rect">
              <a:avLst/>
            </a:prstGeom>
          </p:spPr>
        </p:pic>
        <p:sp>
          <p:nvSpPr>
            <p:cNvPr id="39" name="ZoneTexte 38">
              <a:extLst>
                <a:ext uri="{FF2B5EF4-FFF2-40B4-BE49-F238E27FC236}">
                  <a16:creationId xmlns:a16="http://schemas.microsoft.com/office/drawing/2014/main" id="{B9575483-C816-405B-9A72-5FB8E2D78E0A}"/>
                </a:ext>
              </a:extLst>
            </p:cNvPr>
            <p:cNvSpPr txBox="1"/>
            <p:nvPr/>
          </p:nvSpPr>
          <p:spPr>
            <a:xfrm>
              <a:off x="9448715" y="5629678"/>
              <a:ext cx="2342885" cy="646331"/>
            </a:xfrm>
            <a:prstGeom prst="rect">
              <a:avLst/>
            </a:prstGeom>
            <a:noFill/>
          </p:spPr>
          <p:txBody>
            <a:bodyPr wrap="none" rtlCol="0">
              <a:spAutoFit/>
            </a:bodyPr>
            <a:lstStyle/>
            <a:p>
              <a:pPr algn="ctr"/>
              <a:r>
                <a:rPr lang="fr-FR" dirty="0"/>
                <a:t>Cube de l’activité </a:t>
              </a:r>
            </a:p>
            <a:p>
              <a:pPr algn="ctr"/>
              <a:r>
                <a:rPr lang="fr-FR" dirty="0"/>
                <a:t>distribution des tweets</a:t>
              </a:r>
            </a:p>
          </p:txBody>
        </p:sp>
      </p:grpSp>
    </p:spTree>
    <p:extLst>
      <p:ext uri="{BB962C8B-B14F-4D97-AF65-F5344CB8AC3E}">
        <p14:creationId xmlns:p14="http://schemas.microsoft.com/office/powerpoint/2010/main" val="63276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30"/>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1" presetClass="entr" presetSubtype="0" fill="hold" grpId="2"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par>
                                <p:cTn id="62" presetID="10" presetClass="entr" presetSubtype="0"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animBg="1"/>
      <p:bldP spid="16" grpId="1" animBg="1"/>
      <p:bldP spid="16" grpId="2"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rme libre : forme 7">
            <a:extLst>
              <a:ext uri="{FF2B5EF4-FFF2-40B4-BE49-F238E27FC236}">
                <a16:creationId xmlns:a16="http://schemas.microsoft.com/office/drawing/2014/main" id="{386101BD-4F6D-4EDF-BA14-2E45730C8C0A}"/>
              </a:ext>
            </a:extLst>
          </p:cNvPr>
          <p:cNvSpPr/>
          <p:nvPr/>
        </p:nvSpPr>
        <p:spPr>
          <a:xfrm>
            <a:off x="254742" y="4607822"/>
            <a:ext cx="6661943" cy="612000"/>
          </a:xfrm>
          <a:custGeom>
            <a:avLst/>
            <a:gdLst>
              <a:gd name="connsiteX0" fmla="*/ 0 w 8128000"/>
              <a:gd name="connsiteY0" fmla="*/ 135467 h 1354666"/>
              <a:gd name="connsiteX1" fmla="*/ 135467 w 8128000"/>
              <a:gd name="connsiteY1" fmla="*/ 0 h 1354666"/>
              <a:gd name="connsiteX2" fmla="*/ 7992533 w 8128000"/>
              <a:gd name="connsiteY2" fmla="*/ 0 h 1354666"/>
              <a:gd name="connsiteX3" fmla="*/ 8128000 w 8128000"/>
              <a:gd name="connsiteY3" fmla="*/ 135467 h 1354666"/>
              <a:gd name="connsiteX4" fmla="*/ 8128000 w 8128000"/>
              <a:gd name="connsiteY4" fmla="*/ 1219199 h 1354666"/>
              <a:gd name="connsiteX5" fmla="*/ 7992533 w 8128000"/>
              <a:gd name="connsiteY5" fmla="*/ 1354666 h 1354666"/>
              <a:gd name="connsiteX6" fmla="*/ 135467 w 8128000"/>
              <a:gd name="connsiteY6" fmla="*/ 1354666 h 1354666"/>
              <a:gd name="connsiteX7" fmla="*/ 0 w 8128000"/>
              <a:gd name="connsiteY7" fmla="*/ 1219199 h 1354666"/>
              <a:gd name="connsiteX8" fmla="*/ 0 w 8128000"/>
              <a:gd name="connsiteY8" fmla="*/ 135467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354666">
                <a:moveTo>
                  <a:pt x="0" y="135467"/>
                </a:moveTo>
                <a:cubicBezTo>
                  <a:pt x="0" y="60651"/>
                  <a:pt x="60651" y="0"/>
                  <a:pt x="135467" y="0"/>
                </a:cubicBezTo>
                <a:lnTo>
                  <a:pt x="7992533" y="0"/>
                </a:lnTo>
                <a:cubicBezTo>
                  <a:pt x="8067349" y="0"/>
                  <a:pt x="8128000" y="60651"/>
                  <a:pt x="8128000" y="135467"/>
                </a:cubicBezTo>
                <a:lnTo>
                  <a:pt x="8128000" y="1219199"/>
                </a:lnTo>
                <a:cubicBezTo>
                  <a:pt x="8128000" y="1294015"/>
                  <a:pt x="8067349" y="1354666"/>
                  <a:pt x="7992533" y="1354666"/>
                </a:cubicBezTo>
                <a:lnTo>
                  <a:pt x="135467" y="1354666"/>
                </a:lnTo>
                <a:cubicBezTo>
                  <a:pt x="60651" y="1354666"/>
                  <a:pt x="0" y="1294015"/>
                  <a:pt x="0" y="1219199"/>
                </a:cubicBezTo>
                <a:lnTo>
                  <a:pt x="0" y="135467"/>
                </a:lnTo>
                <a:close/>
              </a:path>
            </a:pathLst>
          </a:custGeom>
          <a:solidFill>
            <a:srgbClr val="E91E6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02" tIns="122227" rIns="163502" bIns="122227" numCol="1" spcCol="1270" anchor="ctr" anchorCtr="0">
            <a:noAutofit/>
          </a:bodyPr>
          <a:lstStyle/>
          <a:p>
            <a:pPr defTabSz="2889250">
              <a:lnSpc>
                <a:spcPct val="90000"/>
              </a:lnSpc>
              <a:spcBef>
                <a:spcPct val="0"/>
              </a:spcBef>
              <a:spcAft>
                <a:spcPct val="35000"/>
              </a:spcAft>
            </a:pPr>
            <a:r>
              <a:rPr lang="fr-FR" sz="2000" dirty="0"/>
              <a:t>Visualisation graphiques des résultats des requêtes.</a:t>
            </a:r>
            <a:endParaRPr lang="ar-DZ" sz="2000" dirty="0"/>
          </a:p>
        </p:txBody>
      </p:sp>
      <p:sp>
        <p:nvSpPr>
          <p:cNvPr id="9" name="Forme libre : forme 8">
            <a:extLst>
              <a:ext uri="{FF2B5EF4-FFF2-40B4-BE49-F238E27FC236}">
                <a16:creationId xmlns:a16="http://schemas.microsoft.com/office/drawing/2014/main" id="{4A674570-FB11-40B0-917C-FFE24491A1F4}"/>
              </a:ext>
            </a:extLst>
          </p:cNvPr>
          <p:cNvSpPr/>
          <p:nvPr/>
        </p:nvSpPr>
        <p:spPr>
          <a:xfrm>
            <a:off x="254742" y="3299445"/>
            <a:ext cx="6661943" cy="612000"/>
          </a:xfrm>
          <a:custGeom>
            <a:avLst/>
            <a:gdLst>
              <a:gd name="connsiteX0" fmla="*/ 0 w 8128000"/>
              <a:gd name="connsiteY0" fmla="*/ 135467 h 1354666"/>
              <a:gd name="connsiteX1" fmla="*/ 135467 w 8128000"/>
              <a:gd name="connsiteY1" fmla="*/ 0 h 1354666"/>
              <a:gd name="connsiteX2" fmla="*/ 7992533 w 8128000"/>
              <a:gd name="connsiteY2" fmla="*/ 0 h 1354666"/>
              <a:gd name="connsiteX3" fmla="*/ 8128000 w 8128000"/>
              <a:gd name="connsiteY3" fmla="*/ 135467 h 1354666"/>
              <a:gd name="connsiteX4" fmla="*/ 8128000 w 8128000"/>
              <a:gd name="connsiteY4" fmla="*/ 1219199 h 1354666"/>
              <a:gd name="connsiteX5" fmla="*/ 7992533 w 8128000"/>
              <a:gd name="connsiteY5" fmla="*/ 1354666 h 1354666"/>
              <a:gd name="connsiteX6" fmla="*/ 135467 w 8128000"/>
              <a:gd name="connsiteY6" fmla="*/ 1354666 h 1354666"/>
              <a:gd name="connsiteX7" fmla="*/ 0 w 8128000"/>
              <a:gd name="connsiteY7" fmla="*/ 1219199 h 1354666"/>
              <a:gd name="connsiteX8" fmla="*/ 0 w 8128000"/>
              <a:gd name="connsiteY8" fmla="*/ 135467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354666">
                <a:moveTo>
                  <a:pt x="0" y="135467"/>
                </a:moveTo>
                <a:cubicBezTo>
                  <a:pt x="0" y="60651"/>
                  <a:pt x="60651" y="0"/>
                  <a:pt x="135467" y="0"/>
                </a:cubicBezTo>
                <a:lnTo>
                  <a:pt x="7992533" y="0"/>
                </a:lnTo>
                <a:cubicBezTo>
                  <a:pt x="8067349" y="0"/>
                  <a:pt x="8128000" y="60651"/>
                  <a:pt x="8128000" y="135467"/>
                </a:cubicBezTo>
                <a:lnTo>
                  <a:pt x="8128000" y="1219199"/>
                </a:lnTo>
                <a:cubicBezTo>
                  <a:pt x="8128000" y="1294015"/>
                  <a:pt x="8067349" y="1354666"/>
                  <a:pt x="7992533" y="1354666"/>
                </a:cubicBezTo>
                <a:lnTo>
                  <a:pt x="135467" y="1354666"/>
                </a:lnTo>
                <a:cubicBezTo>
                  <a:pt x="60651" y="1354666"/>
                  <a:pt x="0" y="1294015"/>
                  <a:pt x="0" y="1219199"/>
                </a:cubicBezTo>
                <a:lnTo>
                  <a:pt x="0" y="135467"/>
                </a:lnTo>
                <a:close/>
              </a:path>
            </a:pathLst>
          </a:custGeom>
          <a:solidFill>
            <a:srgbClr val="E91E6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02" tIns="122227" rIns="163502" bIns="122227" numCol="1" spcCol="1270" anchor="ctr" anchorCtr="0">
            <a:noAutofit/>
          </a:bodyPr>
          <a:lstStyle/>
          <a:p>
            <a:pPr defTabSz="2889250">
              <a:lnSpc>
                <a:spcPct val="90000"/>
              </a:lnSpc>
              <a:spcBef>
                <a:spcPct val="0"/>
              </a:spcBef>
              <a:spcAft>
                <a:spcPct val="35000"/>
              </a:spcAft>
            </a:pPr>
            <a:r>
              <a:rPr lang="fr-FR" sz="2000" dirty="0"/>
              <a:t>Différents types d’analyses graphiques.</a:t>
            </a:r>
            <a:endParaRPr lang="ar-DZ" sz="2000" dirty="0"/>
          </a:p>
        </p:txBody>
      </p:sp>
      <p:sp>
        <p:nvSpPr>
          <p:cNvPr id="10" name="Forme libre : forme 9">
            <a:extLst>
              <a:ext uri="{FF2B5EF4-FFF2-40B4-BE49-F238E27FC236}">
                <a16:creationId xmlns:a16="http://schemas.microsoft.com/office/drawing/2014/main" id="{73FC97BC-2C85-478D-889A-554BC5D0653B}"/>
              </a:ext>
            </a:extLst>
          </p:cNvPr>
          <p:cNvSpPr/>
          <p:nvPr/>
        </p:nvSpPr>
        <p:spPr>
          <a:xfrm>
            <a:off x="254742" y="1941332"/>
            <a:ext cx="6661943" cy="612000"/>
          </a:xfrm>
          <a:custGeom>
            <a:avLst/>
            <a:gdLst>
              <a:gd name="connsiteX0" fmla="*/ 0 w 8128000"/>
              <a:gd name="connsiteY0" fmla="*/ 135467 h 1354666"/>
              <a:gd name="connsiteX1" fmla="*/ 135467 w 8128000"/>
              <a:gd name="connsiteY1" fmla="*/ 0 h 1354666"/>
              <a:gd name="connsiteX2" fmla="*/ 7992533 w 8128000"/>
              <a:gd name="connsiteY2" fmla="*/ 0 h 1354666"/>
              <a:gd name="connsiteX3" fmla="*/ 8128000 w 8128000"/>
              <a:gd name="connsiteY3" fmla="*/ 135467 h 1354666"/>
              <a:gd name="connsiteX4" fmla="*/ 8128000 w 8128000"/>
              <a:gd name="connsiteY4" fmla="*/ 1219199 h 1354666"/>
              <a:gd name="connsiteX5" fmla="*/ 7992533 w 8128000"/>
              <a:gd name="connsiteY5" fmla="*/ 1354666 h 1354666"/>
              <a:gd name="connsiteX6" fmla="*/ 135467 w 8128000"/>
              <a:gd name="connsiteY6" fmla="*/ 1354666 h 1354666"/>
              <a:gd name="connsiteX7" fmla="*/ 0 w 8128000"/>
              <a:gd name="connsiteY7" fmla="*/ 1219199 h 1354666"/>
              <a:gd name="connsiteX8" fmla="*/ 0 w 8128000"/>
              <a:gd name="connsiteY8" fmla="*/ 135467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354666">
                <a:moveTo>
                  <a:pt x="0" y="135467"/>
                </a:moveTo>
                <a:cubicBezTo>
                  <a:pt x="0" y="60651"/>
                  <a:pt x="60651" y="0"/>
                  <a:pt x="135467" y="0"/>
                </a:cubicBezTo>
                <a:lnTo>
                  <a:pt x="7992533" y="0"/>
                </a:lnTo>
                <a:cubicBezTo>
                  <a:pt x="8067349" y="0"/>
                  <a:pt x="8128000" y="60651"/>
                  <a:pt x="8128000" y="135467"/>
                </a:cubicBezTo>
                <a:lnTo>
                  <a:pt x="8128000" y="1219199"/>
                </a:lnTo>
                <a:cubicBezTo>
                  <a:pt x="8128000" y="1294015"/>
                  <a:pt x="8067349" y="1354666"/>
                  <a:pt x="7992533" y="1354666"/>
                </a:cubicBezTo>
                <a:lnTo>
                  <a:pt x="135467" y="1354666"/>
                </a:lnTo>
                <a:cubicBezTo>
                  <a:pt x="60651" y="1354666"/>
                  <a:pt x="0" y="1294015"/>
                  <a:pt x="0" y="1219199"/>
                </a:cubicBezTo>
                <a:lnTo>
                  <a:pt x="0" y="135467"/>
                </a:lnTo>
                <a:close/>
              </a:path>
            </a:pathLst>
          </a:custGeom>
          <a:solidFill>
            <a:srgbClr val="E91E6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02" tIns="122227" rIns="163502" bIns="122227" numCol="1" spcCol="1270" anchor="ctr" anchorCtr="0">
            <a:noAutofit/>
          </a:bodyPr>
          <a:lstStyle/>
          <a:p>
            <a:pPr defTabSz="2889250">
              <a:lnSpc>
                <a:spcPct val="90000"/>
              </a:lnSpc>
              <a:spcBef>
                <a:spcPct val="0"/>
              </a:spcBef>
              <a:spcAft>
                <a:spcPct val="35000"/>
              </a:spcAft>
            </a:pPr>
            <a:r>
              <a:rPr lang="fr-FR" sz="2000" dirty="0"/>
              <a:t>Exécution des requêtes OLAP sur les cubes sociaux résultants.</a:t>
            </a:r>
            <a:endParaRPr lang="ar-DZ" sz="2000" dirty="0"/>
          </a:p>
        </p:txBody>
      </p:sp>
      <p:sp>
        <p:nvSpPr>
          <p:cNvPr id="12" name="ZoneTexte 11">
            <a:extLst>
              <a:ext uri="{FF2B5EF4-FFF2-40B4-BE49-F238E27FC236}">
                <a16:creationId xmlns:a16="http://schemas.microsoft.com/office/drawing/2014/main" id="{E0A28D3C-1735-485E-8FB5-52BB3422A6B1}"/>
              </a:ext>
            </a:extLst>
          </p:cNvPr>
          <p:cNvSpPr txBox="1"/>
          <p:nvPr/>
        </p:nvSpPr>
        <p:spPr>
          <a:xfrm>
            <a:off x="7082484" y="3365534"/>
            <a:ext cx="4189360" cy="369332"/>
          </a:xfrm>
          <a:prstGeom prst="rect">
            <a:avLst/>
          </a:prstGeom>
          <a:noFill/>
        </p:spPr>
        <p:txBody>
          <a:bodyPr wrap="square" rtlCol="0">
            <a:spAutoFit/>
          </a:bodyPr>
          <a:lstStyle/>
          <a:p>
            <a:pPr marL="285750" indent="-285750">
              <a:buFont typeface="Arial" panose="020B0604020202020204" pitchFamily="34" charset="0"/>
              <a:buChar char="•"/>
            </a:pPr>
            <a:r>
              <a:rPr lang="fr-FR" dirty="0"/>
              <a:t>Analyses linguistiques.</a:t>
            </a:r>
          </a:p>
        </p:txBody>
      </p:sp>
      <p:sp>
        <p:nvSpPr>
          <p:cNvPr id="13" name="ZoneTexte 12">
            <a:extLst>
              <a:ext uri="{FF2B5EF4-FFF2-40B4-BE49-F238E27FC236}">
                <a16:creationId xmlns:a16="http://schemas.microsoft.com/office/drawing/2014/main" id="{9B8E0050-DD70-4782-AB5F-A27E5E85521F}"/>
              </a:ext>
            </a:extLst>
          </p:cNvPr>
          <p:cNvSpPr txBox="1"/>
          <p:nvPr/>
        </p:nvSpPr>
        <p:spPr>
          <a:xfrm>
            <a:off x="7082484" y="4243163"/>
            <a:ext cx="6093724" cy="369332"/>
          </a:xfrm>
          <a:prstGeom prst="rect">
            <a:avLst/>
          </a:prstGeom>
          <a:noFill/>
        </p:spPr>
        <p:txBody>
          <a:bodyPr wrap="square">
            <a:spAutoFit/>
          </a:bodyPr>
          <a:lstStyle/>
          <a:p>
            <a:pPr marL="285750" indent="-285750">
              <a:buFont typeface="Arial" panose="020B0604020202020204" pitchFamily="34" charset="0"/>
              <a:buChar char="•"/>
            </a:pPr>
            <a:r>
              <a:rPr lang="fr-FR" dirty="0"/>
              <a:t>Analyses de sentiments.</a:t>
            </a:r>
          </a:p>
        </p:txBody>
      </p:sp>
      <p:sp>
        <p:nvSpPr>
          <p:cNvPr id="14" name="ZoneTexte 13">
            <a:extLst>
              <a:ext uri="{FF2B5EF4-FFF2-40B4-BE49-F238E27FC236}">
                <a16:creationId xmlns:a16="http://schemas.microsoft.com/office/drawing/2014/main" id="{19FD1A79-52BA-43F4-9BC1-A3ECDD7D4879}"/>
              </a:ext>
            </a:extLst>
          </p:cNvPr>
          <p:cNvSpPr txBox="1"/>
          <p:nvPr/>
        </p:nvSpPr>
        <p:spPr>
          <a:xfrm>
            <a:off x="7082484" y="3807555"/>
            <a:ext cx="6093724" cy="369332"/>
          </a:xfrm>
          <a:prstGeom prst="rect">
            <a:avLst/>
          </a:prstGeom>
          <a:noFill/>
        </p:spPr>
        <p:txBody>
          <a:bodyPr wrap="square">
            <a:spAutoFit/>
          </a:bodyPr>
          <a:lstStyle/>
          <a:p>
            <a:pPr marL="285750" indent="-285750">
              <a:buFont typeface="Arial" panose="020B0604020202020204" pitchFamily="34" charset="0"/>
              <a:buChar char="•"/>
            </a:pPr>
            <a:r>
              <a:rPr lang="fr-FR" dirty="0"/>
              <a:t>Analyses géographiques.</a:t>
            </a:r>
          </a:p>
        </p:txBody>
      </p:sp>
      <p:sp>
        <p:nvSpPr>
          <p:cNvPr id="15" name="ZoneTexte 14">
            <a:extLst>
              <a:ext uri="{FF2B5EF4-FFF2-40B4-BE49-F238E27FC236}">
                <a16:creationId xmlns:a16="http://schemas.microsoft.com/office/drawing/2014/main" id="{508D6DA9-9E22-42A7-B130-1118CB32DE6D}"/>
              </a:ext>
            </a:extLst>
          </p:cNvPr>
          <p:cNvSpPr txBox="1"/>
          <p:nvPr/>
        </p:nvSpPr>
        <p:spPr>
          <a:xfrm>
            <a:off x="7082484" y="2938851"/>
            <a:ext cx="4189360" cy="369332"/>
          </a:xfrm>
          <a:prstGeom prst="rect">
            <a:avLst/>
          </a:prstGeom>
          <a:noFill/>
        </p:spPr>
        <p:txBody>
          <a:bodyPr wrap="square" rtlCol="0">
            <a:spAutoFit/>
          </a:bodyPr>
          <a:lstStyle/>
          <a:p>
            <a:pPr marL="285750" indent="-285750">
              <a:buFont typeface="Arial" panose="020B0604020202020204" pitchFamily="34" charset="0"/>
              <a:buChar char="•"/>
            </a:pPr>
            <a:r>
              <a:rPr lang="fr-FR" dirty="0"/>
              <a:t>Analyses temporelles.</a:t>
            </a:r>
          </a:p>
        </p:txBody>
      </p:sp>
      <p:grpSp>
        <p:nvGrpSpPr>
          <p:cNvPr id="16" name="Groupe 15">
            <a:extLst>
              <a:ext uri="{FF2B5EF4-FFF2-40B4-BE49-F238E27FC236}">
                <a16:creationId xmlns:a16="http://schemas.microsoft.com/office/drawing/2014/main" id="{B93BC221-24CC-4947-BE76-BCA8350AD736}"/>
              </a:ext>
            </a:extLst>
          </p:cNvPr>
          <p:cNvGrpSpPr/>
          <p:nvPr/>
        </p:nvGrpSpPr>
        <p:grpSpPr>
          <a:xfrm>
            <a:off x="-6624" y="115087"/>
            <a:ext cx="5805709" cy="1291771"/>
            <a:chOff x="-6624" y="4411321"/>
            <a:chExt cx="5805709" cy="1291771"/>
          </a:xfrm>
        </p:grpSpPr>
        <p:grpSp>
          <p:nvGrpSpPr>
            <p:cNvPr id="17" name="Groupe 16">
              <a:extLst>
                <a:ext uri="{FF2B5EF4-FFF2-40B4-BE49-F238E27FC236}">
                  <a16:creationId xmlns:a16="http://schemas.microsoft.com/office/drawing/2014/main" id="{ADFB5A6A-1387-4725-AEAA-8E037620DE47}"/>
                </a:ext>
              </a:extLst>
            </p:cNvPr>
            <p:cNvGrpSpPr/>
            <p:nvPr/>
          </p:nvGrpSpPr>
          <p:grpSpPr>
            <a:xfrm>
              <a:off x="-6624" y="4411321"/>
              <a:ext cx="5805709" cy="1291771"/>
              <a:chOff x="-6624" y="4411321"/>
              <a:chExt cx="5805709" cy="1291771"/>
            </a:xfrm>
          </p:grpSpPr>
          <p:sp>
            <p:nvSpPr>
              <p:cNvPr id="19" name="Rectangle 18">
                <a:extLst>
                  <a:ext uri="{FF2B5EF4-FFF2-40B4-BE49-F238E27FC236}">
                    <a16:creationId xmlns:a16="http://schemas.microsoft.com/office/drawing/2014/main" id="{7C9A958D-28EC-4094-9C66-537F660A6C0F}"/>
                  </a:ext>
                </a:extLst>
              </p:cNvPr>
              <p:cNvSpPr/>
              <p:nvPr/>
            </p:nvSpPr>
            <p:spPr>
              <a:xfrm>
                <a:off x="-6624" y="4650806"/>
                <a:ext cx="5268686" cy="812800"/>
              </a:xfrm>
              <a:prstGeom prst="rect">
                <a:avLst/>
              </a:prstGeom>
              <a:solidFill>
                <a:schemeClr val="accent5">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a:p>
            </p:txBody>
          </p:sp>
          <p:sp>
            <p:nvSpPr>
              <p:cNvPr id="20" name="TextBox 59">
                <a:extLst>
                  <a:ext uri="{FF2B5EF4-FFF2-40B4-BE49-F238E27FC236}">
                    <a16:creationId xmlns:a16="http://schemas.microsoft.com/office/drawing/2014/main" id="{A3DBCE1F-5871-4C96-B026-10596CEA9D76}"/>
                  </a:ext>
                </a:extLst>
              </p:cNvPr>
              <p:cNvSpPr txBox="1"/>
              <p:nvPr/>
            </p:nvSpPr>
            <p:spPr>
              <a:xfrm>
                <a:off x="775776" y="4703886"/>
                <a:ext cx="4173440" cy="707886"/>
              </a:xfrm>
              <a:prstGeom prst="rect">
                <a:avLst/>
              </a:prstGeom>
              <a:noFill/>
            </p:spPr>
            <p:txBody>
              <a:bodyPr wrap="square" rtlCol="0">
                <a:spAutoFit/>
              </a:bodyPr>
              <a:lstStyle/>
              <a:p>
                <a:r>
                  <a:rPr lang="fr-FR" sz="2000" dirty="0">
                    <a:solidFill>
                      <a:schemeClr val="bg1"/>
                    </a:solidFill>
                    <a:latin typeface="Neris Black" panose="00000A00000000000000" pitchFamily="50" charset="0"/>
                  </a:rPr>
                  <a:t>Manipulation des cubes de</a:t>
                </a:r>
              </a:p>
              <a:p>
                <a:r>
                  <a:rPr lang="fr-FR" sz="2000" dirty="0">
                    <a:solidFill>
                      <a:schemeClr val="bg1"/>
                    </a:solidFill>
                    <a:latin typeface="Neris Black" panose="00000A00000000000000" pitchFamily="50" charset="0"/>
                  </a:rPr>
                  <a:t>données </a:t>
                </a:r>
                <a:endParaRPr lang="id-ID" sz="2000" dirty="0">
                  <a:solidFill>
                    <a:schemeClr val="bg1"/>
                  </a:solidFill>
                  <a:latin typeface="Neris Black" panose="00000A00000000000000" pitchFamily="50" charset="0"/>
                </a:endParaRPr>
              </a:p>
            </p:txBody>
          </p:sp>
          <p:sp>
            <p:nvSpPr>
              <p:cNvPr id="21" name="Oval 45">
                <a:extLst>
                  <a:ext uri="{FF2B5EF4-FFF2-40B4-BE49-F238E27FC236}">
                    <a16:creationId xmlns:a16="http://schemas.microsoft.com/office/drawing/2014/main" id="{8894143B-5A77-4DC0-9069-4490FA713C8D}"/>
                  </a:ext>
                </a:extLst>
              </p:cNvPr>
              <p:cNvSpPr/>
              <p:nvPr/>
            </p:nvSpPr>
            <p:spPr>
              <a:xfrm>
                <a:off x="4507314" y="4411321"/>
                <a:ext cx="1291771" cy="1291771"/>
              </a:xfrm>
              <a:prstGeom prst="ellipse">
                <a:avLst/>
              </a:prstGeom>
              <a:solidFill>
                <a:schemeClr val="bg1"/>
              </a:solidFill>
              <a:ln w="762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18" name="Picture 8">
              <a:extLst>
                <a:ext uri="{FF2B5EF4-FFF2-40B4-BE49-F238E27FC236}">
                  <a16:creationId xmlns:a16="http://schemas.microsoft.com/office/drawing/2014/main" id="{3DB9B0CA-7190-49F6-BC4A-6144444DEA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53198" y="4627505"/>
              <a:ext cx="844442" cy="844442"/>
            </a:xfrm>
            <a:prstGeom prst="rect">
              <a:avLst/>
            </a:prstGeom>
          </p:spPr>
        </p:pic>
      </p:grpSp>
    </p:spTree>
    <p:extLst>
      <p:ext uri="{BB962C8B-B14F-4D97-AF65-F5344CB8AC3E}">
        <p14:creationId xmlns:p14="http://schemas.microsoft.com/office/powerpoint/2010/main" val="286309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fade">
                                      <p:cBhvr>
                                        <p:cTn id="32" dur="500"/>
                                        <p:tgtEl>
                                          <p:spTgt spid="1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C248848-7CE1-4B83-A317-028767D3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776" y="0"/>
            <a:ext cx="10566124" cy="6874706"/>
          </a:xfrm>
          <a:prstGeom prst="rect">
            <a:avLst/>
          </a:prstGeom>
        </p:spPr>
      </p:pic>
    </p:spTree>
    <p:extLst>
      <p:ext uri="{BB962C8B-B14F-4D97-AF65-F5344CB8AC3E}">
        <p14:creationId xmlns:p14="http://schemas.microsoft.com/office/powerpoint/2010/main" val="211391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081786" y="1111896"/>
            <a:ext cx="2028428" cy="2028428"/>
            <a:chOff x="3545058" y="2015197"/>
            <a:chExt cx="2827606" cy="2827606"/>
          </a:xfrm>
        </p:grpSpPr>
        <p:sp>
          <p:nvSpPr>
            <p:cNvPr id="4" name="Oval 3"/>
            <p:cNvSpPr/>
            <p:nvPr/>
          </p:nvSpPr>
          <p:spPr>
            <a:xfrm>
              <a:off x="3545058" y="2015197"/>
              <a:ext cx="2827606" cy="282760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Oval 4"/>
            <p:cNvSpPr/>
            <p:nvPr/>
          </p:nvSpPr>
          <p:spPr>
            <a:xfrm>
              <a:off x="3939540" y="2403427"/>
              <a:ext cx="2313744" cy="2313744"/>
            </a:xfrm>
            <a:prstGeom prst="ellipse">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8" name="TextBox 7"/>
          <p:cNvSpPr txBox="1"/>
          <p:nvPr/>
        </p:nvSpPr>
        <p:spPr>
          <a:xfrm>
            <a:off x="1760662" y="3171273"/>
            <a:ext cx="8670676" cy="1323439"/>
          </a:xfrm>
          <a:prstGeom prst="rect">
            <a:avLst/>
          </a:prstGeom>
          <a:noFill/>
        </p:spPr>
        <p:txBody>
          <a:bodyPr wrap="square" rtlCol="0">
            <a:spAutoFit/>
          </a:bodyPr>
          <a:lstStyle/>
          <a:p>
            <a:pPr algn="ctr"/>
            <a:r>
              <a:rPr lang="fr-FR" sz="8000" b="1" dirty="0">
                <a:solidFill>
                  <a:schemeClr val="tx2">
                    <a:lumMod val="50000"/>
                  </a:schemeClr>
                </a:solidFill>
              </a:rPr>
              <a:t>Etude conceptuelle</a:t>
            </a:r>
            <a:endParaRPr lang="id-ID" sz="8000" b="1" dirty="0">
              <a:solidFill>
                <a:schemeClr val="tx2">
                  <a:lumMod val="50000"/>
                </a:schemeClr>
              </a:solidFill>
            </a:endParaRPr>
          </a:p>
        </p:txBody>
      </p:sp>
      <p:sp>
        <p:nvSpPr>
          <p:cNvPr id="9" name="Freeform 149">
            <a:extLst>
              <a:ext uri="{FF2B5EF4-FFF2-40B4-BE49-F238E27FC236}">
                <a16:creationId xmlns:a16="http://schemas.microsoft.com/office/drawing/2014/main" id="{A6B6F4F2-4821-4C4C-8453-C2E0D47DE01A}"/>
              </a:ext>
            </a:extLst>
          </p:cNvPr>
          <p:cNvSpPr>
            <a:spLocks/>
          </p:cNvSpPr>
          <p:nvPr/>
        </p:nvSpPr>
        <p:spPr bwMode="auto">
          <a:xfrm>
            <a:off x="5694990" y="1909181"/>
            <a:ext cx="999371" cy="622235"/>
          </a:xfrm>
          <a:custGeom>
            <a:avLst/>
            <a:gdLst>
              <a:gd name="T0" fmla="*/ 15520 w 16128"/>
              <a:gd name="T1" fmla="*/ 8415 h 11592"/>
              <a:gd name="T2" fmla="*/ 14859 w 16128"/>
              <a:gd name="T3" fmla="*/ 8329 h 11592"/>
              <a:gd name="T4" fmla="*/ 14635 w 16128"/>
              <a:gd name="T5" fmla="*/ 6899 h 11592"/>
              <a:gd name="T6" fmla="*/ 14524 w 16128"/>
              <a:gd name="T7" fmla="*/ 5779 h 11592"/>
              <a:gd name="T8" fmla="*/ 13435 w 16128"/>
              <a:gd name="T9" fmla="*/ 5501 h 11592"/>
              <a:gd name="T10" fmla="*/ 10491 w 16128"/>
              <a:gd name="T11" fmla="*/ 5396 h 11592"/>
              <a:gd name="T12" fmla="*/ 9530 w 16128"/>
              <a:gd name="T13" fmla="*/ 4251 h 11592"/>
              <a:gd name="T14" fmla="*/ 10290 w 16128"/>
              <a:gd name="T15" fmla="*/ 4132 h 11592"/>
              <a:gd name="T16" fmla="*/ 10707 w 16128"/>
              <a:gd name="T17" fmla="*/ 3575 h 11592"/>
              <a:gd name="T18" fmla="*/ 10834 w 16128"/>
              <a:gd name="T19" fmla="*/ 1641 h 11592"/>
              <a:gd name="T20" fmla="*/ 10385 w 16128"/>
              <a:gd name="T21" fmla="*/ 247 h 11592"/>
              <a:gd name="T22" fmla="*/ 8186 w 16128"/>
              <a:gd name="T23" fmla="*/ 13 h 11592"/>
              <a:gd name="T24" fmla="*/ 5947 w 16128"/>
              <a:gd name="T25" fmla="*/ 498 h 11592"/>
              <a:gd name="T26" fmla="*/ 5438 w 16128"/>
              <a:gd name="T27" fmla="*/ 1929 h 11592"/>
              <a:gd name="T28" fmla="*/ 5582 w 16128"/>
              <a:gd name="T29" fmla="*/ 3665 h 11592"/>
              <a:gd name="T30" fmla="*/ 6043 w 16128"/>
              <a:gd name="T31" fmla="*/ 4099 h 11592"/>
              <a:gd name="T32" fmla="*/ 7522 w 16128"/>
              <a:gd name="T33" fmla="*/ 4259 h 11592"/>
              <a:gd name="T34" fmla="*/ 4220 w 16128"/>
              <a:gd name="T35" fmla="*/ 5772 h 11592"/>
              <a:gd name="T36" fmla="*/ 1921 w 16128"/>
              <a:gd name="T37" fmla="*/ 6070 h 11592"/>
              <a:gd name="T38" fmla="*/ 1605 w 16128"/>
              <a:gd name="T39" fmla="*/ 6601 h 11592"/>
              <a:gd name="T40" fmla="*/ 1700 w 16128"/>
              <a:gd name="T41" fmla="*/ 7934 h 11592"/>
              <a:gd name="T42" fmla="*/ 1103 w 16128"/>
              <a:gd name="T43" fmla="*/ 8452 h 11592"/>
              <a:gd name="T44" fmla="*/ 474 w 16128"/>
              <a:gd name="T45" fmla="*/ 8656 h 11592"/>
              <a:gd name="T46" fmla="*/ 87 w 16128"/>
              <a:gd name="T47" fmla="*/ 9299 h 11592"/>
              <a:gd name="T48" fmla="*/ 35 w 16128"/>
              <a:gd name="T49" fmla="*/ 10712 h 11592"/>
              <a:gd name="T50" fmla="*/ 465 w 16128"/>
              <a:gd name="T51" fmla="*/ 11447 h 11592"/>
              <a:gd name="T52" fmla="*/ 2267 w 16128"/>
              <a:gd name="T53" fmla="*/ 11592 h 11592"/>
              <a:gd name="T54" fmla="*/ 3857 w 16128"/>
              <a:gd name="T55" fmla="*/ 11420 h 11592"/>
              <a:gd name="T56" fmla="*/ 4139 w 16128"/>
              <a:gd name="T57" fmla="*/ 10366 h 11592"/>
              <a:gd name="T58" fmla="*/ 4037 w 16128"/>
              <a:gd name="T59" fmla="*/ 8885 h 11592"/>
              <a:gd name="T60" fmla="*/ 3672 w 16128"/>
              <a:gd name="T61" fmla="*/ 8453 h 11592"/>
              <a:gd name="T62" fmla="*/ 3043 w 16128"/>
              <a:gd name="T63" fmla="*/ 8341 h 11592"/>
              <a:gd name="T64" fmla="*/ 2471 w 16128"/>
              <a:gd name="T65" fmla="*/ 7783 h 11592"/>
              <a:gd name="T66" fmla="*/ 2493 w 16128"/>
              <a:gd name="T67" fmla="*/ 6952 h 11592"/>
              <a:gd name="T68" fmla="*/ 2985 w 16128"/>
              <a:gd name="T69" fmla="*/ 6628 h 11592"/>
              <a:gd name="T70" fmla="*/ 5174 w 16128"/>
              <a:gd name="T71" fmla="*/ 6439 h 11592"/>
              <a:gd name="T72" fmla="*/ 7396 w 16128"/>
              <a:gd name="T73" fmla="*/ 8416 h 11592"/>
              <a:gd name="T74" fmla="*/ 6736 w 16128"/>
              <a:gd name="T75" fmla="*/ 8584 h 11592"/>
              <a:gd name="T76" fmla="*/ 6331 w 16128"/>
              <a:gd name="T77" fmla="*/ 8905 h 11592"/>
              <a:gd name="T78" fmla="*/ 6107 w 16128"/>
              <a:gd name="T79" fmla="*/ 10212 h 11592"/>
              <a:gd name="T80" fmla="*/ 6339 w 16128"/>
              <a:gd name="T81" fmla="*/ 11333 h 11592"/>
              <a:gd name="T82" fmla="*/ 7621 w 16128"/>
              <a:gd name="T83" fmla="*/ 11568 h 11592"/>
              <a:gd name="T84" fmla="*/ 9582 w 16128"/>
              <a:gd name="T85" fmla="*/ 11527 h 11592"/>
              <a:gd name="T86" fmla="*/ 10186 w 16128"/>
              <a:gd name="T87" fmla="*/ 10879 h 11592"/>
              <a:gd name="T88" fmla="*/ 10228 w 16128"/>
              <a:gd name="T89" fmla="*/ 9356 h 11592"/>
              <a:gd name="T90" fmla="*/ 9919 w 16128"/>
              <a:gd name="T91" fmla="*/ 8514 h 11592"/>
              <a:gd name="T92" fmla="*/ 9358 w 16128"/>
              <a:gd name="T93" fmla="*/ 8362 h 11592"/>
              <a:gd name="T94" fmla="*/ 8524 w 16128"/>
              <a:gd name="T95" fmla="*/ 8320 h 11592"/>
              <a:gd name="T96" fmla="*/ 11807 w 16128"/>
              <a:gd name="T97" fmla="*/ 6240 h 11592"/>
              <a:gd name="T98" fmla="*/ 13522 w 16128"/>
              <a:gd name="T99" fmla="*/ 6346 h 11592"/>
              <a:gd name="T100" fmla="*/ 13768 w 16128"/>
              <a:gd name="T101" fmla="*/ 6900 h 11592"/>
              <a:gd name="T102" fmla="*/ 13845 w 16128"/>
              <a:gd name="T103" fmla="*/ 7890 h 11592"/>
              <a:gd name="T104" fmla="*/ 13148 w 16128"/>
              <a:gd name="T105" fmla="*/ 8463 h 11592"/>
              <a:gd name="T106" fmla="*/ 12462 w 16128"/>
              <a:gd name="T107" fmla="*/ 8657 h 11592"/>
              <a:gd name="T108" fmla="*/ 12063 w 16128"/>
              <a:gd name="T109" fmla="*/ 9299 h 11592"/>
              <a:gd name="T110" fmla="*/ 12011 w 16128"/>
              <a:gd name="T111" fmla="*/ 10712 h 11592"/>
              <a:gd name="T112" fmla="*/ 12441 w 16128"/>
              <a:gd name="T113" fmla="*/ 11447 h 11592"/>
              <a:gd name="T114" fmla="*/ 14244 w 16128"/>
              <a:gd name="T115" fmla="*/ 11592 h 11592"/>
              <a:gd name="T116" fmla="*/ 15833 w 16128"/>
              <a:gd name="T117" fmla="*/ 11420 h 11592"/>
              <a:gd name="T118" fmla="*/ 16115 w 16128"/>
              <a:gd name="T119" fmla="*/ 10366 h 11592"/>
              <a:gd name="T120" fmla="*/ 16013 w 16128"/>
              <a:gd name="T121" fmla="*/ 8885 h 1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128" h="11592">
                <a:moveTo>
                  <a:pt x="15870" y="8578"/>
                </a:moveTo>
                <a:lnTo>
                  <a:pt x="15855" y="8563"/>
                </a:lnTo>
                <a:lnTo>
                  <a:pt x="15838" y="8548"/>
                </a:lnTo>
                <a:lnTo>
                  <a:pt x="15819" y="8533"/>
                </a:lnTo>
                <a:lnTo>
                  <a:pt x="15797" y="8519"/>
                </a:lnTo>
                <a:lnTo>
                  <a:pt x="15774" y="8506"/>
                </a:lnTo>
                <a:lnTo>
                  <a:pt x="15748" y="8493"/>
                </a:lnTo>
                <a:lnTo>
                  <a:pt x="15721" y="8480"/>
                </a:lnTo>
                <a:lnTo>
                  <a:pt x="15692" y="8468"/>
                </a:lnTo>
                <a:lnTo>
                  <a:pt x="15661" y="8456"/>
                </a:lnTo>
                <a:lnTo>
                  <a:pt x="15628" y="8445"/>
                </a:lnTo>
                <a:lnTo>
                  <a:pt x="15594" y="8434"/>
                </a:lnTo>
                <a:lnTo>
                  <a:pt x="15558" y="8424"/>
                </a:lnTo>
                <a:lnTo>
                  <a:pt x="15520" y="8415"/>
                </a:lnTo>
                <a:lnTo>
                  <a:pt x="15481" y="8406"/>
                </a:lnTo>
                <a:lnTo>
                  <a:pt x="15441" y="8397"/>
                </a:lnTo>
                <a:lnTo>
                  <a:pt x="15398" y="8389"/>
                </a:lnTo>
                <a:lnTo>
                  <a:pt x="15355" y="8381"/>
                </a:lnTo>
                <a:lnTo>
                  <a:pt x="15311" y="8374"/>
                </a:lnTo>
                <a:lnTo>
                  <a:pt x="15265" y="8366"/>
                </a:lnTo>
                <a:lnTo>
                  <a:pt x="15218" y="8360"/>
                </a:lnTo>
                <a:lnTo>
                  <a:pt x="15169" y="8354"/>
                </a:lnTo>
                <a:lnTo>
                  <a:pt x="15120" y="8348"/>
                </a:lnTo>
                <a:lnTo>
                  <a:pt x="15070" y="8344"/>
                </a:lnTo>
                <a:lnTo>
                  <a:pt x="15018" y="8339"/>
                </a:lnTo>
                <a:lnTo>
                  <a:pt x="14966" y="8335"/>
                </a:lnTo>
                <a:lnTo>
                  <a:pt x="14912" y="8332"/>
                </a:lnTo>
                <a:lnTo>
                  <a:pt x="14859" y="8329"/>
                </a:lnTo>
                <a:lnTo>
                  <a:pt x="14803" y="8326"/>
                </a:lnTo>
                <a:lnTo>
                  <a:pt x="14693" y="8322"/>
                </a:lnTo>
                <a:lnTo>
                  <a:pt x="14579" y="8320"/>
                </a:lnTo>
                <a:lnTo>
                  <a:pt x="14581" y="8244"/>
                </a:lnTo>
                <a:lnTo>
                  <a:pt x="14583" y="8163"/>
                </a:lnTo>
                <a:lnTo>
                  <a:pt x="14587" y="8078"/>
                </a:lnTo>
                <a:lnTo>
                  <a:pt x="14590" y="7989"/>
                </a:lnTo>
                <a:lnTo>
                  <a:pt x="14599" y="7804"/>
                </a:lnTo>
                <a:lnTo>
                  <a:pt x="14609" y="7610"/>
                </a:lnTo>
                <a:lnTo>
                  <a:pt x="14618" y="7408"/>
                </a:lnTo>
                <a:lnTo>
                  <a:pt x="14627" y="7205"/>
                </a:lnTo>
                <a:lnTo>
                  <a:pt x="14630" y="7102"/>
                </a:lnTo>
                <a:lnTo>
                  <a:pt x="14633" y="7001"/>
                </a:lnTo>
                <a:lnTo>
                  <a:pt x="14635" y="6899"/>
                </a:lnTo>
                <a:lnTo>
                  <a:pt x="14637" y="6799"/>
                </a:lnTo>
                <a:lnTo>
                  <a:pt x="14637" y="6701"/>
                </a:lnTo>
                <a:lnTo>
                  <a:pt x="14636" y="6605"/>
                </a:lnTo>
                <a:lnTo>
                  <a:pt x="14635" y="6510"/>
                </a:lnTo>
                <a:lnTo>
                  <a:pt x="14631" y="6419"/>
                </a:lnTo>
                <a:lnTo>
                  <a:pt x="14627" y="6331"/>
                </a:lnTo>
                <a:lnTo>
                  <a:pt x="14620" y="6246"/>
                </a:lnTo>
                <a:lnTo>
                  <a:pt x="14613" y="6164"/>
                </a:lnTo>
                <a:lnTo>
                  <a:pt x="14603" y="6087"/>
                </a:lnTo>
                <a:lnTo>
                  <a:pt x="14592" y="6015"/>
                </a:lnTo>
                <a:lnTo>
                  <a:pt x="14578" y="5947"/>
                </a:lnTo>
                <a:lnTo>
                  <a:pt x="14563" y="5886"/>
                </a:lnTo>
                <a:lnTo>
                  <a:pt x="14544" y="5829"/>
                </a:lnTo>
                <a:lnTo>
                  <a:pt x="14524" y="5779"/>
                </a:lnTo>
                <a:lnTo>
                  <a:pt x="14501" y="5736"/>
                </a:lnTo>
                <a:lnTo>
                  <a:pt x="14476" y="5699"/>
                </a:lnTo>
                <a:lnTo>
                  <a:pt x="14448" y="5669"/>
                </a:lnTo>
                <a:lnTo>
                  <a:pt x="14422" y="5654"/>
                </a:lnTo>
                <a:lnTo>
                  <a:pt x="14383" y="5639"/>
                </a:lnTo>
                <a:lnTo>
                  <a:pt x="14329" y="5623"/>
                </a:lnTo>
                <a:lnTo>
                  <a:pt x="14261" y="5607"/>
                </a:lnTo>
                <a:lnTo>
                  <a:pt x="14180" y="5591"/>
                </a:lnTo>
                <a:lnTo>
                  <a:pt x="14085" y="5576"/>
                </a:lnTo>
                <a:lnTo>
                  <a:pt x="13978" y="5561"/>
                </a:lnTo>
                <a:lnTo>
                  <a:pt x="13859" y="5545"/>
                </a:lnTo>
                <a:lnTo>
                  <a:pt x="13728" y="5530"/>
                </a:lnTo>
                <a:lnTo>
                  <a:pt x="13587" y="5515"/>
                </a:lnTo>
                <a:lnTo>
                  <a:pt x="13435" y="5501"/>
                </a:lnTo>
                <a:lnTo>
                  <a:pt x="13273" y="5488"/>
                </a:lnTo>
                <a:lnTo>
                  <a:pt x="13102" y="5475"/>
                </a:lnTo>
                <a:lnTo>
                  <a:pt x="12922" y="5463"/>
                </a:lnTo>
                <a:lnTo>
                  <a:pt x="12733" y="5451"/>
                </a:lnTo>
                <a:lnTo>
                  <a:pt x="12535" y="5440"/>
                </a:lnTo>
                <a:lnTo>
                  <a:pt x="12332" y="5431"/>
                </a:lnTo>
                <a:lnTo>
                  <a:pt x="12121" y="5422"/>
                </a:lnTo>
                <a:lnTo>
                  <a:pt x="11903" y="5414"/>
                </a:lnTo>
                <a:lnTo>
                  <a:pt x="11680" y="5408"/>
                </a:lnTo>
                <a:lnTo>
                  <a:pt x="11451" y="5403"/>
                </a:lnTo>
                <a:lnTo>
                  <a:pt x="11217" y="5399"/>
                </a:lnTo>
                <a:lnTo>
                  <a:pt x="10979" y="5396"/>
                </a:lnTo>
                <a:lnTo>
                  <a:pt x="10737" y="5395"/>
                </a:lnTo>
                <a:lnTo>
                  <a:pt x="10491" y="5396"/>
                </a:lnTo>
                <a:lnTo>
                  <a:pt x="10243" y="5397"/>
                </a:lnTo>
                <a:lnTo>
                  <a:pt x="9992" y="5401"/>
                </a:lnTo>
                <a:lnTo>
                  <a:pt x="9739" y="5406"/>
                </a:lnTo>
                <a:lnTo>
                  <a:pt x="9485" y="5414"/>
                </a:lnTo>
                <a:lnTo>
                  <a:pt x="9230" y="5423"/>
                </a:lnTo>
                <a:lnTo>
                  <a:pt x="8975" y="5434"/>
                </a:lnTo>
                <a:lnTo>
                  <a:pt x="8720" y="5447"/>
                </a:lnTo>
                <a:lnTo>
                  <a:pt x="8800" y="4283"/>
                </a:lnTo>
                <a:lnTo>
                  <a:pt x="8953" y="4280"/>
                </a:lnTo>
                <a:lnTo>
                  <a:pt x="9104" y="4275"/>
                </a:lnTo>
                <a:lnTo>
                  <a:pt x="9250" y="4268"/>
                </a:lnTo>
                <a:lnTo>
                  <a:pt x="9393" y="4260"/>
                </a:lnTo>
                <a:lnTo>
                  <a:pt x="9462" y="4256"/>
                </a:lnTo>
                <a:lnTo>
                  <a:pt x="9530" y="4251"/>
                </a:lnTo>
                <a:lnTo>
                  <a:pt x="9596" y="4244"/>
                </a:lnTo>
                <a:lnTo>
                  <a:pt x="9661" y="4238"/>
                </a:lnTo>
                <a:lnTo>
                  <a:pt x="9724" y="4232"/>
                </a:lnTo>
                <a:lnTo>
                  <a:pt x="9786" y="4225"/>
                </a:lnTo>
                <a:lnTo>
                  <a:pt x="9845" y="4218"/>
                </a:lnTo>
                <a:lnTo>
                  <a:pt x="9904" y="4211"/>
                </a:lnTo>
                <a:lnTo>
                  <a:pt x="9959" y="4203"/>
                </a:lnTo>
                <a:lnTo>
                  <a:pt x="10013" y="4194"/>
                </a:lnTo>
                <a:lnTo>
                  <a:pt x="10065" y="4185"/>
                </a:lnTo>
                <a:lnTo>
                  <a:pt x="10114" y="4176"/>
                </a:lnTo>
                <a:lnTo>
                  <a:pt x="10163" y="4166"/>
                </a:lnTo>
                <a:lnTo>
                  <a:pt x="10207" y="4154"/>
                </a:lnTo>
                <a:lnTo>
                  <a:pt x="10250" y="4143"/>
                </a:lnTo>
                <a:lnTo>
                  <a:pt x="10290" y="4132"/>
                </a:lnTo>
                <a:lnTo>
                  <a:pt x="10328" y="4120"/>
                </a:lnTo>
                <a:lnTo>
                  <a:pt x="10362" y="4107"/>
                </a:lnTo>
                <a:lnTo>
                  <a:pt x="10394" y="4094"/>
                </a:lnTo>
                <a:lnTo>
                  <a:pt x="10424" y="4081"/>
                </a:lnTo>
                <a:lnTo>
                  <a:pt x="10451" y="4066"/>
                </a:lnTo>
                <a:lnTo>
                  <a:pt x="10474" y="4051"/>
                </a:lnTo>
                <a:lnTo>
                  <a:pt x="10494" y="4036"/>
                </a:lnTo>
                <a:lnTo>
                  <a:pt x="10511" y="4021"/>
                </a:lnTo>
                <a:lnTo>
                  <a:pt x="10550" y="3975"/>
                </a:lnTo>
                <a:lnTo>
                  <a:pt x="10585" y="3917"/>
                </a:lnTo>
                <a:lnTo>
                  <a:pt x="10619" y="3847"/>
                </a:lnTo>
                <a:lnTo>
                  <a:pt x="10651" y="3766"/>
                </a:lnTo>
                <a:lnTo>
                  <a:pt x="10680" y="3675"/>
                </a:lnTo>
                <a:lnTo>
                  <a:pt x="10707" y="3575"/>
                </a:lnTo>
                <a:lnTo>
                  <a:pt x="10732" y="3465"/>
                </a:lnTo>
                <a:lnTo>
                  <a:pt x="10754" y="3349"/>
                </a:lnTo>
                <a:lnTo>
                  <a:pt x="10775" y="3226"/>
                </a:lnTo>
                <a:lnTo>
                  <a:pt x="10793" y="3095"/>
                </a:lnTo>
                <a:lnTo>
                  <a:pt x="10809" y="2960"/>
                </a:lnTo>
                <a:lnTo>
                  <a:pt x="10822" y="2821"/>
                </a:lnTo>
                <a:lnTo>
                  <a:pt x="10832" y="2678"/>
                </a:lnTo>
                <a:lnTo>
                  <a:pt x="10840" y="2531"/>
                </a:lnTo>
                <a:lnTo>
                  <a:pt x="10846" y="2384"/>
                </a:lnTo>
                <a:lnTo>
                  <a:pt x="10849" y="2234"/>
                </a:lnTo>
                <a:lnTo>
                  <a:pt x="10849" y="2085"/>
                </a:lnTo>
                <a:lnTo>
                  <a:pt x="10846" y="1936"/>
                </a:lnTo>
                <a:lnTo>
                  <a:pt x="10841" y="1788"/>
                </a:lnTo>
                <a:lnTo>
                  <a:pt x="10834" y="1641"/>
                </a:lnTo>
                <a:lnTo>
                  <a:pt x="10823" y="1498"/>
                </a:lnTo>
                <a:lnTo>
                  <a:pt x="10810" y="1359"/>
                </a:lnTo>
                <a:lnTo>
                  <a:pt x="10794" y="1223"/>
                </a:lnTo>
                <a:lnTo>
                  <a:pt x="10775" y="1094"/>
                </a:lnTo>
                <a:lnTo>
                  <a:pt x="10752" y="970"/>
                </a:lnTo>
                <a:lnTo>
                  <a:pt x="10727" y="853"/>
                </a:lnTo>
                <a:lnTo>
                  <a:pt x="10699" y="744"/>
                </a:lnTo>
                <a:lnTo>
                  <a:pt x="10668" y="643"/>
                </a:lnTo>
                <a:lnTo>
                  <a:pt x="10633" y="552"/>
                </a:lnTo>
                <a:lnTo>
                  <a:pt x="10596" y="471"/>
                </a:lnTo>
                <a:lnTo>
                  <a:pt x="10556" y="401"/>
                </a:lnTo>
                <a:lnTo>
                  <a:pt x="10511" y="343"/>
                </a:lnTo>
                <a:lnTo>
                  <a:pt x="10457" y="292"/>
                </a:lnTo>
                <a:lnTo>
                  <a:pt x="10385" y="247"/>
                </a:lnTo>
                <a:lnTo>
                  <a:pt x="10297" y="204"/>
                </a:lnTo>
                <a:lnTo>
                  <a:pt x="10193" y="166"/>
                </a:lnTo>
                <a:lnTo>
                  <a:pt x="10076" y="133"/>
                </a:lnTo>
                <a:lnTo>
                  <a:pt x="9945" y="102"/>
                </a:lnTo>
                <a:lnTo>
                  <a:pt x="9803" y="76"/>
                </a:lnTo>
                <a:lnTo>
                  <a:pt x="9651" y="54"/>
                </a:lnTo>
                <a:lnTo>
                  <a:pt x="9488" y="35"/>
                </a:lnTo>
                <a:lnTo>
                  <a:pt x="9318" y="21"/>
                </a:lnTo>
                <a:lnTo>
                  <a:pt x="9141" y="10"/>
                </a:lnTo>
                <a:lnTo>
                  <a:pt x="8957" y="3"/>
                </a:lnTo>
                <a:lnTo>
                  <a:pt x="8769" y="0"/>
                </a:lnTo>
                <a:lnTo>
                  <a:pt x="8576" y="1"/>
                </a:lnTo>
                <a:lnTo>
                  <a:pt x="8383" y="5"/>
                </a:lnTo>
                <a:lnTo>
                  <a:pt x="8186" y="13"/>
                </a:lnTo>
                <a:lnTo>
                  <a:pt x="7990" y="25"/>
                </a:lnTo>
                <a:lnTo>
                  <a:pt x="7795" y="40"/>
                </a:lnTo>
                <a:lnTo>
                  <a:pt x="7602" y="59"/>
                </a:lnTo>
                <a:lnTo>
                  <a:pt x="7413" y="82"/>
                </a:lnTo>
                <a:lnTo>
                  <a:pt x="7227" y="107"/>
                </a:lnTo>
                <a:lnTo>
                  <a:pt x="7048" y="138"/>
                </a:lnTo>
                <a:lnTo>
                  <a:pt x="6875" y="170"/>
                </a:lnTo>
                <a:lnTo>
                  <a:pt x="6709" y="207"/>
                </a:lnTo>
                <a:lnTo>
                  <a:pt x="6553" y="247"/>
                </a:lnTo>
                <a:lnTo>
                  <a:pt x="6407" y="290"/>
                </a:lnTo>
                <a:lnTo>
                  <a:pt x="6272" y="337"/>
                </a:lnTo>
                <a:lnTo>
                  <a:pt x="6150" y="388"/>
                </a:lnTo>
                <a:lnTo>
                  <a:pt x="6042" y="441"/>
                </a:lnTo>
                <a:lnTo>
                  <a:pt x="5947" y="498"/>
                </a:lnTo>
                <a:lnTo>
                  <a:pt x="5870" y="557"/>
                </a:lnTo>
                <a:lnTo>
                  <a:pt x="5809" y="621"/>
                </a:lnTo>
                <a:lnTo>
                  <a:pt x="5759" y="691"/>
                </a:lnTo>
                <a:lnTo>
                  <a:pt x="5712" y="770"/>
                </a:lnTo>
                <a:lnTo>
                  <a:pt x="5670" y="859"/>
                </a:lnTo>
                <a:lnTo>
                  <a:pt x="5631" y="955"/>
                </a:lnTo>
                <a:lnTo>
                  <a:pt x="5594" y="1058"/>
                </a:lnTo>
                <a:lnTo>
                  <a:pt x="5562" y="1169"/>
                </a:lnTo>
                <a:lnTo>
                  <a:pt x="5533" y="1285"/>
                </a:lnTo>
                <a:lnTo>
                  <a:pt x="5508" y="1406"/>
                </a:lnTo>
                <a:lnTo>
                  <a:pt x="5486" y="1532"/>
                </a:lnTo>
                <a:lnTo>
                  <a:pt x="5466" y="1661"/>
                </a:lnTo>
                <a:lnTo>
                  <a:pt x="5450" y="1794"/>
                </a:lnTo>
                <a:lnTo>
                  <a:pt x="5438" y="1929"/>
                </a:lnTo>
                <a:lnTo>
                  <a:pt x="5429" y="2066"/>
                </a:lnTo>
                <a:lnTo>
                  <a:pt x="5423" y="2203"/>
                </a:lnTo>
                <a:lnTo>
                  <a:pt x="5420" y="2341"/>
                </a:lnTo>
                <a:lnTo>
                  <a:pt x="5420" y="2478"/>
                </a:lnTo>
                <a:lnTo>
                  <a:pt x="5423" y="2614"/>
                </a:lnTo>
                <a:lnTo>
                  <a:pt x="5429" y="2748"/>
                </a:lnTo>
                <a:lnTo>
                  <a:pt x="5438" y="2880"/>
                </a:lnTo>
                <a:lnTo>
                  <a:pt x="5450" y="3007"/>
                </a:lnTo>
                <a:lnTo>
                  <a:pt x="5465" y="3131"/>
                </a:lnTo>
                <a:lnTo>
                  <a:pt x="5484" y="3251"/>
                </a:lnTo>
                <a:lnTo>
                  <a:pt x="5504" y="3364"/>
                </a:lnTo>
                <a:lnTo>
                  <a:pt x="5527" y="3471"/>
                </a:lnTo>
                <a:lnTo>
                  <a:pt x="5553" y="3572"/>
                </a:lnTo>
                <a:lnTo>
                  <a:pt x="5582" y="3665"/>
                </a:lnTo>
                <a:lnTo>
                  <a:pt x="5614" y="3749"/>
                </a:lnTo>
                <a:lnTo>
                  <a:pt x="5648" y="3825"/>
                </a:lnTo>
                <a:lnTo>
                  <a:pt x="5684" y="3889"/>
                </a:lnTo>
                <a:lnTo>
                  <a:pt x="5723" y="3945"/>
                </a:lnTo>
                <a:lnTo>
                  <a:pt x="5765" y="3988"/>
                </a:lnTo>
                <a:lnTo>
                  <a:pt x="5809" y="4021"/>
                </a:lnTo>
                <a:lnTo>
                  <a:pt x="5828" y="4031"/>
                </a:lnTo>
                <a:lnTo>
                  <a:pt x="5850" y="4041"/>
                </a:lnTo>
                <a:lnTo>
                  <a:pt x="5876" y="4051"/>
                </a:lnTo>
                <a:lnTo>
                  <a:pt x="5904" y="4060"/>
                </a:lnTo>
                <a:lnTo>
                  <a:pt x="5935" y="4070"/>
                </a:lnTo>
                <a:lnTo>
                  <a:pt x="5968" y="4081"/>
                </a:lnTo>
                <a:lnTo>
                  <a:pt x="6005" y="4090"/>
                </a:lnTo>
                <a:lnTo>
                  <a:pt x="6043" y="4099"/>
                </a:lnTo>
                <a:lnTo>
                  <a:pt x="6084" y="4108"/>
                </a:lnTo>
                <a:lnTo>
                  <a:pt x="6128" y="4117"/>
                </a:lnTo>
                <a:lnTo>
                  <a:pt x="6173" y="4125"/>
                </a:lnTo>
                <a:lnTo>
                  <a:pt x="6220" y="4134"/>
                </a:lnTo>
                <a:lnTo>
                  <a:pt x="6322" y="4150"/>
                </a:lnTo>
                <a:lnTo>
                  <a:pt x="6432" y="4166"/>
                </a:lnTo>
                <a:lnTo>
                  <a:pt x="6549" y="4181"/>
                </a:lnTo>
                <a:lnTo>
                  <a:pt x="6673" y="4195"/>
                </a:lnTo>
                <a:lnTo>
                  <a:pt x="6803" y="4207"/>
                </a:lnTo>
                <a:lnTo>
                  <a:pt x="6938" y="4219"/>
                </a:lnTo>
                <a:lnTo>
                  <a:pt x="7078" y="4230"/>
                </a:lnTo>
                <a:lnTo>
                  <a:pt x="7223" y="4240"/>
                </a:lnTo>
                <a:lnTo>
                  <a:pt x="7370" y="4249"/>
                </a:lnTo>
                <a:lnTo>
                  <a:pt x="7522" y="4259"/>
                </a:lnTo>
                <a:lnTo>
                  <a:pt x="7586" y="5512"/>
                </a:lnTo>
                <a:lnTo>
                  <a:pt x="7311" y="5530"/>
                </a:lnTo>
                <a:lnTo>
                  <a:pt x="7036" y="5549"/>
                </a:lnTo>
                <a:lnTo>
                  <a:pt x="6763" y="5567"/>
                </a:lnTo>
                <a:lnTo>
                  <a:pt x="6492" y="5586"/>
                </a:lnTo>
                <a:lnTo>
                  <a:pt x="6222" y="5605"/>
                </a:lnTo>
                <a:lnTo>
                  <a:pt x="5956" y="5626"/>
                </a:lnTo>
                <a:lnTo>
                  <a:pt x="5694" y="5646"/>
                </a:lnTo>
                <a:lnTo>
                  <a:pt x="5436" y="5666"/>
                </a:lnTo>
                <a:lnTo>
                  <a:pt x="5182" y="5687"/>
                </a:lnTo>
                <a:lnTo>
                  <a:pt x="4933" y="5707"/>
                </a:lnTo>
                <a:lnTo>
                  <a:pt x="4689" y="5729"/>
                </a:lnTo>
                <a:lnTo>
                  <a:pt x="4451" y="5750"/>
                </a:lnTo>
                <a:lnTo>
                  <a:pt x="4220" y="5772"/>
                </a:lnTo>
                <a:lnTo>
                  <a:pt x="3996" y="5793"/>
                </a:lnTo>
                <a:lnTo>
                  <a:pt x="3778" y="5815"/>
                </a:lnTo>
                <a:lnTo>
                  <a:pt x="3569" y="5837"/>
                </a:lnTo>
                <a:lnTo>
                  <a:pt x="3368" y="5858"/>
                </a:lnTo>
                <a:lnTo>
                  <a:pt x="3176" y="5880"/>
                </a:lnTo>
                <a:lnTo>
                  <a:pt x="2993" y="5902"/>
                </a:lnTo>
                <a:lnTo>
                  <a:pt x="2819" y="5923"/>
                </a:lnTo>
                <a:lnTo>
                  <a:pt x="2656" y="5945"/>
                </a:lnTo>
                <a:lnTo>
                  <a:pt x="2504" y="5966"/>
                </a:lnTo>
                <a:lnTo>
                  <a:pt x="2363" y="5988"/>
                </a:lnTo>
                <a:lnTo>
                  <a:pt x="2234" y="6008"/>
                </a:lnTo>
                <a:lnTo>
                  <a:pt x="2117" y="6029"/>
                </a:lnTo>
                <a:lnTo>
                  <a:pt x="2012" y="6049"/>
                </a:lnTo>
                <a:lnTo>
                  <a:pt x="1921" y="6070"/>
                </a:lnTo>
                <a:lnTo>
                  <a:pt x="1843" y="6090"/>
                </a:lnTo>
                <a:lnTo>
                  <a:pt x="1779" y="6109"/>
                </a:lnTo>
                <a:lnTo>
                  <a:pt x="1731" y="6128"/>
                </a:lnTo>
                <a:lnTo>
                  <a:pt x="1696" y="6147"/>
                </a:lnTo>
                <a:lnTo>
                  <a:pt x="1678" y="6165"/>
                </a:lnTo>
                <a:lnTo>
                  <a:pt x="1663" y="6195"/>
                </a:lnTo>
                <a:lnTo>
                  <a:pt x="1651" y="6230"/>
                </a:lnTo>
                <a:lnTo>
                  <a:pt x="1639" y="6270"/>
                </a:lnTo>
                <a:lnTo>
                  <a:pt x="1630" y="6316"/>
                </a:lnTo>
                <a:lnTo>
                  <a:pt x="1622" y="6364"/>
                </a:lnTo>
                <a:lnTo>
                  <a:pt x="1616" y="6418"/>
                </a:lnTo>
                <a:lnTo>
                  <a:pt x="1611" y="6475"/>
                </a:lnTo>
                <a:lnTo>
                  <a:pt x="1607" y="6537"/>
                </a:lnTo>
                <a:lnTo>
                  <a:pt x="1605" y="6601"/>
                </a:lnTo>
                <a:lnTo>
                  <a:pt x="1604" y="6669"/>
                </a:lnTo>
                <a:lnTo>
                  <a:pt x="1604" y="6738"/>
                </a:lnTo>
                <a:lnTo>
                  <a:pt x="1606" y="6811"/>
                </a:lnTo>
                <a:lnTo>
                  <a:pt x="1608" y="6886"/>
                </a:lnTo>
                <a:lnTo>
                  <a:pt x="1611" y="6963"/>
                </a:lnTo>
                <a:lnTo>
                  <a:pt x="1615" y="7042"/>
                </a:lnTo>
                <a:lnTo>
                  <a:pt x="1620" y="7122"/>
                </a:lnTo>
                <a:lnTo>
                  <a:pt x="1626" y="7203"/>
                </a:lnTo>
                <a:lnTo>
                  <a:pt x="1632" y="7285"/>
                </a:lnTo>
                <a:lnTo>
                  <a:pt x="1639" y="7367"/>
                </a:lnTo>
                <a:lnTo>
                  <a:pt x="1647" y="7450"/>
                </a:lnTo>
                <a:lnTo>
                  <a:pt x="1664" y="7615"/>
                </a:lnTo>
                <a:lnTo>
                  <a:pt x="1682" y="7777"/>
                </a:lnTo>
                <a:lnTo>
                  <a:pt x="1700" y="7934"/>
                </a:lnTo>
                <a:lnTo>
                  <a:pt x="1721" y="8084"/>
                </a:lnTo>
                <a:lnTo>
                  <a:pt x="1740" y="8226"/>
                </a:lnTo>
                <a:lnTo>
                  <a:pt x="1758" y="8355"/>
                </a:lnTo>
                <a:lnTo>
                  <a:pt x="1695" y="8362"/>
                </a:lnTo>
                <a:lnTo>
                  <a:pt x="1633" y="8368"/>
                </a:lnTo>
                <a:lnTo>
                  <a:pt x="1571" y="8377"/>
                </a:lnTo>
                <a:lnTo>
                  <a:pt x="1510" y="8384"/>
                </a:lnTo>
                <a:lnTo>
                  <a:pt x="1450" y="8393"/>
                </a:lnTo>
                <a:lnTo>
                  <a:pt x="1390" y="8401"/>
                </a:lnTo>
                <a:lnTo>
                  <a:pt x="1331" y="8410"/>
                </a:lnTo>
                <a:lnTo>
                  <a:pt x="1272" y="8420"/>
                </a:lnTo>
                <a:lnTo>
                  <a:pt x="1215" y="8430"/>
                </a:lnTo>
                <a:lnTo>
                  <a:pt x="1158" y="8441"/>
                </a:lnTo>
                <a:lnTo>
                  <a:pt x="1103" y="8452"/>
                </a:lnTo>
                <a:lnTo>
                  <a:pt x="1049" y="8464"/>
                </a:lnTo>
                <a:lnTo>
                  <a:pt x="996" y="8476"/>
                </a:lnTo>
                <a:lnTo>
                  <a:pt x="943" y="8488"/>
                </a:lnTo>
                <a:lnTo>
                  <a:pt x="893" y="8501"/>
                </a:lnTo>
                <a:lnTo>
                  <a:pt x="844" y="8514"/>
                </a:lnTo>
                <a:lnTo>
                  <a:pt x="796" y="8528"/>
                </a:lnTo>
                <a:lnTo>
                  <a:pt x="750" y="8542"/>
                </a:lnTo>
                <a:lnTo>
                  <a:pt x="706" y="8558"/>
                </a:lnTo>
                <a:lnTo>
                  <a:pt x="662" y="8573"/>
                </a:lnTo>
                <a:lnTo>
                  <a:pt x="621" y="8588"/>
                </a:lnTo>
                <a:lnTo>
                  <a:pt x="582" y="8604"/>
                </a:lnTo>
                <a:lnTo>
                  <a:pt x="543" y="8621"/>
                </a:lnTo>
                <a:lnTo>
                  <a:pt x="508" y="8638"/>
                </a:lnTo>
                <a:lnTo>
                  <a:pt x="474" y="8656"/>
                </a:lnTo>
                <a:lnTo>
                  <a:pt x="443" y="8673"/>
                </a:lnTo>
                <a:lnTo>
                  <a:pt x="412" y="8692"/>
                </a:lnTo>
                <a:lnTo>
                  <a:pt x="385" y="8710"/>
                </a:lnTo>
                <a:lnTo>
                  <a:pt x="360" y="8730"/>
                </a:lnTo>
                <a:lnTo>
                  <a:pt x="337" y="8750"/>
                </a:lnTo>
                <a:lnTo>
                  <a:pt x="317" y="8770"/>
                </a:lnTo>
                <a:lnTo>
                  <a:pt x="298" y="8790"/>
                </a:lnTo>
                <a:lnTo>
                  <a:pt x="260" y="8844"/>
                </a:lnTo>
                <a:lnTo>
                  <a:pt x="224" y="8905"/>
                </a:lnTo>
                <a:lnTo>
                  <a:pt x="192" y="8972"/>
                </a:lnTo>
                <a:lnTo>
                  <a:pt x="161" y="9046"/>
                </a:lnTo>
                <a:lnTo>
                  <a:pt x="134" y="9125"/>
                </a:lnTo>
                <a:lnTo>
                  <a:pt x="109" y="9210"/>
                </a:lnTo>
                <a:lnTo>
                  <a:pt x="87" y="9299"/>
                </a:lnTo>
                <a:lnTo>
                  <a:pt x="68" y="9392"/>
                </a:lnTo>
                <a:lnTo>
                  <a:pt x="50" y="9489"/>
                </a:lnTo>
                <a:lnTo>
                  <a:pt x="36" y="9588"/>
                </a:lnTo>
                <a:lnTo>
                  <a:pt x="24" y="9689"/>
                </a:lnTo>
                <a:lnTo>
                  <a:pt x="14" y="9792"/>
                </a:lnTo>
                <a:lnTo>
                  <a:pt x="7" y="9896"/>
                </a:lnTo>
                <a:lnTo>
                  <a:pt x="3" y="10001"/>
                </a:lnTo>
                <a:lnTo>
                  <a:pt x="0" y="10107"/>
                </a:lnTo>
                <a:lnTo>
                  <a:pt x="0" y="10212"/>
                </a:lnTo>
                <a:lnTo>
                  <a:pt x="3" y="10316"/>
                </a:lnTo>
                <a:lnTo>
                  <a:pt x="8" y="10418"/>
                </a:lnTo>
                <a:lnTo>
                  <a:pt x="14" y="10520"/>
                </a:lnTo>
                <a:lnTo>
                  <a:pt x="24" y="10617"/>
                </a:lnTo>
                <a:lnTo>
                  <a:pt x="35" y="10712"/>
                </a:lnTo>
                <a:lnTo>
                  <a:pt x="48" y="10803"/>
                </a:lnTo>
                <a:lnTo>
                  <a:pt x="65" y="10890"/>
                </a:lnTo>
                <a:lnTo>
                  <a:pt x="83" y="10972"/>
                </a:lnTo>
                <a:lnTo>
                  <a:pt x="102" y="11049"/>
                </a:lnTo>
                <a:lnTo>
                  <a:pt x="124" y="11119"/>
                </a:lnTo>
                <a:lnTo>
                  <a:pt x="148" y="11184"/>
                </a:lnTo>
                <a:lnTo>
                  <a:pt x="174" y="11241"/>
                </a:lnTo>
                <a:lnTo>
                  <a:pt x="203" y="11292"/>
                </a:lnTo>
                <a:lnTo>
                  <a:pt x="232" y="11333"/>
                </a:lnTo>
                <a:lnTo>
                  <a:pt x="264" y="11366"/>
                </a:lnTo>
                <a:lnTo>
                  <a:pt x="298" y="11391"/>
                </a:lnTo>
                <a:lnTo>
                  <a:pt x="340" y="11411"/>
                </a:lnTo>
                <a:lnTo>
                  <a:pt x="396" y="11429"/>
                </a:lnTo>
                <a:lnTo>
                  <a:pt x="465" y="11447"/>
                </a:lnTo>
                <a:lnTo>
                  <a:pt x="545" y="11465"/>
                </a:lnTo>
                <a:lnTo>
                  <a:pt x="638" y="11482"/>
                </a:lnTo>
                <a:lnTo>
                  <a:pt x="740" y="11497"/>
                </a:lnTo>
                <a:lnTo>
                  <a:pt x="852" y="11511"/>
                </a:lnTo>
                <a:lnTo>
                  <a:pt x="971" y="11525"/>
                </a:lnTo>
                <a:lnTo>
                  <a:pt x="1098" y="11537"/>
                </a:lnTo>
                <a:lnTo>
                  <a:pt x="1232" y="11550"/>
                </a:lnTo>
                <a:lnTo>
                  <a:pt x="1371" y="11560"/>
                </a:lnTo>
                <a:lnTo>
                  <a:pt x="1514" y="11568"/>
                </a:lnTo>
                <a:lnTo>
                  <a:pt x="1661" y="11576"/>
                </a:lnTo>
                <a:lnTo>
                  <a:pt x="1811" y="11582"/>
                </a:lnTo>
                <a:lnTo>
                  <a:pt x="1963" y="11587"/>
                </a:lnTo>
                <a:lnTo>
                  <a:pt x="2115" y="11590"/>
                </a:lnTo>
                <a:lnTo>
                  <a:pt x="2267" y="11592"/>
                </a:lnTo>
                <a:lnTo>
                  <a:pt x="2418" y="11592"/>
                </a:lnTo>
                <a:lnTo>
                  <a:pt x="2567" y="11590"/>
                </a:lnTo>
                <a:lnTo>
                  <a:pt x="2714" y="11587"/>
                </a:lnTo>
                <a:lnTo>
                  <a:pt x="2856" y="11582"/>
                </a:lnTo>
                <a:lnTo>
                  <a:pt x="2994" y="11575"/>
                </a:lnTo>
                <a:lnTo>
                  <a:pt x="3125" y="11566"/>
                </a:lnTo>
                <a:lnTo>
                  <a:pt x="3250" y="11556"/>
                </a:lnTo>
                <a:lnTo>
                  <a:pt x="3367" y="11542"/>
                </a:lnTo>
                <a:lnTo>
                  <a:pt x="3476" y="11527"/>
                </a:lnTo>
                <a:lnTo>
                  <a:pt x="3574" y="11510"/>
                </a:lnTo>
                <a:lnTo>
                  <a:pt x="3663" y="11491"/>
                </a:lnTo>
                <a:lnTo>
                  <a:pt x="3740" y="11470"/>
                </a:lnTo>
                <a:lnTo>
                  <a:pt x="3804" y="11445"/>
                </a:lnTo>
                <a:lnTo>
                  <a:pt x="3857" y="11420"/>
                </a:lnTo>
                <a:lnTo>
                  <a:pt x="3893" y="11391"/>
                </a:lnTo>
                <a:lnTo>
                  <a:pt x="3922" y="11356"/>
                </a:lnTo>
                <a:lnTo>
                  <a:pt x="3949" y="11312"/>
                </a:lnTo>
                <a:lnTo>
                  <a:pt x="3976" y="11259"/>
                </a:lnTo>
                <a:lnTo>
                  <a:pt x="4000" y="11197"/>
                </a:lnTo>
                <a:lnTo>
                  <a:pt x="4022" y="11128"/>
                </a:lnTo>
                <a:lnTo>
                  <a:pt x="4043" y="11051"/>
                </a:lnTo>
                <a:lnTo>
                  <a:pt x="4062" y="10968"/>
                </a:lnTo>
                <a:lnTo>
                  <a:pt x="4079" y="10879"/>
                </a:lnTo>
                <a:lnTo>
                  <a:pt x="4096" y="10785"/>
                </a:lnTo>
                <a:lnTo>
                  <a:pt x="4109" y="10684"/>
                </a:lnTo>
                <a:lnTo>
                  <a:pt x="4121" y="10581"/>
                </a:lnTo>
                <a:lnTo>
                  <a:pt x="4131" y="10475"/>
                </a:lnTo>
                <a:lnTo>
                  <a:pt x="4139" y="10366"/>
                </a:lnTo>
                <a:lnTo>
                  <a:pt x="4145" y="10253"/>
                </a:lnTo>
                <a:lnTo>
                  <a:pt x="4149" y="10140"/>
                </a:lnTo>
                <a:lnTo>
                  <a:pt x="4151" y="10026"/>
                </a:lnTo>
                <a:lnTo>
                  <a:pt x="4152" y="9911"/>
                </a:lnTo>
                <a:lnTo>
                  <a:pt x="4150" y="9797"/>
                </a:lnTo>
                <a:lnTo>
                  <a:pt x="4146" y="9684"/>
                </a:lnTo>
                <a:lnTo>
                  <a:pt x="4140" y="9572"/>
                </a:lnTo>
                <a:lnTo>
                  <a:pt x="4132" y="9462"/>
                </a:lnTo>
                <a:lnTo>
                  <a:pt x="4122" y="9356"/>
                </a:lnTo>
                <a:lnTo>
                  <a:pt x="4109" y="9252"/>
                </a:lnTo>
                <a:lnTo>
                  <a:pt x="4094" y="9153"/>
                </a:lnTo>
                <a:lnTo>
                  <a:pt x="4077" y="9058"/>
                </a:lnTo>
                <a:lnTo>
                  <a:pt x="4058" y="8968"/>
                </a:lnTo>
                <a:lnTo>
                  <a:pt x="4037" y="8885"/>
                </a:lnTo>
                <a:lnTo>
                  <a:pt x="4013" y="8809"/>
                </a:lnTo>
                <a:lnTo>
                  <a:pt x="3987" y="8739"/>
                </a:lnTo>
                <a:lnTo>
                  <a:pt x="3957" y="8676"/>
                </a:lnTo>
                <a:lnTo>
                  <a:pt x="3927" y="8622"/>
                </a:lnTo>
                <a:lnTo>
                  <a:pt x="3893" y="8578"/>
                </a:lnTo>
                <a:lnTo>
                  <a:pt x="3878" y="8563"/>
                </a:lnTo>
                <a:lnTo>
                  <a:pt x="3860" y="8547"/>
                </a:lnTo>
                <a:lnTo>
                  <a:pt x="3839" y="8532"/>
                </a:lnTo>
                <a:lnTo>
                  <a:pt x="3817" y="8518"/>
                </a:lnTo>
                <a:lnTo>
                  <a:pt x="3792" y="8504"/>
                </a:lnTo>
                <a:lnTo>
                  <a:pt x="3766" y="8491"/>
                </a:lnTo>
                <a:lnTo>
                  <a:pt x="3737" y="8478"/>
                </a:lnTo>
                <a:lnTo>
                  <a:pt x="3705" y="8466"/>
                </a:lnTo>
                <a:lnTo>
                  <a:pt x="3672" y="8453"/>
                </a:lnTo>
                <a:lnTo>
                  <a:pt x="3638" y="8442"/>
                </a:lnTo>
                <a:lnTo>
                  <a:pt x="3602" y="8431"/>
                </a:lnTo>
                <a:lnTo>
                  <a:pt x="3563" y="8421"/>
                </a:lnTo>
                <a:lnTo>
                  <a:pt x="3523" y="8411"/>
                </a:lnTo>
                <a:lnTo>
                  <a:pt x="3482" y="8402"/>
                </a:lnTo>
                <a:lnTo>
                  <a:pt x="3438" y="8393"/>
                </a:lnTo>
                <a:lnTo>
                  <a:pt x="3393" y="8385"/>
                </a:lnTo>
                <a:lnTo>
                  <a:pt x="3347" y="8377"/>
                </a:lnTo>
                <a:lnTo>
                  <a:pt x="3299" y="8369"/>
                </a:lnTo>
                <a:lnTo>
                  <a:pt x="3251" y="8362"/>
                </a:lnTo>
                <a:lnTo>
                  <a:pt x="3200" y="8356"/>
                </a:lnTo>
                <a:lnTo>
                  <a:pt x="3149" y="8350"/>
                </a:lnTo>
                <a:lnTo>
                  <a:pt x="3097" y="8345"/>
                </a:lnTo>
                <a:lnTo>
                  <a:pt x="3043" y="8341"/>
                </a:lnTo>
                <a:lnTo>
                  <a:pt x="2989" y="8336"/>
                </a:lnTo>
                <a:lnTo>
                  <a:pt x="2933" y="8333"/>
                </a:lnTo>
                <a:lnTo>
                  <a:pt x="2877" y="8329"/>
                </a:lnTo>
                <a:lnTo>
                  <a:pt x="2819" y="8327"/>
                </a:lnTo>
                <a:lnTo>
                  <a:pt x="2762" y="8324"/>
                </a:lnTo>
                <a:lnTo>
                  <a:pt x="2702" y="8323"/>
                </a:lnTo>
                <a:lnTo>
                  <a:pt x="2644" y="8321"/>
                </a:lnTo>
                <a:lnTo>
                  <a:pt x="2584" y="8321"/>
                </a:lnTo>
                <a:lnTo>
                  <a:pt x="2523" y="8320"/>
                </a:lnTo>
                <a:lnTo>
                  <a:pt x="2512" y="8227"/>
                </a:lnTo>
                <a:lnTo>
                  <a:pt x="2501" y="8124"/>
                </a:lnTo>
                <a:lnTo>
                  <a:pt x="2490" y="8014"/>
                </a:lnTo>
                <a:lnTo>
                  <a:pt x="2480" y="7900"/>
                </a:lnTo>
                <a:lnTo>
                  <a:pt x="2471" y="7783"/>
                </a:lnTo>
                <a:lnTo>
                  <a:pt x="2465" y="7662"/>
                </a:lnTo>
                <a:lnTo>
                  <a:pt x="2462" y="7603"/>
                </a:lnTo>
                <a:lnTo>
                  <a:pt x="2460" y="7543"/>
                </a:lnTo>
                <a:lnTo>
                  <a:pt x="2458" y="7483"/>
                </a:lnTo>
                <a:lnTo>
                  <a:pt x="2458" y="7424"/>
                </a:lnTo>
                <a:lnTo>
                  <a:pt x="2458" y="7366"/>
                </a:lnTo>
                <a:lnTo>
                  <a:pt x="2459" y="7308"/>
                </a:lnTo>
                <a:lnTo>
                  <a:pt x="2461" y="7252"/>
                </a:lnTo>
                <a:lnTo>
                  <a:pt x="2463" y="7198"/>
                </a:lnTo>
                <a:lnTo>
                  <a:pt x="2467" y="7144"/>
                </a:lnTo>
                <a:lnTo>
                  <a:pt x="2472" y="7093"/>
                </a:lnTo>
                <a:lnTo>
                  <a:pt x="2478" y="7044"/>
                </a:lnTo>
                <a:lnTo>
                  <a:pt x="2485" y="6996"/>
                </a:lnTo>
                <a:lnTo>
                  <a:pt x="2493" y="6952"/>
                </a:lnTo>
                <a:lnTo>
                  <a:pt x="2503" y="6909"/>
                </a:lnTo>
                <a:lnTo>
                  <a:pt x="2514" y="6870"/>
                </a:lnTo>
                <a:lnTo>
                  <a:pt x="2526" y="6834"/>
                </a:lnTo>
                <a:lnTo>
                  <a:pt x="2540" y="6800"/>
                </a:lnTo>
                <a:lnTo>
                  <a:pt x="2556" y="6770"/>
                </a:lnTo>
                <a:lnTo>
                  <a:pt x="2573" y="6744"/>
                </a:lnTo>
                <a:lnTo>
                  <a:pt x="2592" y="6721"/>
                </a:lnTo>
                <a:lnTo>
                  <a:pt x="2612" y="6709"/>
                </a:lnTo>
                <a:lnTo>
                  <a:pt x="2644" y="6696"/>
                </a:lnTo>
                <a:lnTo>
                  <a:pt x="2688" y="6682"/>
                </a:lnTo>
                <a:lnTo>
                  <a:pt x="2745" y="6669"/>
                </a:lnTo>
                <a:lnTo>
                  <a:pt x="2814" y="6656"/>
                </a:lnTo>
                <a:lnTo>
                  <a:pt x="2894" y="6641"/>
                </a:lnTo>
                <a:lnTo>
                  <a:pt x="2985" y="6628"/>
                </a:lnTo>
                <a:lnTo>
                  <a:pt x="3085" y="6614"/>
                </a:lnTo>
                <a:lnTo>
                  <a:pt x="3196" y="6601"/>
                </a:lnTo>
                <a:lnTo>
                  <a:pt x="3317" y="6587"/>
                </a:lnTo>
                <a:lnTo>
                  <a:pt x="3448" y="6573"/>
                </a:lnTo>
                <a:lnTo>
                  <a:pt x="3587" y="6558"/>
                </a:lnTo>
                <a:lnTo>
                  <a:pt x="3735" y="6545"/>
                </a:lnTo>
                <a:lnTo>
                  <a:pt x="3891" y="6531"/>
                </a:lnTo>
                <a:lnTo>
                  <a:pt x="4054" y="6518"/>
                </a:lnTo>
                <a:lnTo>
                  <a:pt x="4225" y="6504"/>
                </a:lnTo>
                <a:lnTo>
                  <a:pt x="4402" y="6491"/>
                </a:lnTo>
                <a:lnTo>
                  <a:pt x="4586" y="6477"/>
                </a:lnTo>
                <a:lnTo>
                  <a:pt x="4777" y="6464"/>
                </a:lnTo>
                <a:lnTo>
                  <a:pt x="4972" y="6451"/>
                </a:lnTo>
                <a:lnTo>
                  <a:pt x="5174" y="6439"/>
                </a:lnTo>
                <a:lnTo>
                  <a:pt x="5381" y="6426"/>
                </a:lnTo>
                <a:lnTo>
                  <a:pt x="5591" y="6414"/>
                </a:lnTo>
                <a:lnTo>
                  <a:pt x="5806" y="6402"/>
                </a:lnTo>
                <a:lnTo>
                  <a:pt x="6248" y="6378"/>
                </a:lnTo>
                <a:lnTo>
                  <a:pt x="6699" y="6356"/>
                </a:lnTo>
                <a:lnTo>
                  <a:pt x="7161" y="6336"/>
                </a:lnTo>
                <a:lnTo>
                  <a:pt x="7628" y="6318"/>
                </a:lnTo>
                <a:lnTo>
                  <a:pt x="7733" y="8370"/>
                </a:lnTo>
                <a:lnTo>
                  <a:pt x="7675" y="8378"/>
                </a:lnTo>
                <a:lnTo>
                  <a:pt x="7618" y="8384"/>
                </a:lnTo>
                <a:lnTo>
                  <a:pt x="7562" y="8392"/>
                </a:lnTo>
                <a:lnTo>
                  <a:pt x="7506" y="8399"/>
                </a:lnTo>
                <a:lnTo>
                  <a:pt x="7450" y="8407"/>
                </a:lnTo>
                <a:lnTo>
                  <a:pt x="7396" y="8416"/>
                </a:lnTo>
                <a:lnTo>
                  <a:pt x="7342" y="8425"/>
                </a:lnTo>
                <a:lnTo>
                  <a:pt x="7289" y="8435"/>
                </a:lnTo>
                <a:lnTo>
                  <a:pt x="7236" y="8445"/>
                </a:lnTo>
                <a:lnTo>
                  <a:pt x="7186" y="8455"/>
                </a:lnTo>
                <a:lnTo>
                  <a:pt x="7136" y="8467"/>
                </a:lnTo>
                <a:lnTo>
                  <a:pt x="7086" y="8478"/>
                </a:lnTo>
                <a:lnTo>
                  <a:pt x="7038" y="8490"/>
                </a:lnTo>
                <a:lnTo>
                  <a:pt x="6991" y="8502"/>
                </a:lnTo>
                <a:lnTo>
                  <a:pt x="6945" y="8514"/>
                </a:lnTo>
                <a:lnTo>
                  <a:pt x="6901" y="8527"/>
                </a:lnTo>
                <a:lnTo>
                  <a:pt x="6857" y="8541"/>
                </a:lnTo>
                <a:lnTo>
                  <a:pt x="6816" y="8555"/>
                </a:lnTo>
                <a:lnTo>
                  <a:pt x="6776" y="8569"/>
                </a:lnTo>
                <a:lnTo>
                  <a:pt x="6736" y="8584"/>
                </a:lnTo>
                <a:lnTo>
                  <a:pt x="6699" y="8599"/>
                </a:lnTo>
                <a:lnTo>
                  <a:pt x="6663" y="8614"/>
                </a:lnTo>
                <a:lnTo>
                  <a:pt x="6630" y="8631"/>
                </a:lnTo>
                <a:lnTo>
                  <a:pt x="6596" y="8647"/>
                </a:lnTo>
                <a:lnTo>
                  <a:pt x="6566" y="8664"/>
                </a:lnTo>
                <a:lnTo>
                  <a:pt x="6537" y="8680"/>
                </a:lnTo>
                <a:lnTo>
                  <a:pt x="6510" y="8698"/>
                </a:lnTo>
                <a:lnTo>
                  <a:pt x="6485" y="8716"/>
                </a:lnTo>
                <a:lnTo>
                  <a:pt x="6462" y="8734"/>
                </a:lnTo>
                <a:lnTo>
                  <a:pt x="6441" y="8753"/>
                </a:lnTo>
                <a:lnTo>
                  <a:pt x="6422" y="8771"/>
                </a:lnTo>
                <a:lnTo>
                  <a:pt x="6405" y="8790"/>
                </a:lnTo>
                <a:lnTo>
                  <a:pt x="6367" y="8844"/>
                </a:lnTo>
                <a:lnTo>
                  <a:pt x="6331" y="8905"/>
                </a:lnTo>
                <a:lnTo>
                  <a:pt x="6299" y="8972"/>
                </a:lnTo>
                <a:lnTo>
                  <a:pt x="6269" y="9046"/>
                </a:lnTo>
                <a:lnTo>
                  <a:pt x="6241" y="9125"/>
                </a:lnTo>
                <a:lnTo>
                  <a:pt x="6216" y="9210"/>
                </a:lnTo>
                <a:lnTo>
                  <a:pt x="6194" y="9299"/>
                </a:lnTo>
                <a:lnTo>
                  <a:pt x="6175" y="9392"/>
                </a:lnTo>
                <a:lnTo>
                  <a:pt x="6158" y="9489"/>
                </a:lnTo>
                <a:lnTo>
                  <a:pt x="6143" y="9588"/>
                </a:lnTo>
                <a:lnTo>
                  <a:pt x="6131" y="9689"/>
                </a:lnTo>
                <a:lnTo>
                  <a:pt x="6122" y="9792"/>
                </a:lnTo>
                <a:lnTo>
                  <a:pt x="6115" y="9896"/>
                </a:lnTo>
                <a:lnTo>
                  <a:pt x="6109" y="10001"/>
                </a:lnTo>
                <a:lnTo>
                  <a:pt x="6107" y="10107"/>
                </a:lnTo>
                <a:lnTo>
                  <a:pt x="6107" y="10212"/>
                </a:lnTo>
                <a:lnTo>
                  <a:pt x="6109" y="10316"/>
                </a:lnTo>
                <a:lnTo>
                  <a:pt x="6115" y="10418"/>
                </a:lnTo>
                <a:lnTo>
                  <a:pt x="6122" y="10520"/>
                </a:lnTo>
                <a:lnTo>
                  <a:pt x="6131" y="10617"/>
                </a:lnTo>
                <a:lnTo>
                  <a:pt x="6143" y="10712"/>
                </a:lnTo>
                <a:lnTo>
                  <a:pt x="6156" y="10803"/>
                </a:lnTo>
                <a:lnTo>
                  <a:pt x="6172" y="10890"/>
                </a:lnTo>
                <a:lnTo>
                  <a:pt x="6189" y="10972"/>
                </a:lnTo>
                <a:lnTo>
                  <a:pt x="6209" y="11049"/>
                </a:lnTo>
                <a:lnTo>
                  <a:pt x="6231" y="11119"/>
                </a:lnTo>
                <a:lnTo>
                  <a:pt x="6256" y="11184"/>
                </a:lnTo>
                <a:lnTo>
                  <a:pt x="6282" y="11241"/>
                </a:lnTo>
                <a:lnTo>
                  <a:pt x="6309" y="11292"/>
                </a:lnTo>
                <a:lnTo>
                  <a:pt x="6339" y="11333"/>
                </a:lnTo>
                <a:lnTo>
                  <a:pt x="6372" y="11366"/>
                </a:lnTo>
                <a:lnTo>
                  <a:pt x="6405" y="11391"/>
                </a:lnTo>
                <a:lnTo>
                  <a:pt x="6447" y="11411"/>
                </a:lnTo>
                <a:lnTo>
                  <a:pt x="6503" y="11429"/>
                </a:lnTo>
                <a:lnTo>
                  <a:pt x="6572" y="11447"/>
                </a:lnTo>
                <a:lnTo>
                  <a:pt x="6653" y="11465"/>
                </a:lnTo>
                <a:lnTo>
                  <a:pt x="6745" y="11482"/>
                </a:lnTo>
                <a:lnTo>
                  <a:pt x="6847" y="11497"/>
                </a:lnTo>
                <a:lnTo>
                  <a:pt x="6958" y="11511"/>
                </a:lnTo>
                <a:lnTo>
                  <a:pt x="7078" y="11525"/>
                </a:lnTo>
                <a:lnTo>
                  <a:pt x="7205" y="11537"/>
                </a:lnTo>
                <a:lnTo>
                  <a:pt x="7339" y="11550"/>
                </a:lnTo>
                <a:lnTo>
                  <a:pt x="7478" y="11560"/>
                </a:lnTo>
                <a:lnTo>
                  <a:pt x="7621" y="11568"/>
                </a:lnTo>
                <a:lnTo>
                  <a:pt x="7769" y="11576"/>
                </a:lnTo>
                <a:lnTo>
                  <a:pt x="7919" y="11582"/>
                </a:lnTo>
                <a:lnTo>
                  <a:pt x="8070" y="11587"/>
                </a:lnTo>
                <a:lnTo>
                  <a:pt x="8222" y="11590"/>
                </a:lnTo>
                <a:lnTo>
                  <a:pt x="8374" y="11592"/>
                </a:lnTo>
                <a:lnTo>
                  <a:pt x="8526" y="11592"/>
                </a:lnTo>
                <a:lnTo>
                  <a:pt x="8675" y="11590"/>
                </a:lnTo>
                <a:lnTo>
                  <a:pt x="8821" y="11587"/>
                </a:lnTo>
                <a:lnTo>
                  <a:pt x="8963" y="11582"/>
                </a:lnTo>
                <a:lnTo>
                  <a:pt x="9100" y="11575"/>
                </a:lnTo>
                <a:lnTo>
                  <a:pt x="9232" y="11566"/>
                </a:lnTo>
                <a:lnTo>
                  <a:pt x="9356" y="11556"/>
                </a:lnTo>
                <a:lnTo>
                  <a:pt x="9474" y="11542"/>
                </a:lnTo>
                <a:lnTo>
                  <a:pt x="9582" y="11527"/>
                </a:lnTo>
                <a:lnTo>
                  <a:pt x="9681" y="11510"/>
                </a:lnTo>
                <a:lnTo>
                  <a:pt x="9770" y="11491"/>
                </a:lnTo>
                <a:lnTo>
                  <a:pt x="9847" y="11470"/>
                </a:lnTo>
                <a:lnTo>
                  <a:pt x="9912" y="11445"/>
                </a:lnTo>
                <a:lnTo>
                  <a:pt x="9963" y="11420"/>
                </a:lnTo>
                <a:lnTo>
                  <a:pt x="10000" y="11391"/>
                </a:lnTo>
                <a:lnTo>
                  <a:pt x="10030" y="11356"/>
                </a:lnTo>
                <a:lnTo>
                  <a:pt x="10057" y="11312"/>
                </a:lnTo>
                <a:lnTo>
                  <a:pt x="10082" y="11259"/>
                </a:lnTo>
                <a:lnTo>
                  <a:pt x="10106" y="11197"/>
                </a:lnTo>
                <a:lnTo>
                  <a:pt x="10129" y="11128"/>
                </a:lnTo>
                <a:lnTo>
                  <a:pt x="10150" y="11051"/>
                </a:lnTo>
                <a:lnTo>
                  <a:pt x="10169" y="10968"/>
                </a:lnTo>
                <a:lnTo>
                  <a:pt x="10186" y="10879"/>
                </a:lnTo>
                <a:lnTo>
                  <a:pt x="10202" y="10785"/>
                </a:lnTo>
                <a:lnTo>
                  <a:pt x="10215" y="10684"/>
                </a:lnTo>
                <a:lnTo>
                  <a:pt x="10227" y="10581"/>
                </a:lnTo>
                <a:lnTo>
                  <a:pt x="10237" y="10475"/>
                </a:lnTo>
                <a:lnTo>
                  <a:pt x="10245" y="10366"/>
                </a:lnTo>
                <a:lnTo>
                  <a:pt x="10251" y="10253"/>
                </a:lnTo>
                <a:lnTo>
                  <a:pt x="10255" y="10140"/>
                </a:lnTo>
                <a:lnTo>
                  <a:pt x="10258" y="10026"/>
                </a:lnTo>
                <a:lnTo>
                  <a:pt x="10258" y="9911"/>
                </a:lnTo>
                <a:lnTo>
                  <a:pt x="10256" y="9797"/>
                </a:lnTo>
                <a:lnTo>
                  <a:pt x="10252" y="9684"/>
                </a:lnTo>
                <a:lnTo>
                  <a:pt x="10246" y="9572"/>
                </a:lnTo>
                <a:lnTo>
                  <a:pt x="10238" y="9462"/>
                </a:lnTo>
                <a:lnTo>
                  <a:pt x="10228" y="9356"/>
                </a:lnTo>
                <a:lnTo>
                  <a:pt x="10216" y="9252"/>
                </a:lnTo>
                <a:lnTo>
                  <a:pt x="10201" y="9153"/>
                </a:lnTo>
                <a:lnTo>
                  <a:pt x="10184" y="9058"/>
                </a:lnTo>
                <a:lnTo>
                  <a:pt x="10165" y="8968"/>
                </a:lnTo>
                <a:lnTo>
                  <a:pt x="10144" y="8885"/>
                </a:lnTo>
                <a:lnTo>
                  <a:pt x="10119" y="8809"/>
                </a:lnTo>
                <a:lnTo>
                  <a:pt x="10093" y="8739"/>
                </a:lnTo>
                <a:lnTo>
                  <a:pt x="10065" y="8676"/>
                </a:lnTo>
                <a:lnTo>
                  <a:pt x="10034" y="8622"/>
                </a:lnTo>
                <a:lnTo>
                  <a:pt x="10000" y="8578"/>
                </a:lnTo>
                <a:lnTo>
                  <a:pt x="9983" y="8562"/>
                </a:lnTo>
                <a:lnTo>
                  <a:pt x="9965" y="8546"/>
                </a:lnTo>
                <a:lnTo>
                  <a:pt x="9943" y="8529"/>
                </a:lnTo>
                <a:lnTo>
                  <a:pt x="9919" y="8514"/>
                </a:lnTo>
                <a:lnTo>
                  <a:pt x="9893" y="8500"/>
                </a:lnTo>
                <a:lnTo>
                  <a:pt x="9863" y="8486"/>
                </a:lnTo>
                <a:lnTo>
                  <a:pt x="9832" y="8473"/>
                </a:lnTo>
                <a:lnTo>
                  <a:pt x="9799" y="8460"/>
                </a:lnTo>
                <a:lnTo>
                  <a:pt x="9762" y="8447"/>
                </a:lnTo>
                <a:lnTo>
                  <a:pt x="9725" y="8435"/>
                </a:lnTo>
                <a:lnTo>
                  <a:pt x="9686" y="8424"/>
                </a:lnTo>
                <a:lnTo>
                  <a:pt x="9644" y="8414"/>
                </a:lnTo>
                <a:lnTo>
                  <a:pt x="9600" y="8404"/>
                </a:lnTo>
                <a:lnTo>
                  <a:pt x="9555" y="8395"/>
                </a:lnTo>
                <a:lnTo>
                  <a:pt x="9508" y="8386"/>
                </a:lnTo>
                <a:lnTo>
                  <a:pt x="9460" y="8377"/>
                </a:lnTo>
                <a:lnTo>
                  <a:pt x="9410" y="8369"/>
                </a:lnTo>
                <a:lnTo>
                  <a:pt x="9358" y="8362"/>
                </a:lnTo>
                <a:lnTo>
                  <a:pt x="9306" y="8355"/>
                </a:lnTo>
                <a:lnTo>
                  <a:pt x="9251" y="8349"/>
                </a:lnTo>
                <a:lnTo>
                  <a:pt x="9196" y="8344"/>
                </a:lnTo>
                <a:lnTo>
                  <a:pt x="9140" y="8339"/>
                </a:lnTo>
                <a:lnTo>
                  <a:pt x="9081" y="8334"/>
                </a:lnTo>
                <a:lnTo>
                  <a:pt x="9023" y="8331"/>
                </a:lnTo>
                <a:lnTo>
                  <a:pt x="8963" y="8327"/>
                </a:lnTo>
                <a:lnTo>
                  <a:pt x="8903" y="8325"/>
                </a:lnTo>
                <a:lnTo>
                  <a:pt x="8841" y="8323"/>
                </a:lnTo>
                <a:lnTo>
                  <a:pt x="8779" y="8321"/>
                </a:lnTo>
                <a:lnTo>
                  <a:pt x="8715" y="8320"/>
                </a:lnTo>
                <a:lnTo>
                  <a:pt x="8653" y="8320"/>
                </a:lnTo>
                <a:lnTo>
                  <a:pt x="8588" y="8320"/>
                </a:lnTo>
                <a:lnTo>
                  <a:pt x="8524" y="8320"/>
                </a:lnTo>
                <a:lnTo>
                  <a:pt x="8663" y="6281"/>
                </a:lnTo>
                <a:lnTo>
                  <a:pt x="9108" y="6269"/>
                </a:lnTo>
                <a:lnTo>
                  <a:pt x="9551" y="6259"/>
                </a:lnTo>
                <a:lnTo>
                  <a:pt x="9772" y="6254"/>
                </a:lnTo>
                <a:lnTo>
                  <a:pt x="9989" y="6250"/>
                </a:lnTo>
                <a:lnTo>
                  <a:pt x="10206" y="6247"/>
                </a:lnTo>
                <a:lnTo>
                  <a:pt x="10420" y="6244"/>
                </a:lnTo>
                <a:lnTo>
                  <a:pt x="10630" y="6241"/>
                </a:lnTo>
                <a:lnTo>
                  <a:pt x="10838" y="6239"/>
                </a:lnTo>
                <a:lnTo>
                  <a:pt x="11041" y="6238"/>
                </a:lnTo>
                <a:lnTo>
                  <a:pt x="11240" y="6238"/>
                </a:lnTo>
                <a:lnTo>
                  <a:pt x="11434" y="6238"/>
                </a:lnTo>
                <a:lnTo>
                  <a:pt x="11623" y="6239"/>
                </a:lnTo>
                <a:lnTo>
                  <a:pt x="11807" y="6240"/>
                </a:lnTo>
                <a:lnTo>
                  <a:pt x="11983" y="6243"/>
                </a:lnTo>
                <a:lnTo>
                  <a:pt x="12154" y="6246"/>
                </a:lnTo>
                <a:lnTo>
                  <a:pt x="12318" y="6249"/>
                </a:lnTo>
                <a:lnTo>
                  <a:pt x="12473" y="6254"/>
                </a:lnTo>
                <a:lnTo>
                  <a:pt x="12621" y="6259"/>
                </a:lnTo>
                <a:lnTo>
                  <a:pt x="12761" y="6265"/>
                </a:lnTo>
                <a:lnTo>
                  <a:pt x="12892" y="6272"/>
                </a:lnTo>
                <a:lnTo>
                  <a:pt x="13013" y="6280"/>
                </a:lnTo>
                <a:lnTo>
                  <a:pt x="13125" y="6288"/>
                </a:lnTo>
                <a:lnTo>
                  <a:pt x="13227" y="6298"/>
                </a:lnTo>
                <a:lnTo>
                  <a:pt x="13318" y="6308"/>
                </a:lnTo>
                <a:lnTo>
                  <a:pt x="13397" y="6321"/>
                </a:lnTo>
                <a:lnTo>
                  <a:pt x="13466" y="6333"/>
                </a:lnTo>
                <a:lnTo>
                  <a:pt x="13522" y="6346"/>
                </a:lnTo>
                <a:lnTo>
                  <a:pt x="13567" y="6361"/>
                </a:lnTo>
                <a:lnTo>
                  <a:pt x="13598" y="6376"/>
                </a:lnTo>
                <a:lnTo>
                  <a:pt x="13615" y="6392"/>
                </a:lnTo>
                <a:lnTo>
                  <a:pt x="13632" y="6421"/>
                </a:lnTo>
                <a:lnTo>
                  <a:pt x="13648" y="6453"/>
                </a:lnTo>
                <a:lnTo>
                  <a:pt x="13664" y="6490"/>
                </a:lnTo>
                <a:lnTo>
                  <a:pt x="13680" y="6530"/>
                </a:lnTo>
                <a:lnTo>
                  <a:pt x="13694" y="6574"/>
                </a:lnTo>
                <a:lnTo>
                  <a:pt x="13708" y="6621"/>
                </a:lnTo>
                <a:lnTo>
                  <a:pt x="13721" y="6672"/>
                </a:lnTo>
                <a:lnTo>
                  <a:pt x="13734" y="6724"/>
                </a:lnTo>
                <a:lnTo>
                  <a:pt x="13746" y="6781"/>
                </a:lnTo>
                <a:lnTo>
                  <a:pt x="13757" y="6840"/>
                </a:lnTo>
                <a:lnTo>
                  <a:pt x="13768" y="6900"/>
                </a:lnTo>
                <a:lnTo>
                  <a:pt x="13778" y="6963"/>
                </a:lnTo>
                <a:lnTo>
                  <a:pt x="13787" y="7029"/>
                </a:lnTo>
                <a:lnTo>
                  <a:pt x="13796" y="7096"/>
                </a:lnTo>
                <a:lnTo>
                  <a:pt x="13805" y="7164"/>
                </a:lnTo>
                <a:lnTo>
                  <a:pt x="13812" y="7234"/>
                </a:lnTo>
                <a:lnTo>
                  <a:pt x="13819" y="7305"/>
                </a:lnTo>
                <a:lnTo>
                  <a:pt x="13825" y="7377"/>
                </a:lnTo>
                <a:lnTo>
                  <a:pt x="13830" y="7450"/>
                </a:lnTo>
                <a:lnTo>
                  <a:pt x="13835" y="7523"/>
                </a:lnTo>
                <a:lnTo>
                  <a:pt x="13838" y="7596"/>
                </a:lnTo>
                <a:lnTo>
                  <a:pt x="13841" y="7670"/>
                </a:lnTo>
                <a:lnTo>
                  <a:pt x="13843" y="7743"/>
                </a:lnTo>
                <a:lnTo>
                  <a:pt x="13844" y="7817"/>
                </a:lnTo>
                <a:lnTo>
                  <a:pt x="13845" y="7890"/>
                </a:lnTo>
                <a:lnTo>
                  <a:pt x="13845" y="7963"/>
                </a:lnTo>
                <a:lnTo>
                  <a:pt x="13844" y="8034"/>
                </a:lnTo>
                <a:lnTo>
                  <a:pt x="13842" y="8104"/>
                </a:lnTo>
                <a:lnTo>
                  <a:pt x="13839" y="8173"/>
                </a:lnTo>
                <a:lnTo>
                  <a:pt x="13835" y="8241"/>
                </a:lnTo>
                <a:lnTo>
                  <a:pt x="13831" y="8307"/>
                </a:lnTo>
                <a:lnTo>
                  <a:pt x="13825" y="8370"/>
                </a:lnTo>
                <a:lnTo>
                  <a:pt x="13700" y="8384"/>
                </a:lnTo>
                <a:lnTo>
                  <a:pt x="13575" y="8399"/>
                </a:lnTo>
                <a:lnTo>
                  <a:pt x="13451" y="8415"/>
                </a:lnTo>
                <a:lnTo>
                  <a:pt x="13328" y="8433"/>
                </a:lnTo>
                <a:lnTo>
                  <a:pt x="13267" y="8442"/>
                </a:lnTo>
                <a:lnTo>
                  <a:pt x="13207" y="8452"/>
                </a:lnTo>
                <a:lnTo>
                  <a:pt x="13148" y="8463"/>
                </a:lnTo>
                <a:lnTo>
                  <a:pt x="13090" y="8474"/>
                </a:lnTo>
                <a:lnTo>
                  <a:pt x="13032" y="8485"/>
                </a:lnTo>
                <a:lnTo>
                  <a:pt x="12976" y="8497"/>
                </a:lnTo>
                <a:lnTo>
                  <a:pt x="12922" y="8509"/>
                </a:lnTo>
                <a:lnTo>
                  <a:pt x="12867" y="8522"/>
                </a:lnTo>
                <a:lnTo>
                  <a:pt x="12816" y="8535"/>
                </a:lnTo>
                <a:lnTo>
                  <a:pt x="12764" y="8549"/>
                </a:lnTo>
                <a:lnTo>
                  <a:pt x="12716" y="8563"/>
                </a:lnTo>
                <a:lnTo>
                  <a:pt x="12669" y="8577"/>
                </a:lnTo>
                <a:lnTo>
                  <a:pt x="12623" y="8592"/>
                </a:lnTo>
                <a:lnTo>
                  <a:pt x="12580" y="8608"/>
                </a:lnTo>
                <a:lnTo>
                  <a:pt x="12538" y="8623"/>
                </a:lnTo>
                <a:lnTo>
                  <a:pt x="12498" y="8641"/>
                </a:lnTo>
                <a:lnTo>
                  <a:pt x="12462" y="8657"/>
                </a:lnTo>
                <a:lnTo>
                  <a:pt x="12427" y="8675"/>
                </a:lnTo>
                <a:lnTo>
                  <a:pt x="12394" y="8693"/>
                </a:lnTo>
                <a:lnTo>
                  <a:pt x="12365" y="8711"/>
                </a:lnTo>
                <a:lnTo>
                  <a:pt x="12338" y="8731"/>
                </a:lnTo>
                <a:lnTo>
                  <a:pt x="12314" y="8750"/>
                </a:lnTo>
                <a:lnTo>
                  <a:pt x="12293" y="8770"/>
                </a:lnTo>
                <a:lnTo>
                  <a:pt x="12274" y="8790"/>
                </a:lnTo>
                <a:lnTo>
                  <a:pt x="12236" y="8844"/>
                </a:lnTo>
                <a:lnTo>
                  <a:pt x="12200" y="8905"/>
                </a:lnTo>
                <a:lnTo>
                  <a:pt x="12168" y="8972"/>
                </a:lnTo>
                <a:lnTo>
                  <a:pt x="12137" y="9046"/>
                </a:lnTo>
                <a:lnTo>
                  <a:pt x="12110" y="9125"/>
                </a:lnTo>
                <a:lnTo>
                  <a:pt x="12085" y="9210"/>
                </a:lnTo>
                <a:lnTo>
                  <a:pt x="12063" y="9299"/>
                </a:lnTo>
                <a:lnTo>
                  <a:pt x="12044" y="9392"/>
                </a:lnTo>
                <a:lnTo>
                  <a:pt x="12026" y="9489"/>
                </a:lnTo>
                <a:lnTo>
                  <a:pt x="12012" y="9588"/>
                </a:lnTo>
                <a:lnTo>
                  <a:pt x="12000" y="9689"/>
                </a:lnTo>
                <a:lnTo>
                  <a:pt x="11991" y="9792"/>
                </a:lnTo>
                <a:lnTo>
                  <a:pt x="11983" y="9896"/>
                </a:lnTo>
                <a:lnTo>
                  <a:pt x="11979" y="10001"/>
                </a:lnTo>
                <a:lnTo>
                  <a:pt x="11977" y="10107"/>
                </a:lnTo>
                <a:lnTo>
                  <a:pt x="11977" y="10212"/>
                </a:lnTo>
                <a:lnTo>
                  <a:pt x="11979" y="10316"/>
                </a:lnTo>
                <a:lnTo>
                  <a:pt x="11984" y="10418"/>
                </a:lnTo>
                <a:lnTo>
                  <a:pt x="11991" y="10520"/>
                </a:lnTo>
                <a:lnTo>
                  <a:pt x="12000" y="10617"/>
                </a:lnTo>
                <a:lnTo>
                  <a:pt x="12011" y="10712"/>
                </a:lnTo>
                <a:lnTo>
                  <a:pt x="12025" y="10803"/>
                </a:lnTo>
                <a:lnTo>
                  <a:pt x="12041" y="10890"/>
                </a:lnTo>
                <a:lnTo>
                  <a:pt x="12059" y="10972"/>
                </a:lnTo>
                <a:lnTo>
                  <a:pt x="12079" y="11049"/>
                </a:lnTo>
                <a:lnTo>
                  <a:pt x="12100" y="11119"/>
                </a:lnTo>
                <a:lnTo>
                  <a:pt x="12124" y="11184"/>
                </a:lnTo>
                <a:lnTo>
                  <a:pt x="12150" y="11241"/>
                </a:lnTo>
                <a:lnTo>
                  <a:pt x="12179" y="11292"/>
                </a:lnTo>
                <a:lnTo>
                  <a:pt x="12209" y="11333"/>
                </a:lnTo>
                <a:lnTo>
                  <a:pt x="12240" y="11366"/>
                </a:lnTo>
                <a:lnTo>
                  <a:pt x="12274" y="11391"/>
                </a:lnTo>
                <a:lnTo>
                  <a:pt x="12316" y="11411"/>
                </a:lnTo>
                <a:lnTo>
                  <a:pt x="12372" y="11429"/>
                </a:lnTo>
                <a:lnTo>
                  <a:pt x="12441" y="11447"/>
                </a:lnTo>
                <a:lnTo>
                  <a:pt x="12521" y="11465"/>
                </a:lnTo>
                <a:lnTo>
                  <a:pt x="12614" y="11482"/>
                </a:lnTo>
                <a:lnTo>
                  <a:pt x="12716" y="11497"/>
                </a:lnTo>
                <a:lnTo>
                  <a:pt x="12828" y="11511"/>
                </a:lnTo>
                <a:lnTo>
                  <a:pt x="12948" y="11525"/>
                </a:lnTo>
                <a:lnTo>
                  <a:pt x="13075" y="11537"/>
                </a:lnTo>
                <a:lnTo>
                  <a:pt x="13208" y="11550"/>
                </a:lnTo>
                <a:lnTo>
                  <a:pt x="13347" y="11560"/>
                </a:lnTo>
                <a:lnTo>
                  <a:pt x="13491" y="11568"/>
                </a:lnTo>
                <a:lnTo>
                  <a:pt x="13638" y="11576"/>
                </a:lnTo>
                <a:lnTo>
                  <a:pt x="13787" y="11582"/>
                </a:lnTo>
                <a:lnTo>
                  <a:pt x="13940" y="11587"/>
                </a:lnTo>
                <a:lnTo>
                  <a:pt x="14092" y="11590"/>
                </a:lnTo>
                <a:lnTo>
                  <a:pt x="14244" y="11592"/>
                </a:lnTo>
                <a:lnTo>
                  <a:pt x="14395" y="11592"/>
                </a:lnTo>
                <a:lnTo>
                  <a:pt x="14544" y="11590"/>
                </a:lnTo>
                <a:lnTo>
                  <a:pt x="14691" y="11587"/>
                </a:lnTo>
                <a:lnTo>
                  <a:pt x="14833" y="11582"/>
                </a:lnTo>
                <a:lnTo>
                  <a:pt x="14970" y="11575"/>
                </a:lnTo>
                <a:lnTo>
                  <a:pt x="15102" y="11566"/>
                </a:lnTo>
                <a:lnTo>
                  <a:pt x="15226" y="11556"/>
                </a:lnTo>
                <a:lnTo>
                  <a:pt x="15344" y="11542"/>
                </a:lnTo>
                <a:lnTo>
                  <a:pt x="15452" y="11527"/>
                </a:lnTo>
                <a:lnTo>
                  <a:pt x="15550" y="11510"/>
                </a:lnTo>
                <a:lnTo>
                  <a:pt x="15639" y="11491"/>
                </a:lnTo>
                <a:lnTo>
                  <a:pt x="15717" y="11470"/>
                </a:lnTo>
                <a:lnTo>
                  <a:pt x="15781" y="11445"/>
                </a:lnTo>
                <a:lnTo>
                  <a:pt x="15833" y="11420"/>
                </a:lnTo>
                <a:lnTo>
                  <a:pt x="15870" y="11391"/>
                </a:lnTo>
                <a:lnTo>
                  <a:pt x="15899" y="11356"/>
                </a:lnTo>
                <a:lnTo>
                  <a:pt x="15926" y="11312"/>
                </a:lnTo>
                <a:lnTo>
                  <a:pt x="15952" y="11259"/>
                </a:lnTo>
                <a:lnTo>
                  <a:pt x="15976" y="11197"/>
                </a:lnTo>
                <a:lnTo>
                  <a:pt x="15999" y="11128"/>
                </a:lnTo>
                <a:lnTo>
                  <a:pt x="16019" y="11051"/>
                </a:lnTo>
                <a:lnTo>
                  <a:pt x="16038" y="10968"/>
                </a:lnTo>
                <a:lnTo>
                  <a:pt x="16055" y="10879"/>
                </a:lnTo>
                <a:lnTo>
                  <a:pt x="16072" y="10785"/>
                </a:lnTo>
                <a:lnTo>
                  <a:pt x="16085" y="10684"/>
                </a:lnTo>
                <a:lnTo>
                  <a:pt x="16097" y="10581"/>
                </a:lnTo>
                <a:lnTo>
                  <a:pt x="16107" y="10475"/>
                </a:lnTo>
                <a:lnTo>
                  <a:pt x="16115" y="10366"/>
                </a:lnTo>
                <a:lnTo>
                  <a:pt x="16121" y="10253"/>
                </a:lnTo>
                <a:lnTo>
                  <a:pt x="16125" y="10140"/>
                </a:lnTo>
                <a:lnTo>
                  <a:pt x="16128" y="10026"/>
                </a:lnTo>
                <a:lnTo>
                  <a:pt x="16128" y="9911"/>
                </a:lnTo>
                <a:lnTo>
                  <a:pt x="16126" y="9797"/>
                </a:lnTo>
                <a:lnTo>
                  <a:pt x="16122" y="9684"/>
                </a:lnTo>
                <a:lnTo>
                  <a:pt x="16116" y="9572"/>
                </a:lnTo>
                <a:lnTo>
                  <a:pt x="16108" y="9462"/>
                </a:lnTo>
                <a:lnTo>
                  <a:pt x="16098" y="9356"/>
                </a:lnTo>
                <a:lnTo>
                  <a:pt x="16085" y="9252"/>
                </a:lnTo>
                <a:lnTo>
                  <a:pt x="16071" y="9153"/>
                </a:lnTo>
                <a:lnTo>
                  <a:pt x="16053" y="9057"/>
                </a:lnTo>
                <a:lnTo>
                  <a:pt x="16034" y="8968"/>
                </a:lnTo>
                <a:lnTo>
                  <a:pt x="16013" y="8885"/>
                </a:lnTo>
                <a:lnTo>
                  <a:pt x="15989" y="8808"/>
                </a:lnTo>
                <a:lnTo>
                  <a:pt x="15963" y="8738"/>
                </a:lnTo>
                <a:lnTo>
                  <a:pt x="15934" y="8676"/>
                </a:lnTo>
                <a:lnTo>
                  <a:pt x="15903" y="8622"/>
                </a:lnTo>
                <a:lnTo>
                  <a:pt x="15870" y="85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Tree>
    <p:extLst>
      <p:ext uri="{BB962C8B-B14F-4D97-AF65-F5344CB8AC3E}">
        <p14:creationId xmlns:p14="http://schemas.microsoft.com/office/powerpoint/2010/main" val="26121587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ounded Rectangle 123">
            <a:extLst>
              <a:ext uri="{FF2B5EF4-FFF2-40B4-BE49-F238E27FC236}">
                <a16:creationId xmlns:a16="http://schemas.microsoft.com/office/drawing/2014/main" id="{0E86239A-8A8B-4738-B0AC-2F49D8D6058C}"/>
              </a:ext>
            </a:extLst>
          </p:cNvPr>
          <p:cNvSpPr/>
          <p:nvPr/>
        </p:nvSpPr>
        <p:spPr>
          <a:xfrm>
            <a:off x="3642102" y="216230"/>
            <a:ext cx="4039093" cy="42371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a:solidFill>
                  <a:schemeClr val="tx1">
                    <a:lumMod val="75000"/>
                    <a:lumOff val="25000"/>
                  </a:schemeClr>
                </a:solidFill>
                <a:latin typeface="Neris Black" panose="00000A00000000000000" pitchFamily="50" charset="0"/>
              </a:rPr>
              <a:t>Fournir les cubes clients</a:t>
            </a:r>
          </a:p>
        </p:txBody>
      </p:sp>
      <p:sp>
        <p:nvSpPr>
          <p:cNvPr id="5" name="Rounded Rectangle 123">
            <a:extLst>
              <a:ext uri="{FF2B5EF4-FFF2-40B4-BE49-F238E27FC236}">
                <a16:creationId xmlns:a16="http://schemas.microsoft.com/office/drawing/2014/main" id="{525E87AE-8B0A-4F7E-9A3A-C010E48A548B}"/>
              </a:ext>
            </a:extLst>
          </p:cNvPr>
          <p:cNvSpPr/>
          <p:nvPr/>
        </p:nvSpPr>
        <p:spPr>
          <a:xfrm>
            <a:off x="3642102" y="863117"/>
            <a:ext cx="4039093" cy="51331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a:solidFill>
                  <a:schemeClr val="tx1">
                    <a:lumMod val="75000"/>
                    <a:lumOff val="25000"/>
                  </a:schemeClr>
                </a:solidFill>
                <a:latin typeface="Neris Black" panose="00000A00000000000000" pitchFamily="50" charset="0"/>
              </a:rPr>
              <a:t>Visualiser analyse données internes</a:t>
            </a:r>
          </a:p>
        </p:txBody>
      </p:sp>
      <p:sp>
        <p:nvSpPr>
          <p:cNvPr id="6" name="Rounded Rectangle 123">
            <a:extLst>
              <a:ext uri="{FF2B5EF4-FFF2-40B4-BE49-F238E27FC236}">
                <a16:creationId xmlns:a16="http://schemas.microsoft.com/office/drawing/2014/main" id="{1680DC0F-999D-4076-9105-7B43F1FADCBA}"/>
              </a:ext>
            </a:extLst>
          </p:cNvPr>
          <p:cNvSpPr/>
          <p:nvPr/>
        </p:nvSpPr>
        <p:spPr>
          <a:xfrm>
            <a:off x="3642102" y="1568532"/>
            <a:ext cx="4029361" cy="600863"/>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a:solidFill>
                  <a:schemeClr val="tx1">
                    <a:lumMod val="75000"/>
                    <a:lumOff val="25000"/>
                  </a:schemeClr>
                </a:solidFill>
                <a:latin typeface="Neris Black" panose="00000A00000000000000" pitchFamily="50" charset="0"/>
              </a:rPr>
              <a:t>Créer une nouvelle analyse</a:t>
            </a:r>
          </a:p>
        </p:txBody>
      </p:sp>
      <p:sp>
        <p:nvSpPr>
          <p:cNvPr id="8" name="Rounded Rectangle 123">
            <a:extLst>
              <a:ext uri="{FF2B5EF4-FFF2-40B4-BE49-F238E27FC236}">
                <a16:creationId xmlns:a16="http://schemas.microsoft.com/office/drawing/2014/main" id="{0066AB50-7DE5-4657-8834-299773113DCA}"/>
              </a:ext>
            </a:extLst>
          </p:cNvPr>
          <p:cNvSpPr/>
          <p:nvPr/>
        </p:nvSpPr>
        <p:spPr>
          <a:xfrm>
            <a:off x="3642102" y="3458398"/>
            <a:ext cx="4057180" cy="513313"/>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a:solidFill>
                  <a:schemeClr val="tx1">
                    <a:lumMod val="75000"/>
                    <a:lumOff val="25000"/>
                  </a:schemeClr>
                </a:solidFill>
                <a:latin typeface="Neris Black" panose="00000A00000000000000" pitchFamily="50" charset="0"/>
              </a:rPr>
              <a:t>Analyse du passif</a:t>
            </a:r>
          </a:p>
        </p:txBody>
      </p:sp>
      <p:sp>
        <p:nvSpPr>
          <p:cNvPr id="9" name="Rounded Rectangle 123">
            <a:extLst>
              <a:ext uri="{FF2B5EF4-FFF2-40B4-BE49-F238E27FC236}">
                <a16:creationId xmlns:a16="http://schemas.microsoft.com/office/drawing/2014/main" id="{9CACA770-32CB-4AFF-8716-8198739C583A}"/>
              </a:ext>
            </a:extLst>
          </p:cNvPr>
          <p:cNvSpPr/>
          <p:nvPr/>
        </p:nvSpPr>
        <p:spPr>
          <a:xfrm>
            <a:off x="3642102" y="4289845"/>
            <a:ext cx="4039093" cy="513313"/>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a:solidFill>
                  <a:schemeClr val="tx1">
                    <a:lumMod val="75000"/>
                    <a:lumOff val="25000"/>
                  </a:schemeClr>
                </a:solidFill>
                <a:latin typeface="Neris Black" panose="00000A00000000000000" pitchFamily="50" charset="0"/>
              </a:rPr>
              <a:t>Consulter l’historique des analyses</a:t>
            </a:r>
          </a:p>
        </p:txBody>
      </p:sp>
      <p:sp>
        <p:nvSpPr>
          <p:cNvPr id="10" name="Rounded Rectangle 123">
            <a:extLst>
              <a:ext uri="{FF2B5EF4-FFF2-40B4-BE49-F238E27FC236}">
                <a16:creationId xmlns:a16="http://schemas.microsoft.com/office/drawing/2014/main" id="{F76902D3-A607-489D-9809-BD0E72E27C8F}"/>
              </a:ext>
            </a:extLst>
          </p:cNvPr>
          <p:cNvSpPr/>
          <p:nvPr/>
        </p:nvSpPr>
        <p:spPr>
          <a:xfrm>
            <a:off x="3642102" y="6314956"/>
            <a:ext cx="4057179" cy="42371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a:solidFill>
                  <a:schemeClr val="tx1">
                    <a:lumMod val="75000"/>
                    <a:lumOff val="25000"/>
                  </a:schemeClr>
                </a:solidFill>
                <a:latin typeface="Neris Black" panose="00000A00000000000000" pitchFamily="50" charset="0"/>
              </a:rPr>
              <a:t>Se déconnecter</a:t>
            </a:r>
          </a:p>
        </p:txBody>
      </p:sp>
      <p:sp>
        <p:nvSpPr>
          <p:cNvPr id="11" name="Rounded Rectangle 123">
            <a:extLst>
              <a:ext uri="{FF2B5EF4-FFF2-40B4-BE49-F238E27FC236}">
                <a16:creationId xmlns:a16="http://schemas.microsoft.com/office/drawing/2014/main" id="{7A2FC797-0251-4685-910D-E5C08CED6FF9}"/>
              </a:ext>
            </a:extLst>
          </p:cNvPr>
          <p:cNvSpPr/>
          <p:nvPr/>
        </p:nvSpPr>
        <p:spPr>
          <a:xfrm>
            <a:off x="9703136" y="2441938"/>
            <a:ext cx="2342391" cy="42371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a:solidFill>
                  <a:schemeClr val="tx1">
                    <a:lumMod val="75000"/>
                    <a:lumOff val="25000"/>
                  </a:schemeClr>
                </a:solidFill>
                <a:latin typeface="Neris Black" panose="00000A00000000000000" pitchFamily="50" charset="0"/>
              </a:rPr>
              <a:t>S’authentifier</a:t>
            </a:r>
          </a:p>
        </p:txBody>
      </p:sp>
      <p:sp>
        <p:nvSpPr>
          <p:cNvPr id="12" name="Rounded Rectangle 123">
            <a:extLst>
              <a:ext uri="{FF2B5EF4-FFF2-40B4-BE49-F238E27FC236}">
                <a16:creationId xmlns:a16="http://schemas.microsoft.com/office/drawing/2014/main" id="{FAFC4BE1-8039-4875-863F-A40817A330DD}"/>
              </a:ext>
            </a:extLst>
          </p:cNvPr>
          <p:cNvSpPr/>
          <p:nvPr/>
        </p:nvSpPr>
        <p:spPr>
          <a:xfrm>
            <a:off x="3642102" y="2692494"/>
            <a:ext cx="4029361" cy="600863"/>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a:solidFill>
                  <a:schemeClr val="tx1">
                    <a:lumMod val="75000"/>
                    <a:lumOff val="25000"/>
                  </a:schemeClr>
                </a:solidFill>
                <a:latin typeface="Neris Black" panose="00000A00000000000000" pitchFamily="50" charset="0"/>
              </a:rPr>
              <a:t>Introduire paramètres </a:t>
            </a:r>
          </a:p>
        </p:txBody>
      </p:sp>
      <p:grpSp>
        <p:nvGrpSpPr>
          <p:cNvPr id="120" name="Groupe 119">
            <a:extLst>
              <a:ext uri="{FF2B5EF4-FFF2-40B4-BE49-F238E27FC236}">
                <a16:creationId xmlns:a16="http://schemas.microsoft.com/office/drawing/2014/main" id="{8E7B990E-B621-4A6C-B746-04C651CDA4A4}"/>
              </a:ext>
            </a:extLst>
          </p:cNvPr>
          <p:cNvGrpSpPr/>
          <p:nvPr/>
        </p:nvGrpSpPr>
        <p:grpSpPr>
          <a:xfrm>
            <a:off x="982977" y="1597535"/>
            <a:ext cx="1184812" cy="1306060"/>
            <a:chOff x="982977" y="1597535"/>
            <a:chExt cx="1184812" cy="1306060"/>
          </a:xfrm>
        </p:grpSpPr>
        <p:sp>
          <p:nvSpPr>
            <p:cNvPr id="3" name="Freeform 8">
              <a:extLst>
                <a:ext uri="{FF2B5EF4-FFF2-40B4-BE49-F238E27FC236}">
                  <a16:creationId xmlns:a16="http://schemas.microsoft.com/office/drawing/2014/main" id="{ECE4C99F-45C2-4AC0-A197-0AE2DA16A997}"/>
                </a:ext>
              </a:extLst>
            </p:cNvPr>
            <p:cNvSpPr>
              <a:spLocks noEditPoints="1"/>
            </p:cNvSpPr>
            <p:nvPr/>
          </p:nvSpPr>
          <p:spPr bwMode="auto">
            <a:xfrm>
              <a:off x="1208687" y="1597535"/>
              <a:ext cx="593074" cy="874259"/>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rgbClr val="EC407A"/>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842C61CC-EEDB-48A3-936F-E52D12C151F5}"/>
                </a:ext>
              </a:extLst>
            </p:cNvPr>
            <p:cNvSpPr txBox="1"/>
            <p:nvPr/>
          </p:nvSpPr>
          <p:spPr>
            <a:xfrm>
              <a:off x="982977" y="2534263"/>
              <a:ext cx="1184812" cy="369332"/>
            </a:xfrm>
            <a:prstGeom prst="rect">
              <a:avLst/>
            </a:prstGeom>
            <a:noFill/>
          </p:spPr>
          <p:txBody>
            <a:bodyPr wrap="none" rtlCol="0">
              <a:spAutoFit/>
            </a:bodyPr>
            <a:lstStyle/>
            <a:p>
              <a:r>
                <a:rPr lang="fr-FR" b="1" dirty="0">
                  <a:solidFill>
                    <a:schemeClr val="tx2">
                      <a:lumMod val="75000"/>
                    </a:schemeClr>
                  </a:solidFill>
                </a:rPr>
                <a:t>Utilisateur</a:t>
              </a:r>
            </a:p>
          </p:txBody>
        </p:sp>
      </p:grpSp>
      <p:cxnSp>
        <p:nvCxnSpPr>
          <p:cNvPr id="19" name="Straight Connector 18">
            <a:extLst>
              <a:ext uri="{FF2B5EF4-FFF2-40B4-BE49-F238E27FC236}">
                <a16:creationId xmlns:a16="http://schemas.microsoft.com/office/drawing/2014/main" id="{B421CF06-C806-4F57-A7BC-04D766705449}"/>
              </a:ext>
            </a:extLst>
          </p:cNvPr>
          <p:cNvCxnSpPr>
            <a:cxnSpLocks/>
            <a:stCxn id="3" idx="26"/>
            <a:endCxn id="4" idx="1"/>
          </p:cNvCxnSpPr>
          <p:nvPr/>
        </p:nvCxnSpPr>
        <p:spPr>
          <a:xfrm flipV="1">
            <a:off x="1793982" y="428088"/>
            <a:ext cx="1848120" cy="1690681"/>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35BE5A65-F3D6-44B8-9042-23C55CF0F672}"/>
              </a:ext>
            </a:extLst>
          </p:cNvPr>
          <p:cNvCxnSpPr>
            <a:cxnSpLocks/>
            <a:stCxn id="3" idx="58"/>
            <a:endCxn id="5" idx="1"/>
          </p:cNvCxnSpPr>
          <p:nvPr/>
        </p:nvCxnSpPr>
        <p:spPr>
          <a:xfrm flipV="1">
            <a:off x="1801761" y="1119774"/>
            <a:ext cx="1840341" cy="977181"/>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B9E1078C-B031-4E01-A939-9A2943259C9B}"/>
              </a:ext>
            </a:extLst>
          </p:cNvPr>
          <p:cNvCxnSpPr>
            <a:cxnSpLocks/>
            <a:stCxn id="3" idx="58"/>
            <a:endCxn id="6" idx="1"/>
          </p:cNvCxnSpPr>
          <p:nvPr/>
        </p:nvCxnSpPr>
        <p:spPr>
          <a:xfrm flipV="1">
            <a:off x="1801761" y="1868964"/>
            <a:ext cx="1840341" cy="227991"/>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0CCEC9C0-67AA-4D5A-B474-CC4918B3CC19}"/>
              </a:ext>
            </a:extLst>
          </p:cNvPr>
          <p:cNvCxnSpPr>
            <a:cxnSpLocks/>
            <a:stCxn id="3" idx="58"/>
            <a:endCxn id="8" idx="1"/>
          </p:cNvCxnSpPr>
          <p:nvPr/>
        </p:nvCxnSpPr>
        <p:spPr>
          <a:xfrm>
            <a:off x="1801761" y="2096955"/>
            <a:ext cx="1840341" cy="16181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FA195337-2F56-4AE9-AC27-415A9C044FB3}"/>
              </a:ext>
            </a:extLst>
          </p:cNvPr>
          <p:cNvCxnSpPr>
            <a:cxnSpLocks/>
            <a:stCxn id="3" idx="26"/>
            <a:endCxn id="9" idx="1"/>
          </p:cNvCxnSpPr>
          <p:nvPr/>
        </p:nvCxnSpPr>
        <p:spPr>
          <a:xfrm>
            <a:off x="1793982" y="2118769"/>
            <a:ext cx="1848120" cy="2427733"/>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841E4B17-8F6B-4894-A4F6-95AAAD764606}"/>
              </a:ext>
            </a:extLst>
          </p:cNvPr>
          <p:cNvCxnSpPr>
            <a:cxnSpLocks/>
            <a:stCxn id="3" idx="27"/>
            <a:endCxn id="10" idx="1"/>
          </p:cNvCxnSpPr>
          <p:nvPr/>
        </p:nvCxnSpPr>
        <p:spPr>
          <a:xfrm>
            <a:off x="1775271" y="2129292"/>
            <a:ext cx="1866831" cy="4397522"/>
          </a:xfrm>
          <a:prstGeom prst="line">
            <a:avLst/>
          </a:prstGeom>
        </p:spPr>
        <p:style>
          <a:lnRef idx="2">
            <a:schemeClr val="accent2"/>
          </a:lnRef>
          <a:fillRef idx="0">
            <a:schemeClr val="accent2"/>
          </a:fillRef>
          <a:effectRef idx="1">
            <a:schemeClr val="accent2"/>
          </a:effectRef>
          <a:fontRef idx="minor">
            <a:schemeClr val="tx1"/>
          </a:fontRef>
        </p:style>
      </p:cxnSp>
      <p:grpSp>
        <p:nvGrpSpPr>
          <p:cNvPr id="107" name="Groupe 106">
            <a:extLst>
              <a:ext uri="{FF2B5EF4-FFF2-40B4-BE49-F238E27FC236}">
                <a16:creationId xmlns:a16="http://schemas.microsoft.com/office/drawing/2014/main" id="{D326991B-5C71-4EF8-860B-1941FD036BE3}"/>
              </a:ext>
            </a:extLst>
          </p:cNvPr>
          <p:cNvGrpSpPr/>
          <p:nvPr/>
        </p:nvGrpSpPr>
        <p:grpSpPr>
          <a:xfrm>
            <a:off x="7681195" y="428088"/>
            <a:ext cx="2021941" cy="2225708"/>
            <a:chOff x="7681195" y="428088"/>
            <a:chExt cx="2021941" cy="2225708"/>
          </a:xfrm>
        </p:grpSpPr>
        <p:cxnSp>
          <p:nvCxnSpPr>
            <p:cNvPr id="39" name="Straight Connector 38">
              <a:extLst>
                <a:ext uri="{FF2B5EF4-FFF2-40B4-BE49-F238E27FC236}">
                  <a16:creationId xmlns:a16="http://schemas.microsoft.com/office/drawing/2014/main" id="{AF351708-9DF9-45CC-8550-F3F67456F141}"/>
                </a:ext>
              </a:extLst>
            </p:cNvPr>
            <p:cNvCxnSpPr>
              <a:cxnSpLocks/>
              <a:stCxn id="4" idx="3"/>
              <a:endCxn id="11" idx="1"/>
            </p:cNvCxnSpPr>
            <p:nvPr/>
          </p:nvCxnSpPr>
          <p:spPr>
            <a:xfrm>
              <a:off x="7681195" y="428088"/>
              <a:ext cx="2021941" cy="2225708"/>
            </a:xfrm>
            <a:prstGeom prst="line">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C6ABFD67-1087-44E8-A058-6D1E22D4407B}"/>
                </a:ext>
              </a:extLst>
            </p:cNvPr>
            <p:cNvSpPr txBox="1"/>
            <p:nvPr/>
          </p:nvSpPr>
          <p:spPr>
            <a:xfrm rot="2436770">
              <a:off x="8372409" y="1078401"/>
              <a:ext cx="946093" cy="276999"/>
            </a:xfrm>
            <a:prstGeom prst="rect">
              <a:avLst/>
            </a:prstGeom>
            <a:noFill/>
          </p:spPr>
          <p:txBody>
            <a:bodyPr wrap="none" rtlCol="0">
              <a:spAutoFit/>
            </a:bodyPr>
            <a:lstStyle/>
            <a:p>
              <a:r>
                <a:rPr lang="fr-FR" sz="1200" dirty="0">
                  <a:solidFill>
                    <a:schemeClr val="accent2"/>
                  </a:solidFill>
                </a:rPr>
                <a:t>&lt;&lt;</a:t>
              </a:r>
              <a:r>
                <a:rPr lang="fr-FR" sz="1200" dirty="0" err="1">
                  <a:solidFill>
                    <a:schemeClr val="accent2"/>
                  </a:solidFill>
                </a:rPr>
                <a:t>include</a:t>
              </a:r>
              <a:r>
                <a:rPr lang="fr-FR" sz="1200" dirty="0">
                  <a:solidFill>
                    <a:schemeClr val="accent2"/>
                  </a:solidFill>
                </a:rPr>
                <a:t>&gt;&gt;</a:t>
              </a:r>
            </a:p>
          </p:txBody>
        </p:sp>
      </p:grpSp>
      <p:grpSp>
        <p:nvGrpSpPr>
          <p:cNvPr id="108" name="Groupe 107">
            <a:extLst>
              <a:ext uri="{FF2B5EF4-FFF2-40B4-BE49-F238E27FC236}">
                <a16:creationId xmlns:a16="http://schemas.microsoft.com/office/drawing/2014/main" id="{41479BCC-DAEB-4856-A40B-CAA6CDE8CA97}"/>
              </a:ext>
            </a:extLst>
          </p:cNvPr>
          <p:cNvGrpSpPr/>
          <p:nvPr/>
        </p:nvGrpSpPr>
        <p:grpSpPr>
          <a:xfrm>
            <a:off x="5656783" y="2169395"/>
            <a:ext cx="1791682" cy="523099"/>
            <a:chOff x="5656783" y="2169395"/>
            <a:chExt cx="1791682" cy="523099"/>
          </a:xfrm>
        </p:grpSpPr>
        <p:cxnSp>
          <p:nvCxnSpPr>
            <p:cNvPr id="42" name="Straight Connector 41">
              <a:extLst>
                <a:ext uri="{FF2B5EF4-FFF2-40B4-BE49-F238E27FC236}">
                  <a16:creationId xmlns:a16="http://schemas.microsoft.com/office/drawing/2014/main" id="{8AD0ACD8-78DC-490A-A63C-8E3BE07E72A6}"/>
                </a:ext>
              </a:extLst>
            </p:cNvPr>
            <p:cNvCxnSpPr>
              <a:cxnSpLocks/>
              <a:stCxn id="12" idx="0"/>
              <a:endCxn id="6" idx="2"/>
            </p:cNvCxnSpPr>
            <p:nvPr/>
          </p:nvCxnSpPr>
          <p:spPr>
            <a:xfrm flipV="1">
              <a:off x="5656783" y="2169395"/>
              <a:ext cx="0" cy="523099"/>
            </a:xfrm>
            <a:prstGeom prst="line">
              <a:avLst/>
            </a:prstGeom>
            <a:ln w="9525" cap="flat" cmpd="sng" algn="ctr">
              <a:solidFill>
                <a:schemeClr val="accent2"/>
              </a:solidFill>
              <a:prstDash val="dash"/>
              <a:round/>
              <a:headEnd type="arrow" w="sm" len="sm"/>
              <a:tailEnd type="none" w="lg"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4484F88B-FA68-4C3D-B1A1-6D3E2201CA7E}"/>
                </a:ext>
              </a:extLst>
            </p:cNvPr>
            <p:cNvSpPr txBox="1"/>
            <p:nvPr/>
          </p:nvSpPr>
          <p:spPr>
            <a:xfrm>
              <a:off x="6502372" y="2261071"/>
              <a:ext cx="946093" cy="276999"/>
            </a:xfrm>
            <a:prstGeom prst="rect">
              <a:avLst/>
            </a:prstGeom>
            <a:noFill/>
          </p:spPr>
          <p:txBody>
            <a:bodyPr wrap="none" rtlCol="0">
              <a:spAutoFit/>
            </a:bodyPr>
            <a:lstStyle/>
            <a:p>
              <a:r>
                <a:rPr lang="fr-FR" sz="1200" dirty="0">
                  <a:solidFill>
                    <a:schemeClr val="accent2"/>
                  </a:solidFill>
                </a:rPr>
                <a:t>&lt;&lt;</a:t>
              </a:r>
              <a:r>
                <a:rPr lang="fr-FR" sz="1200" dirty="0" err="1">
                  <a:solidFill>
                    <a:schemeClr val="accent2"/>
                  </a:solidFill>
                </a:rPr>
                <a:t>include</a:t>
              </a:r>
              <a:r>
                <a:rPr lang="fr-FR" sz="1200" dirty="0">
                  <a:solidFill>
                    <a:schemeClr val="accent2"/>
                  </a:solidFill>
                </a:rPr>
                <a:t>&gt;&gt;</a:t>
              </a:r>
            </a:p>
          </p:txBody>
        </p:sp>
      </p:grpSp>
      <p:sp>
        <p:nvSpPr>
          <p:cNvPr id="31" name="TextBox 30">
            <a:extLst>
              <a:ext uri="{FF2B5EF4-FFF2-40B4-BE49-F238E27FC236}">
                <a16:creationId xmlns:a16="http://schemas.microsoft.com/office/drawing/2014/main" id="{09A848A4-F444-4AFA-9C56-B3ED9B78CE0D}"/>
              </a:ext>
            </a:extLst>
          </p:cNvPr>
          <p:cNvSpPr txBox="1"/>
          <p:nvPr/>
        </p:nvSpPr>
        <p:spPr>
          <a:xfrm rot="16200000">
            <a:off x="-2339666" y="3373401"/>
            <a:ext cx="5414954" cy="442674"/>
          </a:xfrm>
          <a:prstGeom prst="roundRect">
            <a:avLst/>
          </a:prstGeom>
          <a:solidFill>
            <a:srgbClr val="E91E63"/>
          </a:solidFill>
        </p:spPr>
        <p:txBody>
          <a:bodyPr wrap="square" rtlCol="0" anchor="ctr">
            <a:spAutoFit/>
          </a:bodyPr>
          <a:lstStyle/>
          <a:p>
            <a:r>
              <a:rPr lang="fr-FR" sz="2000" b="1" dirty="0">
                <a:ln w="0"/>
                <a:solidFill>
                  <a:schemeClr val="bg1"/>
                </a:solidFill>
                <a:effectLst>
                  <a:outerShdw blurRad="38100" dist="19050" dir="2700000" algn="tl" rotWithShape="0">
                    <a:schemeClr val="dk1">
                      <a:alpha val="40000"/>
                    </a:schemeClr>
                  </a:outerShdw>
                </a:effectLst>
              </a:rPr>
              <a:t>Diagramme de cas d’utilisation général</a:t>
            </a:r>
            <a:endParaRPr lang="id-ID" sz="2000" b="1" dirty="0">
              <a:ln w="0"/>
              <a:solidFill>
                <a:schemeClr val="bg1"/>
              </a:solidFill>
              <a:effectLst>
                <a:outerShdw blurRad="38100" dist="19050" dir="2700000" algn="tl" rotWithShape="0">
                  <a:schemeClr val="dk1">
                    <a:alpha val="40000"/>
                  </a:schemeClr>
                </a:outerShdw>
              </a:effectLst>
            </a:endParaRPr>
          </a:p>
        </p:txBody>
      </p:sp>
      <p:grpSp>
        <p:nvGrpSpPr>
          <p:cNvPr id="106" name="Groupe 105">
            <a:extLst>
              <a:ext uri="{FF2B5EF4-FFF2-40B4-BE49-F238E27FC236}">
                <a16:creationId xmlns:a16="http://schemas.microsoft.com/office/drawing/2014/main" id="{7845210F-124D-496E-94D8-529C7837F3BF}"/>
              </a:ext>
            </a:extLst>
          </p:cNvPr>
          <p:cNvGrpSpPr/>
          <p:nvPr/>
        </p:nvGrpSpPr>
        <p:grpSpPr>
          <a:xfrm>
            <a:off x="7681195" y="1119774"/>
            <a:ext cx="2021941" cy="1534022"/>
            <a:chOff x="7681195" y="1119774"/>
            <a:chExt cx="2021941" cy="1534022"/>
          </a:xfrm>
        </p:grpSpPr>
        <p:cxnSp>
          <p:nvCxnSpPr>
            <p:cNvPr id="43" name="Straight Connector 38">
              <a:extLst>
                <a:ext uri="{FF2B5EF4-FFF2-40B4-BE49-F238E27FC236}">
                  <a16:creationId xmlns:a16="http://schemas.microsoft.com/office/drawing/2014/main" id="{201543FC-8BD9-46BB-965A-84018CDE8C86}"/>
                </a:ext>
              </a:extLst>
            </p:cNvPr>
            <p:cNvCxnSpPr>
              <a:cxnSpLocks/>
              <a:stCxn id="5" idx="3"/>
              <a:endCxn id="11" idx="1"/>
            </p:cNvCxnSpPr>
            <p:nvPr/>
          </p:nvCxnSpPr>
          <p:spPr>
            <a:xfrm>
              <a:off x="7681195" y="1119774"/>
              <a:ext cx="2021941" cy="1534022"/>
            </a:xfrm>
            <a:prstGeom prst="line">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5">
              <a:extLst>
                <a:ext uri="{FF2B5EF4-FFF2-40B4-BE49-F238E27FC236}">
                  <a16:creationId xmlns:a16="http://schemas.microsoft.com/office/drawing/2014/main" id="{FEAEEDE1-C0BF-496E-9D70-01D69F210B21}"/>
                </a:ext>
              </a:extLst>
            </p:cNvPr>
            <p:cNvSpPr txBox="1"/>
            <p:nvPr/>
          </p:nvSpPr>
          <p:spPr>
            <a:xfrm rot="1893207">
              <a:off x="7885866" y="1202452"/>
              <a:ext cx="946093" cy="276999"/>
            </a:xfrm>
            <a:prstGeom prst="rect">
              <a:avLst/>
            </a:prstGeom>
            <a:noFill/>
          </p:spPr>
          <p:txBody>
            <a:bodyPr wrap="square" rtlCol="0">
              <a:spAutoFit/>
            </a:bodyPr>
            <a:lstStyle/>
            <a:p>
              <a:r>
                <a:rPr lang="fr-FR" sz="1200" dirty="0">
                  <a:solidFill>
                    <a:schemeClr val="accent2"/>
                  </a:solidFill>
                </a:rPr>
                <a:t>&lt;&lt;</a:t>
              </a:r>
              <a:r>
                <a:rPr lang="fr-FR" sz="1200" dirty="0" err="1">
                  <a:solidFill>
                    <a:schemeClr val="accent2"/>
                  </a:solidFill>
                </a:rPr>
                <a:t>include</a:t>
              </a:r>
              <a:r>
                <a:rPr lang="fr-FR" sz="1200" dirty="0">
                  <a:solidFill>
                    <a:schemeClr val="accent2"/>
                  </a:solidFill>
                </a:rPr>
                <a:t>&gt;&gt;</a:t>
              </a:r>
            </a:p>
          </p:txBody>
        </p:sp>
      </p:grpSp>
      <p:grpSp>
        <p:nvGrpSpPr>
          <p:cNvPr id="104" name="Groupe 103">
            <a:extLst>
              <a:ext uri="{FF2B5EF4-FFF2-40B4-BE49-F238E27FC236}">
                <a16:creationId xmlns:a16="http://schemas.microsoft.com/office/drawing/2014/main" id="{450C4926-09F8-4B41-AF98-CC08CE54C4A9}"/>
              </a:ext>
            </a:extLst>
          </p:cNvPr>
          <p:cNvGrpSpPr/>
          <p:nvPr/>
        </p:nvGrpSpPr>
        <p:grpSpPr>
          <a:xfrm>
            <a:off x="7699282" y="2653796"/>
            <a:ext cx="2003854" cy="1061259"/>
            <a:chOff x="7699282" y="2653796"/>
            <a:chExt cx="2003854" cy="1061259"/>
          </a:xfrm>
        </p:grpSpPr>
        <p:sp>
          <p:nvSpPr>
            <p:cNvPr id="48" name="TextBox 45">
              <a:extLst>
                <a:ext uri="{FF2B5EF4-FFF2-40B4-BE49-F238E27FC236}">
                  <a16:creationId xmlns:a16="http://schemas.microsoft.com/office/drawing/2014/main" id="{A9BDCDAE-789E-45DE-B8EC-F679EAEE2891}"/>
                </a:ext>
              </a:extLst>
            </p:cNvPr>
            <p:cNvSpPr txBox="1"/>
            <p:nvPr/>
          </p:nvSpPr>
          <p:spPr>
            <a:xfrm rot="20279565">
              <a:off x="8328383" y="2895471"/>
              <a:ext cx="946093" cy="276999"/>
            </a:xfrm>
            <a:prstGeom prst="rect">
              <a:avLst/>
            </a:prstGeom>
            <a:noFill/>
          </p:spPr>
          <p:txBody>
            <a:bodyPr wrap="none" rtlCol="0">
              <a:spAutoFit/>
            </a:bodyPr>
            <a:lstStyle/>
            <a:p>
              <a:r>
                <a:rPr lang="fr-FR" sz="1200" dirty="0">
                  <a:solidFill>
                    <a:schemeClr val="accent2"/>
                  </a:solidFill>
                </a:rPr>
                <a:t>&lt;&lt;</a:t>
              </a:r>
              <a:r>
                <a:rPr lang="fr-FR" sz="1200" dirty="0" err="1">
                  <a:solidFill>
                    <a:schemeClr val="accent2"/>
                  </a:solidFill>
                </a:rPr>
                <a:t>include</a:t>
              </a:r>
              <a:r>
                <a:rPr lang="fr-FR" sz="1200" dirty="0">
                  <a:solidFill>
                    <a:schemeClr val="accent2"/>
                  </a:solidFill>
                </a:rPr>
                <a:t>&gt;&gt;</a:t>
              </a:r>
            </a:p>
          </p:txBody>
        </p:sp>
        <p:cxnSp>
          <p:nvCxnSpPr>
            <p:cNvPr id="50" name="Straight Connector 38">
              <a:extLst>
                <a:ext uri="{FF2B5EF4-FFF2-40B4-BE49-F238E27FC236}">
                  <a16:creationId xmlns:a16="http://schemas.microsoft.com/office/drawing/2014/main" id="{70796C8B-010B-462F-AA01-70744A64E22D}"/>
                </a:ext>
              </a:extLst>
            </p:cNvPr>
            <p:cNvCxnSpPr>
              <a:cxnSpLocks/>
              <a:stCxn id="8" idx="3"/>
              <a:endCxn id="11" idx="1"/>
            </p:cNvCxnSpPr>
            <p:nvPr/>
          </p:nvCxnSpPr>
          <p:spPr>
            <a:xfrm flipV="1">
              <a:off x="7699282" y="2653796"/>
              <a:ext cx="2003854" cy="1061259"/>
            </a:xfrm>
            <a:prstGeom prst="line">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03" name="Groupe 102">
            <a:extLst>
              <a:ext uri="{FF2B5EF4-FFF2-40B4-BE49-F238E27FC236}">
                <a16:creationId xmlns:a16="http://schemas.microsoft.com/office/drawing/2014/main" id="{BD5266BA-A509-4F3D-9FCF-E8F022950806}"/>
              </a:ext>
            </a:extLst>
          </p:cNvPr>
          <p:cNvGrpSpPr/>
          <p:nvPr/>
        </p:nvGrpSpPr>
        <p:grpSpPr>
          <a:xfrm>
            <a:off x="7681195" y="2653796"/>
            <a:ext cx="2021941" cy="1892706"/>
            <a:chOff x="7681195" y="2653796"/>
            <a:chExt cx="2021941" cy="1892706"/>
          </a:xfrm>
        </p:grpSpPr>
        <p:sp>
          <p:nvSpPr>
            <p:cNvPr id="51" name="TextBox 45">
              <a:extLst>
                <a:ext uri="{FF2B5EF4-FFF2-40B4-BE49-F238E27FC236}">
                  <a16:creationId xmlns:a16="http://schemas.microsoft.com/office/drawing/2014/main" id="{53CB262D-953F-4467-93CE-0F1B6567C874}"/>
                </a:ext>
              </a:extLst>
            </p:cNvPr>
            <p:cNvSpPr txBox="1"/>
            <p:nvPr/>
          </p:nvSpPr>
          <p:spPr>
            <a:xfrm rot="19454345">
              <a:off x="8477624" y="3269420"/>
              <a:ext cx="946093" cy="276999"/>
            </a:xfrm>
            <a:prstGeom prst="rect">
              <a:avLst/>
            </a:prstGeom>
            <a:noFill/>
          </p:spPr>
          <p:txBody>
            <a:bodyPr wrap="square" rtlCol="0">
              <a:spAutoFit/>
            </a:bodyPr>
            <a:lstStyle/>
            <a:p>
              <a:r>
                <a:rPr lang="fr-FR" sz="1200" dirty="0">
                  <a:solidFill>
                    <a:schemeClr val="accent2"/>
                  </a:solidFill>
                </a:rPr>
                <a:t>&lt;&lt;</a:t>
              </a:r>
              <a:r>
                <a:rPr lang="fr-FR" sz="1200" dirty="0" err="1">
                  <a:solidFill>
                    <a:schemeClr val="accent2"/>
                  </a:solidFill>
                </a:rPr>
                <a:t>include</a:t>
              </a:r>
              <a:r>
                <a:rPr lang="fr-FR" sz="1200" dirty="0">
                  <a:solidFill>
                    <a:schemeClr val="accent2"/>
                  </a:solidFill>
                </a:rPr>
                <a:t>&gt;&gt;</a:t>
              </a:r>
            </a:p>
          </p:txBody>
        </p:sp>
        <p:cxnSp>
          <p:nvCxnSpPr>
            <p:cNvPr id="52" name="Straight Connector 38">
              <a:extLst>
                <a:ext uri="{FF2B5EF4-FFF2-40B4-BE49-F238E27FC236}">
                  <a16:creationId xmlns:a16="http://schemas.microsoft.com/office/drawing/2014/main" id="{1123921D-9F2D-4E66-B84F-F17AC546D6C4}"/>
                </a:ext>
              </a:extLst>
            </p:cNvPr>
            <p:cNvCxnSpPr>
              <a:cxnSpLocks/>
              <a:stCxn id="9" idx="3"/>
              <a:endCxn id="11" idx="1"/>
            </p:cNvCxnSpPr>
            <p:nvPr/>
          </p:nvCxnSpPr>
          <p:spPr>
            <a:xfrm flipV="1">
              <a:off x="7681195" y="2653796"/>
              <a:ext cx="2021941" cy="1892706"/>
            </a:xfrm>
            <a:prstGeom prst="line">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05" name="Groupe 104">
            <a:extLst>
              <a:ext uri="{FF2B5EF4-FFF2-40B4-BE49-F238E27FC236}">
                <a16:creationId xmlns:a16="http://schemas.microsoft.com/office/drawing/2014/main" id="{FD6E64B9-68DD-4BD6-B6B1-9A1E3E110D85}"/>
              </a:ext>
            </a:extLst>
          </p:cNvPr>
          <p:cNvGrpSpPr/>
          <p:nvPr/>
        </p:nvGrpSpPr>
        <p:grpSpPr>
          <a:xfrm>
            <a:off x="7671463" y="1859142"/>
            <a:ext cx="2031673" cy="794654"/>
            <a:chOff x="7671463" y="1859142"/>
            <a:chExt cx="2031673" cy="794654"/>
          </a:xfrm>
        </p:grpSpPr>
        <p:cxnSp>
          <p:nvCxnSpPr>
            <p:cNvPr id="45" name="Straight Connector 38">
              <a:extLst>
                <a:ext uri="{FF2B5EF4-FFF2-40B4-BE49-F238E27FC236}">
                  <a16:creationId xmlns:a16="http://schemas.microsoft.com/office/drawing/2014/main" id="{2142B03C-6569-42DD-A6FF-D469145241F1}"/>
                </a:ext>
              </a:extLst>
            </p:cNvPr>
            <p:cNvCxnSpPr>
              <a:cxnSpLocks/>
              <a:stCxn id="6" idx="3"/>
              <a:endCxn id="11" idx="1"/>
            </p:cNvCxnSpPr>
            <p:nvPr/>
          </p:nvCxnSpPr>
          <p:spPr>
            <a:xfrm>
              <a:off x="7671463" y="1868964"/>
              <a:ext cx="2031673" cy="784832"/>
            </a:xfrm>
            <a:prstGeom prst="line">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4" name="TextBox 45">
              <a:extLst>
                <a:ext uri="{FF2B5EF4-FFF2-40B4-BE49-F238E27FC236}">
                  <a16:creationId xmlns:a16="http://schemas.microsoft.com/office/drawing/2014/main" id="{B6770C02-E32B-4CAC-B4EC-26525F9CB08B}"/>
                </a:ext>
              </a:extLst>
            </p:cNvPr>
            <p:cNvSpPr txBox="1"/>
            <p:nvPr/>
          </p:nvSpPr>
          <p:spPr>
            <a:xfrm rot="1006941">
              <a:off x="8096978" y="1859142"/>
              <a:ext cx="946093" cy="276999"/>
            </a:xfrm>
            <a:prstGeom prst="rect">
              <a:avLst/>
            </a:prstGeom>
            <a:noFill/>
          </p:spPr>
          <p:txBody>
            <a:bodyPr wrap="none" rtlCol="0">
              <a:spAutoFit/>
            </a:bodyPr>
            <a:lstStyle/>
            <a:p>
              <a:r>
                <a:rPr lang="fr-FR" sz="1200" dirty="0">
                  <a:solidFill>
                    <a:schemeClr val="accent2"/>
                  </a:solidFill>
                </a:rPr>
                <a:t>&lt;&lt;</a:t>
              </a:r>
              <a:r>
                <a:rPr lang="fr-FR" sz="1200" dirty="0" err="1">
                  <a:solidFill>
                    <a:schemeClr val="accent2"/>
                  </a:solidFill>
                </a:rPr>
                <a:t>include</a:t>
              </a:r>
              <a:r>
                <a:rPr lang="fr-FR" sz="1200" dirty="0">
                  <a:solidFill>
                    <a:schemeClr val="accent2"/>
                  </a:solidFill>
                </a:rPr>
                <a:t>&gt;&gt;</a:t>
              </a:r>
            </a:p>
          </p:txBody>
        </p:sp>
      </p:grpSp>
      <p:grpSp>
        <p:nvGrpSpPr>
          <p:cNvPr id="102" name="Groupe 101">
            <a:extLst>
              <a:ext uri="{FF2B5EF4-FFF2-40B4-BE49-F238E27FC236}">
                <a16:creationId xmlns:a16="http://schemas.microsoft.com/office/drawing/2014/main" id="{CAB8F245-187E-4A35-9806-DF6DFB818E52}"/>
              </a:ext>
            </a:extLst>
          </p:cNvPr>
          <p:cNvGrpSpPr/>
          <p:nvPr/>
        </p:nvGrpSpPr>
        <p:grpSpPr>
          <a:xfrm>
            <a:off x="7699281" y="2653796"/>
            <a:ext cx="2003855" cy="3873018"/>
            <a:chOff x="7699281" y="2653796"/>
            <a:chExt cx="2003855" cy="3873018"/>
          </a:xfrm>
        </p:grpSpPr>
        <p:cxnSp>
          <p:nvCxnSpPr>
            <p:cNvPr id="55" name="Straight Connector 38">
              <a:extLst>
                <a:ext uri="{FF2B5EF4-FFF2-40B4-BE49-F238E27FC236}">
                  <a16:creationId xmlns:a16="http://schemas.microsoft.com/office/drawing/2014/main" id="{D2318757-75CD-4AB1-966C-8004CE49A457}"/>
                </a:ext>
              </a:extLst>
            </p:cNvPr>
            <p:cNvCxnSpPr>
              <a:cxnSpLocks/>
              <a:stCxn id="10" idx="3"/>
              <a:endCxn id="11" idx="1"/>
            </p:cNvCxnSpPr>
            <p:nvPr/>
          </p:nvCxnSpPr>
          <p:spPr>
            <a:xfrm flipV="1">
              <a:off x="7699281" y="2653796"/>
              <a:ext cx="2003855" cy="3873018"/>
            </a:xfrm>
            <a:prstGeom prst="line">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6" name="TextBox 45">
              <a:extLst>
                <a:ext uri="{FF2B5EF4-FFF2-40B4-BE49-F238E27FC236}">
                  <a16:creationId xmlns:a16="http://schemas.microsoft.com/office/drawing/2014/main" id="{B525AF03-2D6B-4488-87AB-441E7B171500}"/>
                </a:ext>
              </a:extLst>
            </p:cNvPr>
            <p:cNvSpPr txBox="1"/>
            <p:nvPr/>
          </p:nvSpPr>
          <p:spPr>
            <a:xfrm rot="18065889">
              <a:off x="8682666" y="4230465"/>
              <a:ext cx="946093" cy="276999"/>
            </a:xfrm>
            <a:prstGeom prst="rect">
              <a:avLst/>
            </a:prstGeom>
            <a:noFill/>
          </p:spPr>
          <p:txBody>
            <a:bodyPr wrap="square" rtlCol="0">
              <a:spAutoFit/>
            </a:bodyPr>
            <a:lstStyle/>
            <a:p>
              <a:r>
                <a:rPr lang="fr-FR" sz="1200" dirty="0">
                  <a:solidFill>
                    <a:schemeClr val="accent2"/>
                  </a:solidFill>
                </a:rPr>
                <a:t>&lt;&lt;</a:t>
              </a:r>
              <a:r>
                <a:rPr lang="fr-FR" sz="1200" dirty="0" err="1">
                  <a:solidFill>
                    <a:schemeClr val="accent2"/>
                  </a:solidFill>
                </a:rPr>
                <a:t>include</a:t>
              </a:r>
              <a:r>
                <a:rPr lang="fr-FR" sz="1200" dirty="0">
                  <a:solidFill>
                    <a:schemeClr val="accent2"/>
                  </a:solidFill>
                </a:rPr>
                <a:t>&gt;&gt;</a:t>
              </a:r>
            </a:p>
          </p:txBody>
        </p:sp>
      </p:grpSp>
      <p:sp>
        <p:nvSpPr>
          <p:cNvPr id="113" name="Rounded Rectangle 123">
            <a:extLst>
              <a:ext uri="{FF2B5EF4-FFF2-40B4-BE49-F238E27FC236}">
                <a16:creationId xmlns:a16="http://schemas.microsoft.com/office/drawing/2014/main" id="{F1A5E601-2007-426A-9854-6F5B9318AEAE}"/>
              </a:ext>
            </a:extLst>
          </p:cNvPr>
          <p:cNvSpPr/>
          <p:nvPr/>
        </p:nvSpPr>
        <p:spPr>
          <a:xfrm>
            <a:off x="3642102" y="5527902"/>
            <a:ext cx="4039093" cy="513313"/>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a:solidFill>
                  <a:schemeClr val="tx1">
                    <a:lumMod val="75000"/>
                    <a:lumOff val="25000"/>
                  </a:schemeClr>
                </a:solidFill>
                <a:latin typeface="Neris Black" panose="00000A00000000000000" pitchFamily="50" charset="0"/>
              </a:rPr>
              <a:t>Enrichissement analyse</a:t>
            </a:r>
          </a:p>
        </p:txBody>
      </p:sp>
      <p:grpSp>
        <p:nvGrpSpPr>
          <p:cNvPr id="137" name="Groupe 136">
            <a:extLst>
              <a:ext uri="{FF2B5EF4-FFF2-40B4-BE49-F238E27FC236}">
                <a16:creationId xmlns:a16="http://schemas.microsoft.com/office/drawing/2014/main" id="{78B75A6A-AA9A-4F54-8934-AE1F0B074EDE}"/>
              </a:ext>
            </a:extLst>
          </p:cNvPr>
          <p:cNvGrpSpPr/>
          <p:nvPr/>
        </p:nvGrpSpPr>
        <p:grpSpPr>
          <a:xfrm>
            <a:off x="5661649" y="4803158"/>
            <a:ext cx="1754886" cy="724744"/>
            <a:chOff x="5575435" y="1993059"/>
            <a:chExt cx="1599136" cy="669842"/>
          </a:xfrm>
        </p:grpSpPr>
        <p:cxnSp>
          <p:nvCxnSpPr>
            <p:cNvPr id="138" name="Straight Connector 41">
              <a:extLst>
                <a:ext uri="{FF2B5EF4-FFF2-40B4-BE49-F238E27FC236}">
                  <a16:creationId xmlns:a16="http://schemas.microsoft.com/office/drawing/2014/main" id="{055B0619-F160-491F-9128-B9A3F31E24BE}"/>
                </a:ext>
              </a:extLst>
            </p:cNvPr>
            <p:cNvCxnSpPr>
              <a:cxnSpLocks/>
              <a:stCxn id="113" idx="0"/>
              <a:endCxn id="9" idx="2"/>
            </p:cNvCxnSpPr>
            <p:nvPr/>
          </p:nvCxnSpPr>
          <p:spPr>
            <a:xfrm flipV="1">
              <a:off x="5575435" y="1993059"/>
              <a:ext cx="0" cy="669842"/>
            </a:xfrm>
            <a:prstGeom prst="line">
              <a:avLst/>
            </a:prstGeom>
            <a:ln w="9525" cap="flat" cmpd="sng" algn="ctr">
              <a:solidFill>
                <a:schemeClr val="accent2"/>
              </a:solidFill>
              <a:prstDash val="dash"/>
              <a:round/>
              <a:headEnd type="none" w="sm" len="sm"/>
              <a:tailEnd type="arrow" w="lg" len="med"/>
            </a:ln>
          </p:spPr>
          <p:style>
            <a:lnRef idx="0">
              <a:scrgbClr r="0" g="0" b="0"/>
            </a:lnRef>
            <a:fillRef idx="0">
              <a:scrgbClr r="0" g="0" b="0"/>
            </a:fillRef>
            <a:effectRef idx="0">
              <a:scrgbClr r="0" g="0" b="0"/>
            </a:effectRef>
            <a:fontRef idx="minor">
              <a:schemeClr val="tx1"/>
            </a:fontRef>
          </p:style>
        </p:cxnSp>
        <p:sp>
          <p:nvSpPr>
            <p:cNvPr id="139" name="TextBox 46">
              <a:extLst>
                <a:ext uri="{FF2B5EF4-FFF2-40B4-BE49-F238E27FC236}">
                  <a16:creationId xmlns:a16="http://schemas.microsoft.com/office/drawing/2014/main" id="{C1B0308B-AE5C-4F95-97ED-A5A729C4BB5F}"/>
                </a:ext>
              </a:extLst>
            </p:cNvPr>
            <p:cNvSpPr txBox="1"/>
            <p:nvPr/>
          </p:nvSpPr>
          <p:spPr>
            <a:xfrm>
              <a:off x="6334649" y="2182531"/>
              <a:ext cx="839922" cy="256015"/>
            </a:xfrm>
            <a:prstGeom prst="rect">
              <a:avLst/>
            </a:prstGeom>
            <a:noFill/>
          </p:spPr>
          <p:txBody>
            <a:bodyPr wrap="none" rtlCol="0">
              <a:spAutoFit/>
            </a:bodyPr>
            <a:lstStyle/>
            <a:p>
              <a:r>
                <a:rPr lang="fr-FR" sz="1200" dirty="0">
                  <a:solidFill>
                    <a:schemeClr val="accent2"/>
                  </a:solidFill>
                </a:rPr>
                <a:t>&lt;&lt;</a:t>
              </a:r>
              <a:r>
                <a:rPr lang="fr-FR" sz="1200" dirty="0" err="1">
                  <a:solidFill>
                    <a:schemeClr val="accent2"/>
                  </a:solidFill>
                </a:rPr>
                <a:t>extend</a:t>
              </a:r>
              <a:r>
                <a:rPr lang="fr-FR" sz="1200" dirty="0">
                  <a:solidFill>
                    <a:schemeClr val="accent2"/>
                  </a:solidFill>
                </a:rPr>
                <a:t>&gt;&gt;</a:t>
              </a:r>
            </a:p>
          </p:txBody>
        </p:sp>
      </p:grpSp>
      <p:sp>
        <p:nvSpPr>
          <p:cNvPr id="148" name="Rectangle 147">
            <a:extLst>
              <a:ext uri="{FF2B5EF4-FFF2-40B4-BE49-F238E27FC236}">
                <a16:creationId xmlns:a16="http://schemas.microsoft.com/office/drawing/2014/main" id="{038EC642-58A5-4EB6-903B-3E8DF2EC3322}"/>
              </a:ext>
            </a:extLst>
          </p:cNvPr>
          <p:cNvSpPr/>
          <p:nvPr/>
        </p:nvSpPr>
        <p:spPr>
          <a:xfrm>
            <a:off x="2186499" y="64168"/>
            <a:ext cx="9955279" cy="67386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8551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21" presetClass="entr" presetSubtype="1" fill="hold" grpId="0" nodeType="with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wheel(1)">
                                      <p:cBhvr>
                                        <p:cTn id="12" dur="2000"/>
                                        <p:tgtEl>
                                          <p:spTgt spid="14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0"/>
                                        </p:tgtEl>
                                        <p:attrNameLst>
                                          <p:attrName>style.visibility</p:attrName>
                                        </p:attrNameLst>
                                      </p:cBhvr>
                                      <p:to>
                                        <p:strVal val="visible"/>
                                      </p:to>
                                    </p:set>
                                    <p:anim calcmode="lin" valueType="num">
                                      <p:cBhvr additive="base">
                                        <p:cTn id="17" dur="500" fill="hold"/>
                                        <p:tgtEl>
                                          <p:spTgt spid="120"/>
                                        </p:tgtEl>
                                        <p:attrNameLst>
                                          <p:attrName>ppt_x</p:attrName>
                                        </p:attrNameLst>
                                      </p:cBhvr>
                                      <p:tavLst>
                                        <p:tav tm="0">
                                          <p:val>
                                            <p:strVal val="#ppt_x"/>
                                          </p:val>
                                        </p:tav>
                                        <p:tav tm="100000">
                                          <p:val>
                                            <p:strVal val="#ppt_x"/>
                                          </p:val>
                                        </p:tav>
                                      </p:tavLst>
                                    </p:anim>
                                    <p:anim calcmode="lin" valueType="num">
                                      <p:cBhvr additive="base">
                                        <p:cTn id="18"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arn(inVertical)">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barn(inVertical)">
                                      <p:cBhvr>
                                        <p:cTn id="38" dur="500"/>
                                        <p:tgtEl>
                                          <p:spTgt spid="10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barn(inVertical)">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106"/>
                                        </p:tgtEl>
                                        <p:attrNameLst>
                                          <p:attrName>style.visibility</p:attrName>
                                        </p:attrNameLst>
                                      </p:cBhvr>
                                      <p:to>
                                        <p:strVal val="visible"/>
                                      </p:to>
                                    </p:set>
                                    <p:animEffect transition="in" filter="barn(inVertical)">
                                      <p:cBhvr>
                                        <p:cTn id="53" dur="500"/>
                                        <p:tgtEl>
                                          <p:spTgt spid="10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arn(inVertical)">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105"/>
                                        </p:tgtEl>
                                        <p:attrNameLst>
                                          <p:attrName>style.visibility</p:attrName>
                                        </p:attrNameLst>
                                      </p:cBhvr>
                                      <p:to>
                                        <p:strVal val="visible"/>
                                      </p:to>
                                    </p:set>
                                    <p:animEffect transition="in" filter="barn(inVertical)">
                                      <p:cBhvr>
                                        <p:cTn id="68" dur="500"/>
                                        <p:tgtEl>
                                          <p:spTgt spid="10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nodeType="clickEffect">
                                  <p:stCondLst>
                                    <p:cond delay="0"/>
                                  </p:stCondLst>
                                  <p:childTnLst>
                                    <p:set>
                                      <p:cBhvr>
                                        <p:cTn id="77" dur="1" fill="hold">
                                          <p:stCondLst>
                                            <p:cond delay="0"/>
                                          </p:stCondLst>
                                        </p:cTn>
                                        <p:tgtEl>
                                          <p:spTgt spid="108"/>
                                        </p:tgtEl>
                                        <p:attrNameLst>
                                          <p:attrName>style.visibility</p:attrName>
                                        </p:attrNameLst>
                                      </p:cBhvr>
                                      <p:to>
                                        <p:strVal val="visible"/>
                                      </p:to>
                                    </p:set>
                                    <p:animEffect transition="in" filter="barn(inVertical)">
                                      <p:cBhvr>
                                        <p:cTn id="78" dur="500"/>
                                        <p:tgtEl>
                                          <p:spTgt spid="10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nodeType="click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barn(inVertical)">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nodeType="clickEffect">
                                  <p:stCondLst>
                                    <p:cond delay="0"/>
                                  </p:stCondLst>
                                  <p:childTnLst>
                                    <p:set>
                                      <p:cBhvr>
                                        <p:cTn id="92" dur="1" fill="hold">
                                          <p:stCondLst>
                                            <p:cond delay="0"/>
                                          </p:stCondLst>
                                        </p:cTn>
                                        <p:tgtEl>
                                          <p:spTgt spid="104"/>
                                        </p:tgtEl>
                                        <p:attrNameLst>
                                          <p:attrName>style.visibility</p:attrName>
                                        </p:attrNameLst>
                                      </p:cBhvr>
                                      <p:to>
                                        <p:strVal val="visible"/>
                                      </p:to>
                                    </p:set>
                                    <p:animEffect transition="in" filter="barn(inVertical)">
                                      <p:cBhvr>
                                        <p:cTn id="93" dur="500"/>
                                        <p:tgtEl>
                                          <p:spTgt spid="104"/>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500"/>
                                        <p:tgtEl>
                                          <p:spTgt spid="9"/>
                                        </p:tgtEl>
                                      </p:cBhvr>
                                    </p:animEffect>
                                  </p:childTnLst>
                                </p:cTn>
                              </p:par>
                            </p:childTnLst>
                          </p:cTn>
                        </p:par>
                      </p:childTnLst>
                    </p:cTn>
                  </p:par>
                  <p:par>
                    <p:cTn id="99" fill="hold">
                      <p:stCondLst>
                        <p:cond delay="indefinite"/>
                      </p:stCondLst>
                      <p:childTnLst>
                        <p:par>
                          <p:cTn id="100" fill="hold">
                            <p:stCondLst>
                              <p:cond delay="0"/>
                            </p:stCondLst>
                            <p:childTnLst>
                              <p:par>
                                <p:cTn id="101" presetID="16" presetClass="entr" presetSubtype="21" fill="hold" nodeType="click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barn(inVertical)">
                                      <p:cBhvr>
                                        <p:cTn id="103" dur="500"/>
                                        <p:tgtEl>
                                          <p:spTgt spid="33"/>
                                        </p:tgtEl>
                                      </p:cBhvr>
                                    </p:animEffect>
                                  </p:childTnLst>
                                </p:cTn>
                              </p:par>
                            </p:childTnLst>
                          </p:cTn>
                        </p:par>
                      </p:childTnLst>
                    </p:cTn>
                  </p:par>
                  <p:par>
                    <p:cTn id="104" fill="hold">
                      <p:stCondLst>
                        <p:cond delay="indefinite"/>
                      </p:stCondLst>
                      <p:childTnLst>
                        <p:par>
                          <p:cTn id="105" fill="hold">
                            <p:stCondLst>
                              <p:cond delay="0"/>
                            </p:stCondLst>
                            <p:childTnLst>
                              <p:par>
                                <p:cTn id="106" presetID="16" presetClass="entr" presetSubtype="21" fill="hold" nodeType="clickEffect">
                                  <p:stCondLst>
                                    <p:cond delay="0"/>
                                  </p:stCondLst>
                                  <p:childTnLst>
                                    <p:set>
                                      <p:cBhvr>
                                        <p:cTn id="107" dur="1" fill="hold">
                                          <p:stCondLst>
                                            <p:cond delay="0"/>
                                          </p:stCondLst>
                                        </p:cTn>
                                        <p:tgtEl>
                                          <p:spTgt spid="103"/>
                                        </p:tgtEl>
                                        <p:attrNameLst>
                                          <p:attrName>style.visibility</p:attrName>
                                        </p:attrNameLst>
                                      </p:cBhvr>
                                      <p:to>
                                        <p:strVal val="visible"/>
                                      </p:to>
                                    </p:set>
                                    <p:animEffect transition="in" filter="barn(inVertical)">
                                      <p:cBhvr>
                                        <p:cTn id="108" dur="500"/>
                                        <p:tgtEl>
                                          <p:spTgt spid="103"/>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113"/>
                                        </p:tgtEl>
                                        <p:attrNameLst>
                                          <p:attrName>style.visibility</p:attrName>
                                        </p:attrNameLst>
                                      </p:cBhvr>
                                      <p:to>
                                        <p:strVal val="visible"/>
                                      </p:to>
                                    </p:set>
                                    <p:animEffect transition="in" filter="fade">
                                      <p:cBhvr>
                                        <p:cTn id="113" dur="500"/>
                                        <p:tgtEl>
                                          <p:spTgt spid="113"/>
                                        </p:tgtEl>
                                      </p:cBhvr>
                                    </p:animEffect>
                                  </p:childTnLst>
                                </p:cTn>
                              </p:par>
                            </p:childTnLst>
                          </p:cTn>
                        </p:par>
                      </p:childTnLst>
                    </p:cTn>
                  </p:par>
                  <p:par>
                    <p:cTn id="114" fill="hold">
                      <p:stCondLst>
                        <p:cond delay="indefinite"/>
                      </p:stCondLst>
                      <p:childTnLst>
                        <p:par>
                          <p:cTn id="115" fill="hold">
                            <p:stCondLst>
                              <p:cond delay="0"/>
                            </p:stCondLst>
                            <p:childTnLst>
                              <p:par>
                                <p:cTn id="116" presetID="16" presetClass="entr" presetSubtype="21" fill="hold" nodeType="clickEffect">
                                  <p:stCondLst>
                                    <p:cond delay="0"/>
                                  </p:stCondLst>
                                  <p:childTnLst>
                                    <p:set>
                                      <p:cBhvr>
                                        <p:cTn id="117" dur="1" fill="hold">
                                          <p:stCondLst>
                                            <p:cond delay="0"/>
                                          </p:stCondLst>
                                        </p:cTn>
                                        <p:tgtEl>
                                          <p:spTgt spid="137"/>
                                        </p:tgtEl>
                                        <p:attrNameLst>
                                          <p:attrName>style.visibility</p:attrName>
                                        </p:attrNameLst>
                                      </p:cBhvr>
                                      <p:to>
                                        <p:strVal val="visible"/>
                                      </p:to>
                                    </p:set>
                                    <p:animEffect transition="in" filter="barn(inVertical)">
                                      <p:cBhvr>
                                        <p:cTn id="118" dur="500"/>
                                        <p:tgtEl>
                                          <p:spTgt spid="137"/>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10"/>
                                        </p:tgtEl>
                                        <p:attrNameLst>
                                          <p:attrName>style.visibility</p:attrName>
                                        </p:attrNameLst>
                                      </p:cBhvr>
                                      <p:to>
                                        <p:strVal val="visible"/>
                                      </p:to>
                                    </p:set>
                                    <p:animEffect transition="in" filter="fade">
                                      <p:cBhvr>
                                        <p:cTn id="123" dur="500"/>
                                        <p:tgtEl>
                                          <p:spTgt spid="10"/>
                                        </p:tgtEl>
                                      </p:cBhvr>
                                    </p:animEffect>
                                  </p:childTnLst>
                                </p:cTn>
                              </p:par>
                            </p:childTnLst>
                          </p:cTn>
                        </p:par>
                      </p:childTnLst>
                    </p:cTn>
                  </p:par>
                  <p:par>
                    <p:cTn id="124" fill="hold">
                      <p:stCondLst>
                        <p:cond delay="indefinite"/>
                      </p:stCondLst>
                      <p:childTnLst>
                        <p:par>
                          <p:cTn id="125" fill="hold">
                            <p:stCondLst>
                              <p:cond delay="0"/>
                            </p:stCondLst>
                            <p:childTnLst>
                              <p:par>
                                <p:cTn id="126" presetID="16" presetClass="entr" presetSubtype="21" fill="hold" nodeType="click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barn(inVertical)">
                                      <p:cBhvr>
                                        <p:cTn id="128" dur="500"/>
                                        <p:tgtEl>
                                          <p:spTgt spid="36"/>
                                        </p:tgtEl>
                                      </p:cBhvr>
                                    </p:animEffect>
                                  </p:childTnLst>
                                </p:cTn>
                              </p:par>
                            </p:childTnLst>
                          </p:cTn>
                        </p:par>
                      </p:childTnLst>
                    </p:cTn>
                  </p:par>
                  <p:par>
                    <p:cTn id="129" fill="hold">
                      <p:stCondLst>
                        <p:cond delay="indefinite"/>
                      </p:stCondLst>
                      <p:childTnLst>
                        <p:par>
                          <p:cTn id="130" fill="hold">
                            <p:stCondLst>
                              <p:cond delay="0"/>
                            </p:stCondLst>
                            <p:childTnLst>
                              <p:par>
                                <p:cTn id="131" presetID="16" presetClass="entr" presetSubtype="21" fill="hold" nodeType="clickEffect">
                                  <p:stCondLst>
                                    <p:cond delay="0"/>
                                  </p:stCondLst>
                                  <p:childTnLst>
                                    <p:set>
                                      <p:cBhvr>
                                        <p:cTn id="132" dur="1" fill="hold">
                                          <p:stCondLst>
                                            <p:cond delay="0"/>
                                          </p:stCondLst>
                                        </p:cTn>
                                        <p:tgtEl>
                                          <p:spTgt spid="102"/>
                                        </p:tgtEl>
                                        <p:attrNameLst>
                                          <p:attrName>style.visibility</p:attrName>
                                        </p:attrNameLst>
                                      </p:cBhvr>
                                      <p:to>
                                        <p:strVal val="visible"/>
                                      </p:to>
                                    </p:set>
                                    <p:animEffect transition="in" filter="barn(inVertical)">
                                      <p:cBhvr>
                                        <p:cTn id="133"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31" grpId="0" animBg="1"/>
      <p:bldP spid="113" grpId="0" animBg="1"/>
      <p:bldP spid="14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022042" y="1625700"/>
            <a:ext cx="2028428" cy="2028428"/>
            <a:chOff x="3545058" y="2015197"/>
            <a:chExt cx="2827606" cy="2827606"/>
          </a:xfrm>
        </p:grpSpPr>
        <p:sp>
          <p:nvSpPr>
            <p:cNvPr id="4" name="Oval 3"/>
            <p:cNvSpPr/>
            <p:nvPr/>
          </p:nvSpPr>
          <p:spPr>
            <a:xfrm>
              <a:off x="3545058" y="2015197"/>
              <a:ext cx="2827606" cy="282760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Oval 4"/>
            <p:cNvSpPr/>
            <p:nvPr/>
          </p:nvSpPr>
          <p:spPr>
            <a:xfrm>
              <a:off x="3939540" y="2403427"/>
              <a:ext cx="2313744" cy="2313744"/>
            </a:xfrm>
            <a:prstGeom prst="ellipse">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8" name="TextBox 7"/>
          <p:cNvSpPr txBox="1"/>
          <p:nvPr/>
        </p:nvSpPr>
        <p:spPr>
          <a:xfrm>
            <a:off x="36976" y="3684437"/>
            <a:ext cx="11963400" cy="1446550"/>
          </a:xfrm>
          <a:prstGeom prst="rect">
            <a:avLst/>
          </a:prstGeom>
          <a:noFill/>
        </p:spPr>
        <p:txBody>
          <a:bodyPr wrap="square" rtlCol="0">
            <a:spAutoFit/>
          </a:bodyPr>
          <a:lstStyle/>
          <a:p>
            <a:pPr algn="ctr"/>
            <a:r>
              <a:rPr lang="fr-FR" sz="4400" dirty="0">
                <a:solidFill>
                  <a:srgbClr val="000000"/>
                </a:solidFill>
                <a:latin typeface="Neris Black" panose="00000A00000000000000"/>
                <a:cs typeface="Arial" panose="020B0604020202020204" pitchFamily="34" charset="0"/>
              </a:rPr>
              <a:t>Produire des cubes de données sociales pour améliorer les systèmes décisionnels </a:t>
            </a:r>
            <a:endParaRPr lang="id-ID" sz="4400" dirty="0">
              <a:solidFill>
                <a:srgbClr val="222A35"/>
              </a:solidFill>
              <a:latin typeface="Neris Black" panose="00000A00000000000000"/>
            </a:endParaRPr>
          </a:p>
        </p:txBody>
      </p:sp>
      <p:sp>
        <p:nvSpPr>
          <p:cNvPr id="12" name="Oval 11"/>
          <p:cNvSpPr/>
          <p:nvPr/>
        </p:nvSpPr>
        <p:spPr>
          <a:xfrm>
            <a:off x="5209172" y="5446473"/>
            <a:ext cx="251460" cy="251460"/>
          </a:xfrm>
          <a:prstGeom prst="ellipse">
            <a:avLst/>
          </a:prstGeom>
          <a:solidFill>
            <a:srgbClr val="FCE4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n w="0"/>
              <a:solidFill>
                <a:schemeClr val="accent1"/>
              </a:solidFill>
              <a:effectLst>
                <a:outerShdw blurRad="38100" dist="25400" dir="5400000" algn="ctr" rotWithShape="0">
                  <a:srgbClr val="6E747A">
                    <a:alpha val="43000"/>
                  </a:srgbClr>
                </a:outerShdw>
              </a:effectLst>
            </a:endParaRPr>
          </a:p>
        </p:txBody>
      </p:sp>
      <p:sp>
        <p:nvSpPr>
          <p:cNvPr id="13" name="Oval 12"/>
          <p:cNvSpPr/>
          <p:nvPr/>
        </p:nvSpPr>
        <p:spPr>
          <a:xfrm>
            <a:off x="5460632" y="5446473"/>
            <a:ext cx="251460" cy="251460"/>
          </a:xfrm>
          <a:prstGeom prst="ellipse">
            <a:avLst/>
          </a:prstGeom>
          <a:solidFill>
            <a:srgbClr val="F48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p:cNvSpPr/>
          <p:nvPr/>
        </p:nvSpPr>
        <p:spPr>
          <a:xfrm>
            <a:off x="5712092" y="5446473"/>
            <a:ext cx="251460" cy="251460"/>
          </a:xfrm>
          <a:prstGeom prst="ellipse">
            <a:avLst/>
          </a:prstGeom>
          <a:solidFill>
            <a:srgbClr val="F48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p:cNvSpPr/>
          <p:nvPr/>
        </p:nvSpPr>
        <p:spPr>
          <a:xfrm>
            <a:off x="5963552" y="5446473"/>
            <a:ext cx="251460" cy="251460"/>
          </a:xfrm>
          <a:prstGeom prst="ellipse">
            <a:avLst/>
          </a:prstGeom>
          <a:solidFill>
            <a:srgbClr val="F06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p:cNvSpPr/>
          <p:nvPr/>
        </p:nvSpPr>
        <p:spPr>
          <a:xfrm>
            <a:off x="6215012" y="5446473"/>
            <a:ext cx="251460" cy="251460"/>
          </a:xfrm>
          <a:prstGeom prst="ellipse">
            <a:avLst/>
          </a:prstGeom>
          <a:solidFill>
            <a:srgbClr val="EC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p:cNvSpPr/>
          <p:nvPr/>
        </p:nvSpPr>
        <p:spPr>
          <a:xfrm>
            <a:off x="6466472" y="5446473"/>
            <a:ext cx="251460" cy="251460"/>
          </a:xfrm>
          <a:prstGeom prst="ellipse">
            <a:avLst/>
          </a:prstGeom>
          <a:solidFill>
            <a:srgbClr val="E9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TextBox 17"/>
          <p:cNvSpPr txBox="1"/>
          <p:nvPr/>
        </p:nvSpPr>
        <p:spPr>
          <a:xfrm>
            <a:off x="736632" y="5904423"/>
            <a:ext cx="1486305" cy="523220"/>
          </a:xfrm>
          <a:prstGeom prst="rect">
            <a:avLst/>
          </a:prstGeom>
          <a:noFill/>
        </p:spPr>
        <p:txBody>
          <a:bodyPr wrap="square" rtlCol="0">
            <a:spAutoFit/>
          </a:bodyPr>
          <a:lstStyle/>
          <a:p>
            <a:pPr algn="ctr"/>
            <a:r>
              <a:rPr lang="fr-FR" sz="1400" b="1" dirty="0">
                <a:solidFill>
                  <a:srgbClr val="222A35"/>
                </a:solidFill>
              </a:rPr>
              <a:t>Encadré par :</a:t>
            </a:r>
          </a:p>
          <a:p>
            <a:pPr algn="ctr"/>
            <a:r>
              <a:rPr lang="fr-FR" sz="1400" dirty="0">
                <a:solidFill>
                  <a:srgbClr val="222A35"/>
                </a:solidFill>
              </a:rPr>
              <a:t>Pr. K.BOUKHALFA</a:t>
            </a:r>
            <a:endParaRPr lang="id-ID" sz="1400" dirty="0">
              <a:solidFill>
                <a:srgbClr val="222A35"/>
              </a:solidFill>
            </a:endParaRPr>
          </a:p>
        </p:txBody>
      </p:sp>
      <p:pic>
        <p:nvPicPr>
          <p:cNvPr id="3" name="Picture 2">
            <a:extLst>
              <a:ext uri="{FF2B5EF4-FFF2-40B4-BE49-F238E27FC236}">
                <a16:creationId xmlns:a16="http://schemas.microsoft.com/office/drawing/2014/main" id="{38550C2B-1C63-4647-9BE1-29607752A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8680" y="2212123"/>
            <a:ext cx="952500" cy="952500"/>
          </a:xfrm>
          <a:prstGeom prst="rect">
            <a:avLst/>
          </a:prstGeom>
        </p:spPr>
      </p:pic>
      <p:sp>
        <p:nvSpPr>
          <p:cNvPr id="19" name="TextBox 18">
            <a:extLst>
              <a:ext uri="{FF2B5EF4-FFF2-40B4-BE49-F238E27FC236}">
                <a16:creationId xmlns:a16="http://schemas.microsoft.com/office/drawing/2014/main" id="{EAA8B033-D161-4D57-8DD6-4A7CB68C8BFC}"/>
              </a:ext>
            </a:extLst>
          </p:cNvPr>
          <p:cNvSpPr txBox="1"/>
          <p:nvPr/>
        </p:nvSpPr>
        <p:spPr>
          <a:xfrm>
            <a:off x="5022042" y="5838163"/>
            <a:ext cx="2028428" cy="738664"/>
          </a:xfrm>
          <a:prstGeom prst="rect">
            <a:avLst/>
          </a:prstGeom>
          <a:noFill/>
        </p:spPr>
        <p:txBody>
          <a:bodyPr wrap="square" rtlCol="0">
            <a:spAutoFit/>
          </a:bodyPr>
          <a:lstStyle/>
          <a:p>
            <a:pPr algn="ctr"/>
            <a:r>
              <a:rPr lang="fr-FR" sz="1400" b="1" dirty="0">
                <a:solidFill>
                  <a:srgbClr val="222A35"/>
                </a:solidFill>
              </a:rPr>
              <a:t>Présenté par:</a:t>
            </a:r>
          </a:p>
          <a:p>
            <a:pPr algn="ctr"/>
            <a:r>
              <a:rPr lang="fr-FR" sz="1400" dirty="0">
                <a:solidFill>
                  <a:srgbClr val="222A35"/>
                </a:solidFill>
              </a:rPr>
              <a:t>Islam SADAT</a:t>
            </a:r>
          </a:p>
          <a:p>
            <a:pPr algn="ctr"/>
            <a:r>
              <a:rPr lang="fr-FR" sz="1400" dirty="0" err="1">
                <a:solidFill>
                  <a:srgbClr val="222A35"/>
                </a:solidFill>
              </a:rPr>
              <a:t>Abderraouf</a:t>
            </a:r>
            <a:r>
              <a:rPr lang="fr-FR" sz="1400" dirty="0">
                <a:solidFill>
                  <a:srgbClr val="222A35"/>
                </a:solidFill>
              </a:rPr>
              <a:t> MOUSSAOUI</a:t>
            </a:r>
            <a:endParaRPr lang="id-ID" sz="1400" dirty="0">
              <a:solidFill>
                <a:srgbClr val="222A35"/>
              </a:solidFill>
            </a:endParaRPr>
          </a:p>
        </p:txBody>
      </p:sp>
      <p:sp>
        <p:nvSpPr>
          <p:cNvPr id="20" name="TextBox 19">
            <a:extLst>
              <a:ext uri="{FF2B5EF4-FFF2-40B4-BE49-F238E27FC236}">
                <a16:creationId xmlns:a16="http://schemas.microsoft.com/office/drawing/2014/main" id="{ACADBB65-3A18-4B76-9E2E-0898F0C3CB89}"/>
              </a:ext>
            </a:extLst>
          </p:cNvPr>
          <p:cNvSpPr txBox="1"/>
          <p:nvPr/>
        </p:nvSpPr>
        <p:spPr>
          <a:xfrm>
            <a:off x="9397733" y="5904423"/>
            <a:ext cx="2342657" cy="800219"/>
          </a:xfrm>
          <a:prstGeom prst="rect">
            <a:avLst/>
          </a:prstGeom>
          <a:noFill/>
        </p:spPr>
        <p:txBody>
          <a:bodyPr wrap="square" rtlCol="0">
            <a:spAutoFit/>
          </a:bodyPr>
          <a:lstStyle/>
          <a:p>
            <a:pPr algn="ctr"/>
            <a:r>
              <a:rPr lang="fr-FR" sz="1400" b="1" dirty="0">
                <a:solidFill>
                  <a:srgbClr val="222A35"/>
                </a:solidFill>
              </a:rPr>
              <a:t>Devant le jury :</a:t>
            </a:r>
          </a:p>
          <a:p>
            <a:pPr marL="171450" indent="-171450" algn="ctr">
              <a:buFont typeface="Arial" panose="020B0604020202020204" pitchFamily="34" charset="0"/>
              <a:buChar char="•"/>
            </a:pPr>
            <a:r>
              <a:rPr lang="fr-FR" sz="1400" dirty="0"/>
              <a:t>Mme</a:t>
            </a:r>
            <a:r>
              <a:rPr lang="fr-FR" sz="1400" dirty="0">
                <a:solidFill>
                  <a:srgbClr val="222A35"/>
                </a:solidFill>
              </a:rPr>
              <a:t> C.</a:t>
            </a:r>
            <a:r>
              <a:rPr lang="fr-FR" sz="1400" dirty="0"/>
              <a:t>IGHILAZA</a:t>
            </a:r>
            <a:r>
              <a:rPr lang="fr-FR" b="1" dirty="0"/>
              <a:t> </a:t>
            </a:r>
            <a:endParaRPr lang="fr-FR" sz="1400" dirty="0">
              <a:solidFill>
                <a:srgbClr val="222A35"/>
              </a:solidFill>
            </a:endParaRPr>
          </a:p>
          <a:p>
            <a:pPr marL="171450" indent="-171450" algn="ctr">
              <a:buFont typeface="Arial" panose="020B0604020202020204" pitchFamily="34" charset="0"/>
              <a:buChar char="•"/>
            </a:pPr>
            <a:r>
              <a:rPr lang="fr-FR" sz="1400" dirty="0"/>
              <a:t>Mr </a:t>
            </a:r>
            <a:r>
              <a:rPr lang="fr-FR" sz="1400" dirty="0">
                <a:solidFill>
                  <a:srgbClr val="222A35"/>
                </a:solidFill>
              </a:rPr>
              <a:t>M.AHMED NACER</a:t>
            </a:r>
            <a:endParaRPr lang="id-ID" sz="1400" dirty="0">
              <a:solidFill>
                <a:srgbClr val="222A35"/>
              </a:solidFill>
            </a:endParaRPr>
          </a:p>
        </p:txBody>
      </p:sp>
      <p:sp>
        <p:nvSpPr>
          <p:cNvPr id="2" name="TextBox 1">
            <a:extLst>
              <a:ext uri="{FF2B5EF4-FFF2-40B4-BE49-F238E27FC236}">
                <a16:creationId xmlns:a16="http://schemas.microsoft.com/office/drawing/2014/main" id="{2481A8E9-2ACD-4243-8E46-CD0FC2B796F5}"/>
              </a:ext>
            </a:extLst>
          </p:cNvPr>
          <p:cNvSpPr txBox="1"/>
          <p:nvPr/>
        </p:nvSpPr>
        <p:spPr>
          <a:xfrm>
            <a:off x="2567030" y="160612"/>
            <a:ext cx="7135800" cy="1477328"/>
          </a:xfrm>
          <a:prstGeom prst="rect">
            <a:avLst/>
          </a:prstGeom>
          <a:noFill/>
        </p:spPr>
        <p:txBody>
          <a:bodyPr wrap="none" rtlCol="0">
            <a:spAutoFit/>
          </a:bodyPr>
          <a:lstStyle/>
          <a:p>
            <a:r>
              <a:rPr lang="fr-FR" b="1" dirty="0">
                <a:solidFill>
                  <a:schemeClr val="tx2">
                    <a:lumMod val="50000"/>
                  </a:schemeClr>
                </a:solidFill>
                <a:ea typeface="Times New Roman" charset="0"/>
                <a:cs typeface="Times New Roman" charset="0"/>
              </a:rPr>
              <a:t>Ministère de l’Enseignement Supérieur et de la Recherche Scientifique</a:t>
            </a:r>
          </a:p>
          <a:p>
            <a:r>
              <a:rPr lang="fr-FR" b="1" dirty="0">
                <a:solidFill>
                  <a:schemeClr val="tx2">
                    <a:lumMod val="50000"/>
                  </a:schemeClr>
                </a:solidFill>
              </a:rPr>
              <a:t>Université des sciences et de la Technologie Houari Boumediene (USTHB)</a:t>
            </a:r>
          </a:p>
          <a:p>
            <a:pPr algn="ctr"/>
            <a:r>
              <a:rPr lang="fr-FR" b="1" dirty="0">
                <a:solidFill>
                  <a:schemeClr val="tx2">
                    <a:lumMod val="50000"/>
                  </a:schemeClr>
                </a:solidFill>
              </a:rPr>
              <a:t>Faculté d’électronique et d’informatique</a:t>
            </a:r>
          </a:p>
          <a:p>
            <a:pPr algn="ctr"/>
            <a:r>
              <a:rPr lang="fr-FR" b="1" dirty="0">
                <a:solidFill>
                  <a:schemeClr val="tx2">
                    <a:lumMod val="50000"/>
                  </a:schemeClr>
                </a:solidFill>
              </a:rPr>
              <a:t>Département d’informatique</a:t>
            </a:r>
          </a:p>
          <a:p>
            <a:pPr algn="ctr"/>
            <a:r>
              <a:rPr lang="fr-FR" b="1" dirty="0">
                <a:solidFill>
                  <a:schemeClr val="tx2">
                    <a:lumMod val="50000"/>
                  </a:schemeClr>
                </a:solidFill>
              </a:rPr>
              <a:t>Master Systèmes Informatiques Intelligents </a:t>
            </a:r>
          </a:p>
        </p:txBody>
      </p:sp>
    </p:spTree>
    <p:extLst>
      <p:ext uri="{BB962C8B-B14F-4D97-AF65-F5344CB8AC3E}">
        <p14:creationId xmlns:p14="http://schemas.microsoft.com/office/powerpoint/2010/main" val="24871319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1500"/>
                            </p:stCondLst>
                            <p:childTnLst>
                              <p:par>
                                <p:cTn id="21" presetID="47"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50"/>
                                        <p:tgtEl>
                                          <p:spTgt spid="13"/>
                                        </p:tgtEl>
                                      </p:cBhvr>
                                    </p:animEffect>
                                  </p:childTnLst>
                                </p:cTn>
                              </p:par>
                            </p:childTnLst>
                          </p:cTn>
                        </p:par>
                        <p:par>
                          <p:cTn id="43" fill="hold">
                            <p:stCondLst>
                              <p:cond delay="325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250"/>
                                        <p:tgtEl>
                                          <p:spTgt spid="14"/>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250"/>
                                        <p:tgtEl>
                                          <p:spTgt spid="15"/>
                                        </p:tgtEl>
                                      </p:cBhvr>
                                    </p:animEffect>
                                  </p:childTnLst>
                                </p:cTn>
                              </p:par>
                            </p:childTnLst>
                          </p:cTn>
                        </p:par>
                        <p:par>
                          <p:cTn id="51" fill="hold">
                            <p:stCondLst>
                              <p:cond delay="3750"/>
                            </p:stCondLst>
                            <p:childTnLst>
                              <p:par>
                                <p:cTn id="52" presetID="10" presetClass="entr" presetSubtype="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250"/>
                                        <p:tgtEl>
                                          <p:spTgt spid="16"/>
                                        </p:tgtEl>
                                      </p:cBhvr>
                                    </p:animEffect>
                                  </p:childTnLst>
                                </p:cTn>
                              </p:par>
                            </p:childTnLst>
                          </p:cTn>
                        </p:par>
                        <p:par>
                          <p:cTn id="55" fill="hold">
                            <p:stCondLst>
                              <p:cond delay="4000"/>
                            </p:stCondLst>
                            <p:childTnLst>
                              <p:par>
                                <p:cTn id="56" presetID="10" presetClass="entr" presetSubtype="0"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animBg="1"/>
      <p:bldP spid="14" grpId="0" animBg="1"/>
      <p:bldP spid="15" grpId="0" animBg="1"/>
      <p:bldP spid="16" grpId="0" animBg="1"/>
      <p:bldP spid="17" grpId="0" animBg="1"/>
      <p:bldP spid="18" grpId="0"/>
      <p:bldP spid="19" grpId="0"/>
      <p:bldP spid="20"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3">
            <a:extLst>
              <a:ext uri="{FF2B5EF4-FFF2-40B4-BE49-F238E27FC236}">
                <a16:creationId xmlns:a16="http://schemas.microsoft.com/office/drawing/2014/main" id="{4D242540-19E6-498D-AF79-29034BCB954C}"/>
              </a:ext>
            </a:extLst>
          </p:cNvPr>
          <p:cNvCxnSpPr>
            <a:stCxn id="5" idx="2"/>
            <a:endCxn id="5" idx="2"/>
          </p:cNvCxnSpPr>
          <p:nvPr/>
        </p:nvCxnSpPr>
        <p:spPr>
          <a:xfrm>
            <a:off x="1952016" y="716838"/>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6" name="Group 19">
            <a:extLst>
              <a:ext uri="{FF2B5EF4-FFF2-40B4-BE49-F238E27FC236}">
                <a16:creationId xmlns:a16="http://schemas.microsoft.com/office/drawing/2014/main" id="{A9FDCF41-1B56-4E13-B5EA-6EA1417BE408}"/>
              </a:ext>
            </a:extLst>
          </p:cNvPr>
          <p:cNvGrpSpPr/>
          <p:nvPr/>
        </p:nvGrpSpPr>
        <p:grpSpPr>
          <a:xfrm>
            <a:off x="1988165" y="534754"/>
            <a:ext cx="2283389" cy="307777"/>
            <a:chOff x="1988165" y="525229"/>
            <a:chExt cx="2283389" cy="307777"/>
          </a:xfrm>
        </p:grpSpPr>
        <p:cxnSp>
          <p:nvCxnSpPr>
            <p:cNvPr id="17" name="Straight Arrow Connector 20">
              <a:extLst>
                <a:ext uri="{FF2B5EF4-FFF2-40B4-BE49-F238E27FC236}">
                  <a16:creationId xmlns:a16="http://schemas.microsoft.com/office/drawing/2014/main" id="{6C31AAB7-7A65-47A1-9446-1DC5ACE7162C}"/>
                </a:ext>
              </a:extLst>
            </p:cNvPr>
            <p:cNvCxnSpPr>
              <a:cxnSpLocks/>
            </p:cNvCxnSpPr>
            <p:nvPr/>
          </p:nvCxnSpPr>
          <p:spPr>
            <a:xfrm>
              <a:off x="1988165" y="816235"/>
              <a:ext cx="2283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22">
              <a:extLst>
                <a:ext uri="{FF2B5EF4-FFF2-40B4-BE49-F238E27FC236}">
                  <a16:creationId xmlns:a16="http://schemas.microsoft.com/office/drawing/2014/main" id="{4D85932E-BB94-40C1-A3F0-C3272B0492E1}"/>
                </a:ext>
              </a:extLst>
            </p:cNvPr>
            <p:cNvSpPr txBox="1"/>
            <p:nvPr/>
          </p:nvSpPr>
          <p:spPr>
            <a:xfrm>
              <a:off x="2276847" y="525229"/>
              <a:ext cx="1546514" cy="307777"/>
            </a:xfrm>
            <a:prstGeom prst="rect">
              <a:avLst/>
            </a:prstGeom>
            <a:noFill/>
          </p:spPr>
          <p:txBody>
            <a:bodyPr wrap="none" rtlCol="0">
              <a:spAutoFit/>
            </a:bodyPr>
            <a:lstStyle/>
            <a:p>
              <a:r>
                <a:rPr lang="fr-FR" sz="1400" b="1" dirty="0"/>
                <a:t>1: </a:t>
              </a:r>
              <a:r>
                <a:rPr lang="fr-FR" sz="1400" b="1" dirty="0" err="1"/>
                <a:t>saisirConcepts</a:t>
              </a:r>
              <a:r>
                <a:rPr lang="fr-FR" sz="1400" b="1" dirty="0"/>
                <a:t>()</a:t>
              </a:r>
            </a:p>
          </p:txBody>
        </p:sp>
      </p:grpSp>
      <p:grpSp>
        <p:nvGrpSpPr>
          <p:cNvPr id="19" name="Group 43">
            <a:extLst>
              <a:ext uri="{FF2B5EF4-FFF2-40B4-BE49-F238E27FC236}">
                <a16:creationId xmlns:a16="http://schemas.microsoft.com/office/drawing/2014/main" id="{8E0571A2-2D39-46F5-835E-9B06AEB7E112}"/>
              </a:ext>
            </a:extLst>
          </p:cNvPr>
          <p:cNvGrpSpPr/>
          <p:nvPr/>
        </p:nvGrpSpPr>
        <p:grpSpPr>
          <a:xfrm>
            <a:off x="4358236" y="2276985"/>
            <a:ext cx="2774157" cy="307777"/>
            <a:chOff x="4381716" y="2332699"/>
            <a:chExt cx="2774157" cy="307777"/>
          </a:xfrm>
        </p:grpSpPr>
        <p:cxnSp>
          <p:nvCxnSpPr>
            <p:cNvPr id="20" name="Straight Arrow Connector 44">
              <a:extLst>
                <a:ext uri="{FF2B5EF4-FFF2-40B4-BE49-F238E27FC236}">
                  <a16:creationId xmlns:a16="http://schemas.microsoft.com/office/drawing/2014/main" id="{71B9D78D-28F8-49B6-9584-6F7614C5E823}"/>
                </a:ext>
              </a:extLst>
            </p:cNvPr>
            <p:cNvCxnSpPr>
              <a:cxnSpLocks/>
            </p:cNvCxnSpPr>
            <p:nvPr/>
          </p:nvCxnSpPr>
          <p:spPr>
            <a:xfrm>
              <a:off x="4381716" y="2603670"/>
              <a:ext cx="2774157"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21" name="TextBox 45">
              <a:extLst>
                <a:ext uri="{FF2B5EF4-FFF2-40B4-BE49-F238E27FC236}">
                  <a16:creationId xmlns:a16="http://schemas.microsoft.com/office/drawing/2014/main" id="{53CADC63-0C5F-424D-8084-6EEDB9647737}"/>
                </a:ext>
              </a:extLst>
            </p:cNvPr>
            <p:cNvSpPr txBox="1"/>
            <p:nvPr/>
          </p:nvSpPr>
          <p:spPr>
            <a:xfrm>
              <a:off x="4865450" y="2332699"/>
              <a:ext cx="1331647" cy="307777"/>
            </a:xfrm>
            <a:prstGeom prst="rect">
              <a:avLst/>
            </a:prstGeom>
            <a:noFill/>
          </p:spPr>
          <p:txBody>
            <a:bodyPr wrap="none" rtlCol="0">
              <a:spAutoFit/>
            </a:bodyPr>
            <a:lstStyle/>
            <a:p>
              <a:r>
                <a:rPr lang="fr-FR" sz="1400" b="1" dirty="0"/>
                <a:t>5: paramètres()</a:t>
              </a:r>
            </a:p>
          </p:txBody>
        </p:sp>
      </p:grpSp>
      <p:grpSp>
        <p:nvGrpSpPr>
          <p:cNvPr id="22" name="Group 56">
            <a:extLst>
              <a:ext uri="{FF2B5EF4-FFF2-40B4-BE49-F238E27FC236}">
                <a16:creationId xmlns:a16="http://schemas.microsoft.com/office/drawing/2014/main" id="{62B65BEF-9ACE-479C-AC4B-C26387DFE3C9}"/>
              </a:ext>
            </a:extLst>
          </p:cNvPr>
          <p:cNvGrpSpPr/>
          <p:nvPr/>
        </p:nvGrpSpPr>
        <p:grpSpPr>
          <a:xfrm>
            <a:off x="2002722" y="948748"/>
            <a:ext cx="2314812" cy="741895"/>
            <a:chOff x="1958749" y="3293725"/>
            <a:chExt cx="2314812" cy="741895"/>
          </a:xfrm>
        </p:grpSpPr>
        <p:cxnSp>
          <p:nvCxnSpPr>
            <p:cNvPr id="23" name="Straight Arrow Connector 57">
              <a:extLst>
                <a:ext uri="{FF2B5EF4-FFF2-40B4-BE49-F238E27FC236}">
                  <a16:creationId xmlns:a16="http://schemas.microsoft.com/office/drawing/2014/main" id="{B4DF2089-9E36-4641-94EE-61D2B4BBB6C8}"/>
                </a:ext>
              </a:extLst>
            </p:cNvPr>
            <p:cNvCxnSpPr>
              <a:cxnSpLocks/>
            </p:cNvCxnSpPr>
            <p:nvPr/>
          </p:nvCxnSpPr>
          <p:spPr>
            <a:xfrm>
              <a:off x="1958749" y="3567541"/>
              <a:ext cx="2268832" cy="14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59">
              <a:extLst>
                <a:ext uri="{FF2B5EF4-FFF2-40B4-BE49-F238E27FC236}">
                  <a16:creationId xmlns:a16="http://schemas.microsoft.com/office/drawing/2014/main" id="{3C0BBEE3-5D75-432F-98A7-0321C81AAFE8}"/>
                </a:ext>
              </a:extLst>
            </p:cNvPr>
            <p:cNvSpPr txBox="1"/>
            <p:nvPr/>
          </p:nvSpPr>
          <p:spPr>
            <a:xfrm>
              <a:off x="2232874" y="3293725"/>
              <a:ext cx="2040687" cy="307777"/>
            </a:xfrm>
            <a:prstGeom prst="rect">
              <a:avLst/>
            </a:prstGeom>
            <a:noFill/>
          </p:spPr>
          <p:txBody>
            <a:bodyPr wrap="none" rtlCol="0">
              <a:spAutoFit/>
            </a:bodyPr>
            <a:lstStyle/>
            <a:p>
              <a:r>
                <a:rPr lang="fr-FR" sz="1400" b="1" dirty="0"/>
                <a:t>2 : </a:t>
              </a:r>
              <a:r>
                <a:rPr lang="fr-FR" sz="1400" b="1" dirty="0" err="1"/>
                <a:t>saisirNombreTweets</a:t>
              </a:r>
              <a:r>
                <a:rPr lang="fr-FR" sz="1400" b="1" dirty="0"/>
                <a:t>()</a:t>
              </a:r>
            </a:p>
          </p:txBody>
        </p:sp>
        <p:sp>
          <p:nvSpPr>
            <p:cNvPr id="25" name="TextBox 60">
              <a:extLst>
                <a:ext uri="{FF2B5EF4-FFF2-40B4-BE49-F238E27FC236}">
                  <a16:creationId xmlns:a16="http://schemas.microsoft.com/office/drawing/2014/main" id="{95DF3014-ECC2-4288-8FA0-2282E8A33811}"/>
                </a:ext>
              </a:extLst>
            </p:cNvPr>
            <p:cNvSpPr txBox="1"/>
            <p:nvPr/>
          </p:nvSpPr>
          <p:spPr>
            <a:xfrm>
              <a:off x="2678305" y="3727843"/>
              <a:ext cx="184731" cy="307777"/>
            </a:xfrm>
            <a:prstGeom prst="rect">
              <a:avLst/>
            </a:prstGeom>
            <a:noFill/>
          </p:spPr>
          <p:txBody>
            <a:bodyPr wrap="none" rtlCol="0">
              <a:spAutoFit/>
            </a:bodyPr>
            <a:lstStyle/>
            <a:p>
              <a:endParaRPr lang="fr-FR" sz="1400" b="1" dirty="0"/>
            </a:p>
          </p:txBody>
        </p:sp>
      </p:grpSp>
      <p:grpSp>
        <p:nvGrpSpPr>
          <p:cNvPr id="26" name="Group 61">
            <a:extLst>
              <a:ext uri="{FF2B5EF4-FFF2-40B4-BE49-F238E27FC236}">
                <a16:creationId xmlns:a16="http://schemas.microsoft.com/office/drawing/2014/main" id="{CE31ACB2-9D64-49A9-9268-82CC6D4D0D99}"/>
              </a:ext>
            </a:extLst>
          </p:cNvPr>
          <p:cNvGrpSpPr/>
          <p:nvPr/>
        </p:nvGrpSpPr>
        <p:grpSpPr>
          <a:xfrm>
            <a:off x="1927540" y="1927088"/>
            <a:ext cx="2344014" cy="307777"/>
            <a:chOff x="1927540" y="3741903"/>
            <a:chExt cx="2344014" cy="307777"/>
          </a:xfrm>
        </p:grpSpPr>
        <p:cxnSp>
          <p:nvCxnSpPr>
            <p:cNvPr id="27" name="Straight Arrow Connector 62">
              <a:extLst>
                <a:ext uri="{FF2B5EF4-FFF2-40B4-BE49-F238E27FC236}">
                  <a16:creationId xmlns:a16="http://schemas.microsoft.com/office/drawing/2014/main" id="{28B5ED09-9F69-43F6-90CB-F9E127BEABF5}"/>
                </a:ext>
              </a:extLst>
            </p:cNvPr>
            <p:cNvCxnSpPr>
              <a:cxnSpLocks/>
            </p:cNvCxnSpPr>
            <p:nvPr/>
          </p:nvCxnSpPr>
          <p:spPr>
            <a:xfrm>
              <a:off x="1927540" y="3990088"/>
              <a:ext cx="2344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64">
              <a:extLst>
                <a:ext uri="{FF2B5EF4-FFF2-40B4-BE49-F238E27FC236}">
                  <a16:creationId xmlns:a16="http://schemas.microsoft.com/office/drawing/2014/main" id="{A891D1F6-ECD5-4167-AC96-F044200CA0F1}"/>
                </a:ext>
              </a:extLst>
            </p:cNvPr>
            <p:cNvSpPr txBox="1"/>
            <p:nvPr/>
          </p:nvSpPr>
          <p:spPr>
            <a:xfrm>
              <a:off x="2276847" y="3741903"/>
              <a:ext cx="1692323" cy="307777"/>
            </a:xfrm>
            <a:prstGeom prst="rect">
              <a:avLst/>
            </a:prstGeom>
            <a:noFill/>
          </p:spPr>
          <p:txBody>
            <a:bodyPr wrap="none" rtlCol="0">
              <a:spAutoFit/>
            </a:bodyPr>
            <a:lstStyle/>
            <a:p>
              <a:r>
                <a:rPr lang="fr-FR" sz="1400" b="1" dirty="0"/>
                <a:t>4 :</a:t>
              </a:r>
              <a:r>
                <a:rPr lang="fr-FR" sz="1400" b="1" dirty="0" err="1"/>
                <a:t>lancerExtraction</a:t>
              </a:r>
              <a:r>
                <a:rPr lang="fr-FR" sz="1400" b="1" dirty="0"/>
                <a:t>()</a:t>
              </a:r>
            </a:p>
          </p:txBody>
        </p:sp>
      </p:grpSp>
      <p:grpSp>
        <p:nvGrpSpPr>
          <p:cNvPr id="29" name="Group 56">
            <a:extLst>
              <a:ext uri="{FF2B5EF4-FFF2-40B4-BE49-F238E27FC236}">
                <a16:creationId xmlns:a16="http://schemas.microsoft.com/office/drawing/2014/main" id="{2D3C6F86-A85A-463A-82CD-118CE722154F}"/>
              </a:ext>
            </a:extLst>
          </p:cNvPr>
          <p:cNvGrpSpPr/>
          <p:nvPr/>
        </p:nvGrpSpPr>
        <p:grpSpPr>
          <a:xfrm>
            <a:off x="1988165" y="1408925"/>
            <a:ext cx="2283389" cy="434118"/>
            <a:chOff x="1791792" y="3601502"/>
            <a:chExt cx="2283389" cy="434118"/>
          </a:xfrm>
        </p:grpSpPr>
        <p:cxnSp>
          <p:nvCxnSpPr>
            <p:cNvPr id="30" name="Straight Arrow Connector 57">
              <a:extLst>
                <a:ext uri="{FF2B5EF4-FFF2-40B4-BE49-F238E27FC236}">
                  <a16:creationId xmlns:a16="http://schemas.microsoft.com/office/drawing/2014/main" id="{B3A0D5C4-429B-45B6-987C-5FAA4C02EEE5}"/>
                </a:ext>
              </a:extLst>
            </p:cNvPr>
            <p:cNvCxnSpPr>
              <a:cxnSpLocks/>
            </p:cNvCxnSpPr>
            <p:nvPr/>
          </p:nvCxnSpPr>
          <p:spPr>
            <a:xfrm>
              <a:off x="1791792" y="3915559"/>
              <a:ext cx="2283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59">
              <a:extLst>
                <a:ext uri="{FF2B5EF4-FFF2-40B4-BE49-F238E27FC236}">
                  <a16:creationId xmlns:a16="http://schemas.microsoft.com/office/drawing/2014/main" id="{DDD70A3E-D393-473B-8A58-4F9205636FB6}"/>
                </a:ext>
              </a:extLst>
            </p:cNvPr>
            <p:cNvSpPr txBox="1"/>
            <p:nvPr/>
          </p:nvSpPr>
          <p:spPr>
            <a:xfrm>
              <a:off x="2078664" y="3601502"/>
              <a:ext cx="1898918" cy="307777"/>
            </a:xfrm>
            <a:prstGeom prst="rect">
              <a:avLst/>
            </a:prstGeom>
            <a:noFill/>
          </p:spPr>
          <p:txBody>
            <a:bodyPr wrap="none" rtlCol="0">
              <a:spAutoFit/>
            </a:bodyPr>
            <a:lstStyle/>
            <a:p>
              <a:r>
                <a:rPr lang="fr-FR" sz="1400" b="1" dirty="0"/>
                <a:t>3 : </a:t>
              </a:r>
              <a:r>
                <a:rPr lang="fr-FR" sz="1400" b="1" dirty="0" err="1"/>
                <a:t>saisirNombreJours</a:t>
              </a:r>
              <a:r>
                <a:rPr lang="fr-FR" sz="1400" b="1" dirty="0"/>
                <a:t>()</a:t>
              </a:r>
            </a:p>
          </p:txBody>
        </p:sp>
        <p:sp>
          <p:nvSpPr>
            <p:cNvPr id="32" name="TextBox 60">
              <a:extLst>
                <a:ext uri="{FF2B5EF4-FFF2-40B4-BE49-F238E27FC236}">
                  <a16:creationId xmlns:a16="http://schemas.microsoft.com/office/drawing/2014/main" id="{D741356D-D56E-4A39-9D63-16B2AF293FF9}"/>
                </a:ext>
              </a:extLst>
            </p:cNvPr>
            <p:cNvSpPr txBox="1"/>
            <p:nvPr/>
          </p:nvSpPr>
          <p:spPr>
            <a:xfrm>
              <a:off x="2678305" y="3727843"/>
              <a:ext cx="184731" cy="307777"/>
            </a:xfrm>
            <a:prstGeom prst="rect">
              <a:avLst/>
            </a:prstGeom>
            <a:noFill/>
          </p:spPr>
          <p:txBody>
            <a:bodyPr wrap="none" rtlCol="0">
              <a:spAutoFit/>
            </a:bodyPr>
            <a:lstStyle/>
            <a:p>
              <a:endParaRPr lang="fr-FR" sz="1400" b="1" dirty="0"/>
            </a:p>
          </p:txBody>
        </p:sp>
      </p:grpSp>
      <p:grpSp>
        <p:nvGrpSpPr>
          <p:cNvPr id="58" name="Groupe 57">
            <a:extLst>
              <a:ext uri="{FF2B5EF4-FFF2-40B4-BE49-F238E27FC236}">
                <a16:creationId xmlns:a16="http://schemas.microsoft.com/office/drawing/2014/main" id="{3F56D998-1398-47E9-8477-FF15CCEDBF2F}"/>
              </a:ext>
            </a:extLst>
          </p:cNvPr>
          <p:cNvGrpSpPr/>
          <p:nvPr/>
        </p:nvGrpSpPr>
        <p:grpSpPr>
          <a:xfrm>
            <a:off x="1340643" y="40345"/>
            <a:ext cx="1222745" cy="6827180"/>
            <a:chOff x="1340643" y="40345"/>
            <a:chExt cx="1222745" cy="6827180"/>
          </a:xfrm>
        </p:grpSpPr>
        <p:grpSp>
          <p:nvGrpSpPr>
            <p:cNvPr id="3" name="Group 4">
              <a:extLst>
                <a:ext uri="{FF2B5EF4-FFF2-40B4-BE49-F238E27FC236}">
                  <a16:creationId xmlns:a16="http://schemas.microsoft.com/office/drawing/2014/main" id="{B1B73538-0460-4BAB-A205-27B5398546C0}"/>
                </a:ext>
              </a:extLst>
            </p:cNvPr>
            <p:cNvGrpSpPr/>
            <p:nvPr/>
          </p:nvGrpSpPr>
          <p:grpSpPr>
            <a:xfrm>
              <a:off x="1340643" y="40345"/>
              <a:ext cx="1222745" cy="6827180"/>
              <a:chOff x="1340643" y="30820"/>
              <a:chExt cx="1222745" cy="6827180"/>
            </a:xfrm>
          </p:grpSpPr>
          <p:sp>
            <p:nvSpPr>
              <p:cNvPr id="4" name="Freeform 8">
                <a:extLst>
                  <a:ext uri="{FF2B5EF4-FFF2-40B4-BE49-F238E27FC236}">
                    <a16:creationId xmlns:a16="http://schemas.microsoft.com/office/drawing/2014/main" id="{70A20EB4-B01C-4339-81E8-BF8808E6ED03}"/>
                  </a:ext>
                </a:extLst>
              </p:cNvPr>
              <p:cNvSpPr>
                <a:spLocks noEditPoints="1"/>
              </p:cNvSpPr>
              <p:nvPr/>
            </p:nvSpPr>
            <p:spPr bwMode="auto">
              <a:xfrm>
                <a:off x="1837714" y="30820"/>
                <a:ext cx="228602" cy="439839"/>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5" name="TextBox 6">
                <a:extLst>
                  <a:ext uri="{FF2B5EF4-FFF2-40B4-BE49-F238E27FC236}">
                    <a16:creationId xmlns:a16="http://schemas.microsoft.com/office/drawing/2014/main" id="{9A96DAE5-9619-4039-ACF9-891162ED5C58}"/>
                  </a:ext>
                </a:extLst>
              </p:cNvPr>
              <p:cNvSpPr txBox="1"/>
              <p:nvPr/>
            </p:nvSpPr>
            <p:spPr>
              <a:xfrm>
                <a:off x="1340643" y="430314"/>
                <a:ext cx="1222745" cy="276999"/>
              </a:xfrm>
              <a:prstGeom prst="rect">
                <a:avLst/>
              </a:prstGeom>
              <a:noFill/>
            </p:spPr>
            <p:txBody>
              <a:bodyPr wrap="square" rtlCol="0">
                <a:spAutoFit/>
              </a:bodyPr>
              <a:lstStyle/>
              <a:p>
                <a:pPr algn="ctr"/>
                <a:r>
                  <a:rPr lang="fr-FR" sz="1200" b="1" dirty="0">
                    <a:solidFill>
                      <a:schemeClr val="tx2">
                        <a:lumMod val="75000"/>
                      </a:schemeClr>
                    </a:solidFill>
                  </a:rPr>
                  <a:t>Utilisateur</a:t>
                </a:r>
              </a:p>
            </p:txBody>
          </p:sp>
          <p:cxnSp>
            <p:nvCxnSpPr>
              <p:cNvPr id="6" name="Straight Connector 7">
                <a:extLst>
                  <a:ext uri="{FF2B5EF4-FFF2-40B4-BE49-F238E27FC236}">
                    <a16:creationId xmlns:a16="http://schemas.microsoft.com/office/drawing/2014/main" id="{F4DF6678-268B-42FF-9BE0-3EE2A2361436}"/>
                  </a:ext>
                </a:extLst>
              </p:cNvPr>
              <p:cNvCxnSpPr>
                <a:cxnSpLocks/>
                <a:stCxn id="5" idx="2"/>
              </p:cNvCxnSpPr>
              <p:nvPr/>
            </p:nvCxnSpPr>
            <p:spPr>
              <a:xfrm flipH="1">
                <a:off x="1952015" y="707313"/>
                <a:ext cx="1" cy="615068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3" name="Rectangle 32">
              <a:extLst>
                <a:ext uri="{FF2B5EF4-FFF2-40B4-BE49-F238E27FC236}">
                  <a16:creationId xmlns:a16="http://schemas.microsoft.com/office/drawing/2014/main" id="{BB51EC42-3B13-45D3-AA1A-E61369A57050}"/>
                </a:ext>
              </a:extLst>
            </p:cNvPr>
            <p:cNvSpPr/>
            <p:nvPr/>
          </p:nvSpPr>
          <p:spPr>
            <a:xfrm>
              <a:off x="1854417" y="716838"/>
              <a:ext cx="148305" cy="6023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9" name="Groupe 58">
            <a:extLst>
              <a:ext uri="{FF2B5EF4-FFF2-40B4-BE49-F238E27FC236}">
                <a16:creationId xmlns:a16="http://schemas.microsoft.com/office/drawing/2014/main" id="{349DDF89-F288-4433-89EF-73A164C007B9}"/>
              </a:ext>
            </a:extLst>
          </p:cNvPr>
          <p:cNvGrpSpPr/>
          <p:nvPr/>
        </p:nvGrpSpPr>
        <p:grpSpPr>
          <a:xfrm>
            <a:off x="3755388" y="203324"/>
            <a:ext cx="1227529" cy="6664201"/>
            <a:chOff x="3755388" y="203324"/>
            <a:chExt cx="1227529" cy="6664201"/>
          </a:xfrm>
        </p:grpSpPr>
        <p:grpSp>
          <p:nvGrpSpPr>
            <p:cNvPr id="7" name="Group 8">
              <a:extLst>
                <a:ext uri="{FF2B5EF4-FFF2-40B4-BE49-F238E27FC236}">
                  <a16:creationId xmlns:a16="http://schemas.microsoft.com/office/drawing/2014/main" id="{73AA4B98-F55F-4E13-8257-B7C7E638EBF1}"/>
                </a:ext>
              </a:extLst>
            </p:cNvPr>
            <p:cNvGrpSpPr/>
            <p:nvPr/>
          </p:nvGrpSpPr>
          <p:grpSpPr>
            <a:xfrm>
              <a:off x="3755388" y="203324"/>
              <a:ext cx="1227529" cy="6664201"/>
              <a:chOff x="3755388" y="193799"/>
              <a:chExt cx="1227529" cy="6664201"/>
            </a:xfrm>
          </p:grpSpPr>
          <p:sp>
            <p:nvSpPr>
              <p:cNvPr id="8" name="TextBox 9">
                <a:extLst>
                  <a:ext uri="{FF2B5EF4-FFF2-40B4-BE49-F238E27FC236}">
                    <a16:creationId xmlns:a16="http://schemas.microsoft.com/office/drawing/2014/main" id="{17B58862-6377-430C-B96F-CE0D64118290}"/>
                  </a:ext>
                </a:extLst>
              </p:cNvPr>
              <p:cNvSpPr txBox="1"/>
              <p:nvPr/>
            </p:nvSpPr>
            <p:spPr>
              <a:xfrm>
                <a:off x="3755388" y="193799"/>
                <a:ext cx="1227529" cy="340519"/>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algn="ctr"/>
                <a:r>
                  <a:rPr lang="fr-FR" sz="1400" b="1" dirty="0">
                    <a:solidFill>
                      <a:schemeClr val="bg1"/>
                    </a:solidFill>
                  </a:rPr>
                  <a:t>: Système</a:t>
                </a:r>
                <a:endParaRPr lang="id-ID" sz="1400" b="1" dirty="0">
                  <a:solidFill>
                    <a:schemeClr val="bg1"/>
                  </a:solidFill>
                </a:endParaRPr>
              </a:p>
            </p:txBody>
          </p:sp>
          <p:cxnSp>
            <p:nvCxnSpPr>
              <p:cNvPr id="9" name="Straight Connector 10">
                <a:extLst>
                  <a:ext uri="{FF2B5EF4-FFF2-40B4-BE49-F238E27FC236}">
                    <a16:creationId xmlns:a16="http://schemas.microsoft.com/office/drawing/2014/main" id="{261AF529-FB0A-4427-BBBD-618D75B56734}"/>
                  </a:ext>
                </a:extLst>
              </p:cNvPr>
              <p:cNvCxnSpPr>
                <a:cxnSpLocks/>
                <a:stCxn id="8" idx="2"/>
              </p:cNvCxnSpPr>
              <p:nvPr/>
            </p:nvCxnSpPr>
            <p:spPr>
              <a:xfrm>
                <a:off x="4369153" y="534318"/>
                <a:ext cx="0" cy="632368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4" name="Rectangle 33">
              <a:extLst>
                <a:ext uri="{FF2B5EF4-FFF2-40B4-BE49-F238E27FC236}">
                  <a16:creationId xmlns:a16="http://schemas.microsoft.com/office/drawing/2014/main" id="{59402DB1-D10C-4F98-B27D-1D1CEDFDA1F3}"/>
                </a:ext>
              </a:extLst>
            </p:cNvPr>
            <p:cNvSpPr/>
            <p:nvPr/>
          </p:nvSpPr>
          <p:spPr>
            <a:xfrm>
              <a:off x="4271554" y="716838"/>
              <a:ext cx="158607" cy="5853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grpSp>
        <p:nvGrpSpPr>
          <p:cNvPr id="60" name="Groupe 59">
            <a:extLst>
              <a:ext uri="{FF2B5EF4-FFF2-40B4-BE49-F238E27FC236}">
                <a16:creationId xmlns:a16="http://schemas.microsoft.com/office/drawing/2014/main" id="{9BCF6EAA-AE5A-405B-BB44-8CA52E376B38}"/>
              </a:ext>
            </a:extLst>
          </p:cNvPr>
          <p:cNvGrpSpPr/>
          <p:nvPr/>
        </p:nvGrpSpPr>
        <p:grpSpPr>
          <a:xfrm>
            <a:off x="6640276" y="84143"/>
            <a:ext cx="1227529" cy="6783382"/>
            <a:chOff x="6640276" y="84143"/>
            <a:chExt cx="1227529" cy="6783382"/>
          </a:xfrm>
        </p:grpSpPr>
        <p:grpSp>
          <p:nvGrpSpPr>
            <p:cNvPr id="10" name="Group 11">
              <a:extLst>
                <a:ext uri="{FF2B5EF4-FFF2-40B4-BE49-F238E27FC236}">
                  <a16:creationId xmlns:a16="http://schemas.microsoft.com/office/drawing/2014/main" id="{598289C7-45E6-44EA-A2E9-8CE024FBE224}"/>
                </a:ext>
              </a:extLst>
            </p:cNvPr>
            <p:cNvGrpSpPr/>
            <p:nvPr/>
          </p:nvGrpSpPr>
          <p:grpSpPr>
            <a:xfrm>
              <a:off x="6640276" y="84143"/>
              <a:ext cx="1227529" cy="6783382"/>
              <a:chOff x="6509856" y="74618"/>
              <a:chExt cx="1227529" cy="6783382"/>
            </a:xfrm>
          </p:grpSpPr>
          <p:sp>
            <p:nvSpPr>
              <p:cNvPr id="11" name="TextBox 12">
                <a:extLst>
                  <a:ext uri="{FF2B5EF4-FFF2-40B4-BE49-F238E27FC236}">
                    <a16:creationId xmlns:a16="http://schemas.microsoft.com/office/drawing/2014/main" id="{CAC46976-0741-4855-AB50-2F605B26082B}"/>
                  </a:ext>
                </a:extLst>
              </p:cNvPr>
              <p:cNvSpPr txBox="1"/>
              <p:nvPr/>
            </p:nvSpPr>
            <p:spPr>
              <a:xfrm>
                <a:off x="6509856" y="74618"/>
                <a:ext cx="1227529" cy="578882"/>
              </a:xfrm>
              <a:prstGeom prst="roundRect">
                <a:avLst/>
              </a:prstGeom>
            </p:spPr>
            <p:style>
              <a:lnRef idx="0">
                <a:schemeClr val="accent1"/>
              </a:lnRef>
              <a:fillRef idx="3">
                <a:schemeClr val="accent1"/>
              </a:fillRef>
              <a:effectRef idx="3">
                <a:schemeClr val="accent1"/>
              </a:effectRef>
              <a:fontRef idx="minor">
                <a:schemeClr val="lt1"/>
              </a:fontRef>
            </p:style>
            <p:txBody>
              <a:bodyPr wrap="square" rtlCol="0" anchor="ctr">
                <a:spAutoFit/>
              </a:bodyPr>
              <a:lstStyle/>
              <a:p>
                <a:pPr algn="ctr"/>
                <a:r>
                  <a:rPr lang="fr-FR" sz="1400" b="1" dirty="0">
                    <a:solidFill>
                      <a:schemeClr val="bg1"/>
                    </a:solidFill>
                  </a:rPr>
                  <a:t>:Serveur Twitter</a:t>
                </a:r>
                <a:endParaRPr lang="id-ID" sz="1400" b="1" dirty="0">
                  <a:solidFill>
                    <a:schemeClr val="bg1"/>
                  </a:solidFill>
                </a:endParaRPr>
              </a:p>
            </p:txBody>
          </p:sp>
          <p:cxnSp>
            <p:nvCxnSpPr>
              <p:cNvPr id="12" name="Straight Connector 13">
                <a:extLst>
                  <a:ext uri="{FF2B5EF4-FFF2-40B4-BE49-F238E27FC236}">
                    <a16:creationId xmlns:a16="http://schemas.microsoft.com/office/drawing/2014/main" id="{43C6F5F5-6A39-4C08-B8A8-B93558A49C9D}"/>
                  </a:ext>
                </a:extLst>
              </p:cNvPr>
              <p:cNvCxnSpPr>
                <a:cxnSpLocks/>
                <a:stCxn id="11" idx="2"/>
              </p:cNvCxnSpPr>
              <p:nvPr/>
            </p:nvCxnSpPr>
            <p:spPr>
              <a:xfrm>
                <a:off x="7123621" y="653500"/>
                <a:ext cx="23301" cy="620450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5" name="Rectangle 34">
              <a:extLst>
                <a:ext uri="{FF2B5EF4-FFF2-40B4-BE49-F238E27FC236}">
                  <a16:creationId xmlns:a16="http://schemas.microsoft.com/office/drawing/2014/main" id="{8E7DB426-02C4-439A-AF84-41EABA9B95E2}"/>
                </a:ext>
              </a:extLst>
            </p:cNvPr>
            <p:cNvSpPr/>
            <p:nvPr/>
          </p:nvSpPr>
          <p:spPr>
            <a:xfrm>
              <a:off x="7132393" y="2370332"/>
              <a:ext cx="172040" cy="1409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grpSp>
        <p:nvGrpSpPr>
          <p:cNvPr id="40" name="Group 43">
            <a:extLst>
              <a:ext uri="{FF2B5EF4-FFF2-40B4-BE49-F238E27FC236}">
                <a16:creationId xmlns:a16="http://schemas.microsoft.com/office/drawing/2014/main" id="{3AA90733-3ED8-4069-ACC6-130071DE748C}"/>
              </a:ext>
            </a:extLst>
          </p:cNvPr>
          <p:cNvGrpSpPr/>
          <p:nvPr/>
        </p:nvGrpSpPr>
        <p:grpSpPr>
          <a:xfrm>
            <a:off x="4403946" y="3397907"/>
            <a:ext cx="2728447" cy="307777"/>
            <a:chOff x="4424840" y="2146485"/>
            <a:chExt cx="2728447" cy="307777"/>
          </a:xfrm>
        </p:grpSpPr>
        <p:cxnSp>
          <p:nvCxnSpPr>
            <p:cNvPr id="41" name="Straight Arrow Connector 44">
              <a:extLst>
                <a:ext uri="{FF2B5EF4-FFF2-40B4-BE49-F238E27FC236}">
                  <a16:creationId xmlns:a16="http://schemas.microsoft.com/office/drawing/2014/main" id="{8BFB0B13-88E6-4C9D-AEC5-850C7B83209A}"/>
                </a:ext>
              </a:extLst>
            </p:cNvPr>
            <p:cNvCxnSpPr>
              <a:cxnSpLocks/>
            </p:cNvCxnSpPr>
            <p:nvPr/>
          </p:nvCxnSpPr>
          <p:spPr>
            <a:xfrm flipH="1">
              <a:off x="4424840" y="2402072"/>
              <a:ext cx="2728447"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42" name="TextBox 45">
              <a:extLst>
                <a:ext uri="{FF2B5EF4-FFF2-40B4-BE49-F238E27FC236}">
                  <a16:creationId xmlns:a16="http://schemas.microsoft.com/office/drawing/2014/main" id="{5E78237A-3170-4986-8785-924CD229FDA0}"/>
                </a:ext>
              </a:extLst>
            </p:cNvPr>
            <p:cNvSpPr txBox="1"/>
            <p:nvPr/>
          </p:nvSpPr>
          <p:spPr>
            <a:xfrm>
              <a:off x="4857363" y="2146485"/>
              <a:ext cx="1819344" cy="307777"/>
            </a:xfrm>
            <a:prstGeom prst="rect">
              <a:avLst/>
            </a:prstGeom>
            <a:noFill/>
          </p:spPr>
          <p:txBody>
            <a:bodyPr wrap="none" rtlCol="0">
              <a:spAutoFit/>
            </a:bodyPr>
            <a:lstStyle/>
            <a:p>
              <a:r>
                <a:rPr lang="fr-FR" sz="1400" b="1" dirty="0"/>
                <a:t>5.2 : </a:t>
              </a:r>
              <a:r>
                <a:rPr lang="fr-FR" sz="1400" b="1" dirty="0" err="1"/>
                <a:t>entitésExtraites</a:t>
              </a:r>
              <a:r>
                <a:rPr lang="fr-FR" sz="1400" b="1" dirty="0"/>
                <a:t>()</a:t>
              </a:r>
            </a:p>
          </p:txBody>
        </p:sp>
      </p:grpSp>
      <p:grpSp>
        <p:nvGrpSpPr>
          <p:cNvPr id="61" name="Groupe 60">
            <a:extLst>
              <a:ext uri="{FF2B5EF4-FFF2-40B4-BE49-F238E27FC236}">
                <a16:creationId xmlns:a16="http://schemas.microsoft.com/office/drawing/2014/main" id="{2404F519-892C-4A76-A332-904BD70DDA59}"/>
              </a:ext>
            </a:extLst>
          </p:cNvPr>
          <p:cNvGrpSpPr/>
          <p:nvPr/>
        </p:nvGrpSpPr>
        <p:grpSpPr>
          <a:xfrm>
            <a:off x="9138917" y="203324"/>
            <a:ext cx="1227529" cy="6664201"/>
            <a:chOff x="9138917" y="203324"/>
            <a:chExt cx="1227529" cy="6664201"/>
          </a:xfrm>
        </p:grpSpPr>
        <p:grpSp>
          <p:nvGrpSpPr>
            <p:cNvPr id="13" name="Group 14">
              <a:extLst>
                <a:ext uri="{FF2B5EF4-FFF2-40B4-BE49-F238E27FC236}">
                  <a16:creationId xmlns:a16="http://schemas.microsoft.com/office/drawing/2014/main" id="{01EBE984-4E8F-4AEF-A6E7-41944E6AB11C}"/>
                </a:ext>
              </a:extLst>
            </p:cNvPr>
            <p:cNvGrpSpPr/>
            <p:nvPr/>
          </p:nvGrpSpPr>
          <p:grpSpPr>
            <a:xfrm>
              <a:off x="9138917" y="203324"/>
              <a:ext cx="1227529" cy="6664201"/>
              <a:chOff x="9138917" y="193799"/>
              <a:chExt cx="1227529" cy="6664201"/>
            </a:xfrm>
          </p:grpSpPr>
          <p:sp>
            <p:nvSpPr>
              <p:cNvPr id="14" name="TextBox 15">
                <a:extLst>
                  <a:ext uri="{FF2B5EF4-FFF2-40B4-BE49-F238E27FC236}">
                    <a16:creationId xmlns:a16="http://schemas.microsoft.com/office/drawing/2014/main" id="{911118E3-50BB-487F-A011-3B20DA9B861A}"/>
                  </a:ext>
                </a:extLst>
              </p:cNvPr>
              <p:cNvSpPr txBox="1"/>
              <p:nvPr/>
            </p:nvSpPr>
            <p:spPr>
              <a:xfrm>
                <a:off x="9138917" y="193799"/>
                <a:ext cx="1227529" cy="340519"/>
              </a:xfrm>
              <a:prstGeom prst="roundRect">
                <a:avLst/>
              </a:prstGeom>
            </p:spPr>
            <p:style>
              <a:lnRef idx="0">
                <a:schemeClr val="accent1"/>
              </a:lnRef>
              <a:fillRef idx="3">
                <a:schemeClr val="accent1"/>
              </a:fillRef>
              <a:effectRef idx="3">
                <a:schemeClr val="accent1"/>
              </a:effectRef>
              <a:fontRef idx="minor">
                <a:schemeClr val="lt1"/>
              </a:fontRef>
            </p:style>
            <p:txBody>
              <a:bodyPr wrap="square" rtlCol="0" anchor="ctr">
                <a:spAutoFit/>
              </a:bodyPr>
              <a:lstStyle/>
              <a:p>
                <a:pPr algn="ctr"/>
                <a:r>
                  <a:rPr lang="fr-FR" sz="1400" b="1" dirty="0">
                    <a:solidFill>
                      <a:schemeClr val="bg1"/>
                    </a:solidFill>
                  </a:rPr>
                  <a:t>: SGBD</a:t>
                </a:r>
                <a:endParaRPr lang="id-ID" sz="1400" b="1" dirty="0">
                  <a:solidFill>
                    <a:schemeClr val="bg1"/>
                  </a:solidFill>
                </a:endParaRPr>
              </a:p>
            </p:txBody>
          </p:sp>
          <p:cxnSp>
            <p:nvCxnSpPr>
              <p:cNvPr id="15" name="Straight Connector 16">
                <a:extLst>
                  <a:ext uri="{FF2B5EF4-FFF2-40B4-BE49-F238E27FC236}">
                    <a16:creationId xmlns:a16="http://schemas.microsoft.com/office/drawing/2014/main" id="{1D9DDF13-0126-4F5A-844A-66E28DB2C4F4}"/>
                  </a:ext>
                </a:extLst>
              </p:cNvPr>
              <p:cNvCxnSpPr>
                <a:cxnSpLocks/>
                <a:stCxn id="14" idx="2"/>
              </p:cNvCxnSpPr>
              <p:nvPr/>
            </p:nvCxnSpPr>
            <p:spPr>
              <a:xfrm>
                <a:off x="9752682" y="534318"/>
                <a:ext cx="33138" cy="632368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43" name="Rectangle 42">
              <a:extLst>
                <a:ext uri="{FF2B5EF4-FFF2-40B4-BE49-F238E27FC236}">
                  <a16:creationId xmlns:a16="http://schemas.microsoft.com/office/drawing/2014/main" id="{C2152D67-6F6C-4F9D-B5B6-A21B14247772}"/>
                </a:ext>
              </a:extLst>
            </p:cNvPr>
            <p:cNvSpPr/>
            <p:nvPr/>
          </p:nvSpPr>
          <p:spPr>
            <a:xfrm>
              <a:off x="9702216" y="6201954"/>
              <a:ext cx="134069" cy="368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cxnSp>
        <p:nvCxnSpPr>
          <p:cNvPr id="44" name="Connecteur en angle 142">
            <a:extLst>
              <a:ext uri="{FF2B5EF4-FFF2-40B4-BE49-F238E27FC236}">
                <a16:creationId xmlns:a16="http://schemas.microsoft.com/office/drawing/2014/main" id="{0331FB3A-AF14-4545-8A09-7A8344A4FEC1}"/>
              </a:ext>
            </a:extLst>
          </p:cNvPr>
          <p:cNvCxnSpPr>
            <a:cxnSpLocks/>
            <a:endCxn id="36" idx="3"/>
          </p:cNvCxnSpPr>
          <p:nvPr/>
        </p:nvCxnSpPr>
        <p:spPr>
          <a:xfrm rot="16200000" flipH="1">
            <a:off x="7103169" y="2905440"/>
            <a:ext cx="544554" cy="145428"/>
          </a:xfrm>
          <a:prstGeom prst="bentConnector4">
            <a:avLst>
              <a:gd name="adj1" fmla="val 22756"/>
              <a:gd name="adj2" fmla="val 25719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ZoneTexte 46">
            <a:extLst>
              <a:ext uri="{FF2B5EF4-FFF2-40B4-BE49-F238E27FC236}">
                <a16:creationId xmlns:a16="http://schemas.microsoft.com/office/drawing/2014/main" id="{78AE9637-5DDA-4453-9C1C-09C83712EFAF}"/>
              </a:ext>
            </a:extLst>
          </p:cNvPr>
          <p:cNvSpPr txBox="1"/>
          <p:nvPr/>
        </p:nvSpPr>
        <p:spPr>
          <a:xfrm>
            <a:off x="6082075" y="1559908"/>
            <a:ext cx="184731" cy="307777"/>
          </a:xfrm>
          <a:prstGeom prst="rect">
            <a:avLst/>
          </a:prstGeom>
          <a:noFill/>
        </p:spPr>
        <p:txBody>
          <a:bodyPr wrap="none" rtlCol="0">
            <a:spAutoFit/>
          </a:bodyPr>
          <a:lstStyle/>
          <a:p>
            <a:endParaRPr lang="fr-FR" sz="1400" dirty="0"/>
          </a:p>
        </p:txBody>
      </p:sp>
      <p:grpSp>
        <p:nvGrpSpPr>
          <p:cNvPr id="66" name="Groupe 65">
            <a:extLst>
              <a:ext uri="{FF2B5EF4-FFF2-40B4-BE49-F238E27FC236}">
                <a16:creationId xmlns:a16="http://schemas.microsoft.com/office/drawing/2014/main" id="{2EFE7E06-B19D-4152-AF22-5097C3B6334D}"/>
              </a:ext>
            </a:extLst>
          </p:cNvPr>
          <p:cNvGrpSpPr/>
          <p:nvPr/>
        </p:nvGrpSpPr>
        <p:grpSpPr>
          <a:xfrm>
            <a:off x="4403945" y="4683633"/>
            <a:ext cx="2915808" cy="526503"/>
            <a:chOff x="4403945" y="4683633"/>
            <a:chExt cx="2915808" cy="526503"/>
          </a:xfrm>
        </p:grpSpPr>
        <p:sp>
          <p:nvSpPr>
            <p:cNvPr id="37" name="Rectangle 36">
              <a:extLst>
                <a:ext uri="{FF2B5EF4-FFF2-40B4-BE49-F238E27FC236}">
                  <a16:creationId xmlns:a16="http://schemas.microsoft.com/office/drawing/2014/main" id="{A01E917E-FDCC-4023-964E-6D25FA85B761}"/>
                </a:ext>
              </a:extLst>
            </p:cNvPr>
            <p:cNvSpPr/>
            <p:nvPr/>
          </p:nvSpPr>
          <p:spPr>
            <a:xfrm>
              <a:off x="4422787" y="4830051"/>
              <a:ext cx="145781" cy="380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cxnSp>
          <p:nvCxnSpPr>
            <p:cNvPr id="45" name="Connecteur en angle 149">
              <a:extLst>
                <a:ext uri="{FF2B5EF4-FFF2-40B4-BE49-F238E27FC236}">
                  <a16:creationId xmlns:a16="http://schemas.microsoft.com/office/drawing/2014/main" id="{1760C499-ACA2-4549-80E0-044A487753D2}"/>
                </a:ext>
              </a:extLst>
            </p:cNvPr>
            <p:cNvCxnSpPr>
              <a:cxnSpLocks/>
            </p:cNvCxnSpPr>
            <p:nvPr/>
          </p:nvCxnSpPr>
          <p:spPr>
            <a:xfrm rot="16200000" flipH="1">
              <a:off x="4330037" y="4757541"/>
              <a:ext cx="336439" cy="188623"/>
            </a:xfrm>
            <a:prstGeom prst="bentConnector4">
              <a:avLst>
                <a:gd name="adj1" fmla="val 22605"/>
                <a:gd name="adj2" fmla="val 22812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189FBC9C-6752-408E-9363-FE0F089371FE}"/>
                </a:ext>
              </a:extLst>
            </p:cNvPr>
            <p:cNvSpPr txBox="1"/>
            <p:nvPr/>
          </p:nvSpPr>
          <p:spPr>
            <a:xfrm>
              <a:off x="4830161" y="4783013"/>
              <a:ext cx="2489592" cy="307777"/>
            </a:xfrm>
            <a:prstGeom prst="rect">
              <a:avLst/>
            </a:prstGeom>
            <a:noFill/>
          </p:spPr>
          <p:txBody>
            <a:bodyPr wrap="square" rtlCol="0">
              <a:spAutoFit/>
            </a:bodyPr>
            <a:lstStyle/>
            <a:p>
              <a:r>
                <a:rPr lang="fr-FR" sz="1400" b="1" dirty="0"/>
                <a:t>7: </a:t>
              </a:r>
              <a:r>
                <a:rPr lang="fr-FR" sz="1400" b="1" dirty="0" err="1"/>
                <a:t>enrichissementAttributaire</a:t>
              </a:r>
              <a:r>
                <a:rPr lang="fr-FR" sz="1400" b="1" dirty="0"/>
                <a:t>()</a:t>
              </a:r>
            </a:p>
          </p:txBody>
        </p:sp>
      </p:grpSp>
      <p:grpSp>
        <p:nvGrpSpPr>
          <p:cNvPr id="67" name="Groupe 66">
            <a:extLst>
              <a:ext uri="{FF2B5EF4-FFF2-40B4-BE49-F238E27FC236}">
                <a16:creationId xmlns:a16="http://schemas.microsoft.com/office/drawing/2014/main" id="{D4C85AB0-7FFA-4FB9-9414-7E3513174149}"/>
              </a:ext>
            </a:extLst>
          </p:cNvPr>
          <p:cNvGrpSpPr/>
          <p:nvPr/>
        </p:nvGrpSpPr>
        <p:grpSpPr>
          <a:xfrm>
            <a:off x="4398913" y="5401138"/>
            <a:ext cx="2285545" cy="535988"/>
            <a:chOff x="4398913" y="5401138"/>
            <a:chExt cx="2285545" cy="535988"/>
          </a:xfrm>
        </p:grpSpPr>
        <p:sp>
          <p:nvSpPr>
            <p:cNvPr id="39" name="Rectangle 38">
              <a:extLst>
                <a:ext uri="{FF2B5EF4-FFF2-40B4-BE49-F238E27FC236}">
                  <a16:creationId xmlns:a16="http://schemas.microsoft.com/office/drawing/2014/main" id="{08A4DDE8-CADE-4C05-B60C-6EC203704DBA}"/>
                </a:ext>
              </a:extLst>
            </p:cNvPr>
            <p:cNvSpPr/>
            <p:nvPr/>
          </p:nvSpPr>
          <p:spPr>
            <a:xfrm>
              <a:off x="4417882" y="5538029"/>
              <a:ext cx="150686" cy="39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cxnSp>
          <p:nvCxnSpPr>
            <p:cNvPr id="46" name="Connecteur en angle 150">
              <a:extLst>
                <a:ext uri="{FF2B5EF4-FFF2-40B4-BE49-F238E27FC236}">
                  <a16:creationId xmlns:a16="http://schemas.microsoft.com/office/drawing/2014/main" id="{C5F77549-FE46-4CAA-9808-DBA1309DA739}"/>
                </a:ext>
              </a:extLst>
            </p:cNvPr>
            <p:cNvCxnSpPr>
              <a:cxnSpLocks/>
            </p:cNvCxnSpPr>
            <p:nvPr/>
          </p:nvCxnSpPr>
          <p:spPr>
            <a:xfrm rot="16200000" flipH="1">
              <a:off x="4325005" y="5475046"/>
              <a:ext cx="336439" cy="188623"/>
            </a:xfrm>
            <a:prstGeom prst="bentConnector4">
              <a:avLst>
                <a:gd name="adj1" fmla="val 22605"/>
                <a:gd name="adj2" fmla="val 214269"/>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8F729DD9-8AF0-4CE6-8E7D-E82424970537}"/>
                </a:ext>
              </a:extLst>
            </p:cNvPr>
            <p:cNvSpPr txBox="1"/>
            <p:nvPr/>
          </p:nvSpPr>
          <p:spPr>
            <a:xfrm>
              <a:off x="4833951" y="5447419"/>
              <a:ext cx="1850507" cy="307777"/>
            </a:xfrm>
            <a:prstGeom prst="rect">
              <a:avLst/>
            </a:prstGeom>
            <a:noFill/>
          </p:spPr>
          <p:txBody>
            <a:bodyPr wrap="none" rtlCol="0">
              <a:spAutoFit/>
            </a:bodyPr>
            <a:lstStyle/>
            <a:p>
              <a:r>
                <a:rPr lang="fr-FR" sz="1400" b="1" dirty="0"/>
                <a:t>8 : </a:t>
              </a:r>
              <a:r>
                <a:rPr lang="fr-FR" sz="1400" b="1" dirty="0" err="1"/>
                <a:t>analyseSentiment</a:t>
              </a:r>
              <a:r>
                <a:rPr lang="fr-FR" sz="1400" b="1" dirty="0"/>
                <a:t>()</a:t>
              </a:r>
            </a:p>
          </p:txBody>
        </p:sp>
      </p:grpSp>
      <p:grpSp>
        <p:nvGrpSpPr>
          <p:cNvPr id="68" name="Groupe 67">
            <a:extLst>
              <a:ext uri="{FF2B5EF4-FFF2-40B4-BE49-F238E27FC236}">
                <a16:creationId xmlns:a16="http://schemas.microsoft.com/office/drawing/2014/main" id="{B3DB2EA8-3031-48B7-A969-51820D8112F9}"/>
              </a:ext>
            </a:extLst>
          </p:cNvPr>
          <p:cNvGrpSpPr/>
          <p:nvPr/>
        </p:nvGrpSpPr>
        <p:grpSpPr>
          <a:xfrm>
            <a:off x="4377189" y="5934536"/>
            <a:ext cx="5300786" cy="307777"/>
            <a:chOff x="4377189" y="5934536"/>
            <a:chExt cx="5300786" cy="307777"/>
          </a:xfrm>
        </p:grpSpPr>
        <p:cxnSp>
          <p:nvCxnSpPr>
            <p:cNvPr id="51" name="Connecteur droit avec flèche 50">
              <a:extLst>
                <a:ext uri="{FF2B5EF4-FFF2-40B4-BE49-F238E27FC236}">
                  <a16:creationId xmlns:a16="http://schemas.microsoft.com/office/drawing/2014/main" id="{84C4DABC-1B0E-44DC-A24C-7AE6AC11E76D}"/>
                </a:ext>
              </a:extLst>
            </p:cNvPr>
            <p:cNvCxnSpPr/>
            <p:nvPr/>
          </p:nvCxnSpPr>
          <p:spPr>
            <a:xfrm>
              <a:off x="4377189" y="6204857"/>
              <a:ext cx="53007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ZoneTexte 51">
              <a:extLst>
                <a:ext uri="{FF2B5EF4-FFF2-40B4-BE49-F238E27FC236}">
                  <a16:creationId xmlns:a16="http://schemas.microsoft.com/office/drawing/2014/main" id="{D3495131-1FD5-4EB8-A0AE-4431E99ED563}"/>
                </a:ext>
              </a:extLst>
            </p:cNvPr>
            <p:cNvSpPr txBox="1"/>
            <p:nvPr/>
          </p:nvSpPr>
          <p:spPr>
            <a:xfrm>
              <a:off x="6333693" y="5934536"/>
              <a:ext cx="1738874" cy="307777"/>
            </a:xfrm>
            <a:prstGeom prst="rect">
              <a:avLst/>
            </a:prstGeom>
            <a:noFill/>
          </p:spPr>
          <p:txBody>
            <a:bodyPr wrap="none" rtlCol="0">
              <a:spAutoFit/>
            </a:bodyPr>
            <a:lstStyle/>
            <a:p>
              <a:r>
                <a:rPr lang="fr-FR" sz="1400" b="1" dirty="0"/>
                <a:t>9: </a:t>
              </a:r>
              <a:r>
                <a:rPr lang="fr-FR" sz="1400" b="1" dirty="0" err="1"/>
                <a:t>sauvegarderData</a:t>
              </a:r>
              <a:r>
                <a:rPr lang="fr-FR" sz="1400" b="1" dirty="0"/>
                <a:t>()</a:t>
              </a:r>
            </a:p>
          </p:txBody>
        </p:sp>
      </p:grpSp>
      <p:grpSp>
        <p:nvGrpSpPr>
          <p:cNvPr id="69" name="Groupe 68">
            <a:extLst>
              <a:ext uri="{FF2B5EF4-FFF2-40B4-BE49-F238E27FC236}">
                <a16:creationId xmlns:a16="http://schemas.microsoft.com/office/drawing/2014/main" id="{013A07A1-2889-4BA5-AAE8-3C1BC8B840F0}"/>
              </a:ext>
            </a:extLst>
          </p:cNvPr>
          <p:cNvGrpSpPr/>
          <p:nvPr/>
        </p:nvGrpSpPr>
        <p:grpSpPr>
          <a:xfrm>
            <a:off x="1988165" y="6105433"/>
            <a:ext cx="2359394" cy="372291"/>
            <a:chOff x="1988165" y="6105433"/>
            <a:chExt cx="2359394" cy="372291"/>
          </a:xfrm>
        </p:grpSpPr>
        <p:cxnSp>
          <p:nvCxnSpPr>
            <p:cNvPr id="53" name="Connecteur droit avec flèche 52">
              <a:extLst>
                <a:ext uri="{FF2B5EF4-FFF2-40B4-BE49-F238E27FC236}">
                  <a16:creationId xmlns:a16="http://schemas.microsoft.com/office/drawing/2014/main" id="{A0C37B9C-FBED-462E-867A-F3086733626F}"/>
                </a:ext>
              </a:extLst>
            </p:cNvPr>
            <p:cNvCxnSpPr/>
            <p:nvPr/>
          </p:nvCxnSpPr>
          <p:spPr>
            <a:xfrm flipH="1">
              <a:off x="1988165" y="6477724"/>
              <a:ext cx="2268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ZoneTexte 53">
              <a:extLst>
                <a:ext uri="{FF2B5EF4-FFF2-40B4-BE49-F238E27FC236}">
                  <a16:creationId xmlns:a16="http://schemas.microsoft.com/office/drawing/2014/main" id="{3D53884C-12CD-4FC7-8675-E307EC4785BE}"/>
                </a:ext>
              </a:extLst>
            </p:cNvPr>
            <p:cNvSpPr txBox="1"/>
            <p:nvPr/>
          </p:nvSpPr>
          <p:spPr>
            <a:xfrm>
              <a:off x="2119449" y="6105433"/>
              <a:ext cx="2228110" cy="307777"/>
            </a:xfrm>
            <a:prstGeom prst="rect">
              <a:avLst/>
            </a:prstGeom>
            <a:noFill/>
          </p:spPr>
          <p:txBody>
            <a:bodyPr wrap="none" rtlCol="0">
              <a:spAutoFit/>
            </a:bodyPr>
            <a:lstStyle/>
            <a:p>
              <a:r>
                <a:rPr lang="fr-FR" sz="1400" b="1" dirty="0"/>
                <a:t>10: </a:t>
              </a:r>
              <a:r>
                <a:rPr lang="fr-FR" sz="1400" b="1" dirty="0" err="1"/>
                <a:t>informationSurTweets</a:t>
              </a:r>
              <a:r>
                <a:rPr lang="fr-FR" sz="1400" b="1" dirty="0"/>
                <a:t>()</a:t>
              </a:r>
            </a:p>
          </p:txBody>
        </p:sp>
      </p:grpSp>
      <p:grpSp>
        <p:nvGrpSpPr>
          <p:cNvPr id="65" name="Groupe 64">
            <a:extLst>
              <a:ext uri="{FF2B5EF4-FFF2-40B4-BE49-F238E27FC236}">
                <a16:creationId xmlns:a16="http://schemas.microsoft.com/office/drawing/2014/main" id="{2208C101-87F4-41E4-9D73-3FFEA51080BC}"/>
              </a:ext>
            </a:extLst>
          </p:cNvPr>
          <p:cNvGrpSpPr/>
          <p:nvPr/>
        </p:nvGrpSpPr>
        <p:grpSpPr>
          <a:xfrm>
            <a:off x="4403945" y="3981387"/>
            <a:ext cx="2477450" cy="520771"/>
            <a:chOff x="4403945" y="3981387"/>
            <a:chExt cx="2477450" cy="520771"/>
          </a:xfrm>
        </p:grpSpPr>
        <p:sp>
          <p:nvSpPr>
            <p:cNvPr id="38" name="Rectangle 37">
              <a:extLst>
                <a:ext uri="{FF2B5EF4-FFF2-40B4-BE49-F238E27FC236}">
                  <a16:creationId xmlns:a16="http://schemas.microsoft.com/office/drawing/2014/main" id="{360C7799-9358-4B6D-AD60-B5621E7AA9BF}"/>
                </a:ext>
              </a:extLst>
            </p:cNvPr>
            <p:cNvSpPr/>
            <p:nvPr/>
          </p:nvSpPr>
          <p:spPr>
            <a:xfrm>
              <a:off x="4423706" y="4133495"/>
              <a:ext cx="134069" cy="368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48" name="ZoneTexte 47">
              <a:extLst>
                <a:ext uri="{FF2B5EF4-FFF2-40B4-BE49-F238E27FC236}">
                  <a16:creationId xmlns:a16="http://schemas.microsoft.com/office/drawing/2014/main" id="{35A80BAC-A3A9-4CA9-A00C-94E40654084B}"/>
                </a:ext>
              </a:extLst>
            </p:cNvPr>
            <p:cNvSpPr txBox="1"/>
            <p:nvPr/>
          </p:nvSpPr>
          <p:spPr>
            <a:xfrm>
              <a:off x="4841983" y="4032786"/>
              <a:ext cx="2039412" cy="307777"/>
            </a:xfrm>
            <a:prstGeom prst="rect">
              <a:avLst/>
            </a:prstGeom>
            <a:noFill/>
          </p:spPr>
          <p:txBody>
            <a:bodyPr wrap="square" rtlCol="0">
              <a:spAutoFit/>
            </a:bodyPr>
            <a:lstStyle/>
            <a:p>
              <a:r>
                <a:rPr lang="fr-FR" sz="1400" b="1" dirty="0"/>
                <a:t>6: </a:t>
              </a:r>
              <a:r>
                <a:rPr lang="fr-FR" sz="1400" b="1" dirty="0" err="1"/>
                <a:t>nettoyerPublications</a:t>
              </a:r>
              <a:r>
                <a:rPr lang="fr-FR" sz="1400" b="1" dirty="0"/>
                <a:t>()</a:t>
              </a:r>
            </a:p>
          </p:txBody>
        </p:sp>
        <p:cxnSp>
          <p:nvCxnSpPr>
            <p:cNvPr id="55" name="Connecteur en angle 169">
              <a:extLst>
                <a:ext uri="{FF2B5EF4-FFF2-40B4-BE49-F238E27FC236}">
                  <a16:creationId xmlns:a16="http://schemas.microsoft.com/office/drawing/2014/main" id="{2108679F-B5CB-4BB4-BB24-48D26F07E682}"/>
                </a:ext>
              </a:extLst>
            </p:cNvPr>
            <p:cNvCxnSpPr>
              <a:cxnSpLocks/>
            </p:cNvCxnSpPr>
            <p:nvPr/>
          </p:nvCxnSpPr>
          <p:spPr>
            <a:xfrm rot="16200000" flipH="1">
              <a:off x="4330037" y="4055295"/>
              <a:ext cx="336439" cy="188623"/>
            </a:xfrm>
            <a:prstGeom prst="bentConnector4">
              <a:avLst>
                <a:gd name="adj1" fmla="val 22605"/>
                <a:gd name="adj2" fmla="val 235045"/>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1E3BE741-6AB4-46F6-B5AD-868823577C4A}"/>
              </a:ext>
            </a:extLst>
          </p:cNvPr>
          <p:cNvSpPr/>
          <p:nvPr/>
        </p:nvSpPr>
        <p:spPr>
          <a:xfrm>
            <a:off x="7310120" y="2953716"/>
            <a:ext cx="138040" cy="5934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56" name="ZoneTexte 55">
            <a:extLst>
              <a:ext uri="{FF2B5EF4-FFF2-40B4-BE49-F238E27FC236}">
                <a16:creationId xmlns:a16="http://schemas.microsoft.com/office/drawing/2014/main" id="{CBB6ECDF-3D13-4C67-8FB6-8BAFBAA3FF80}"/>
              </a:ext>
            </a:extLst>
          </p:cNvPr>
          <p:cNvSpPr txBox="1"/>
          <p:nvPr/>
        </p:nvSpPr>
        <p:spPr>
          <a:xfrm>
            <a:off x="7641075" y="2958852"/>
            <a:ext cx="1372107" cy="307777"/>
          </a:xfrm>
          <a:prstGeom prst="rect">
            <a:avLst/>
          </a:prstGeom>
          <a:noFill/>
        </p:spPr>
        <p:txBody>
          <a:bodyPr wrap="none" rtlCol="0">
            <a:spAutoFit/>
          </a:bodyPr>
          <a:lstStyle/>
          <a:p>
            <a:r>
              <a:rPr lang="fr-FR" sz="1400" b="1" dirty="0"/>
              <a:t>5.1: extraction()</a:t>
            </a:r>
          </a:p>
        </p:txBody>
      </p:sp>
      <p:sp>
        <p:nvSpPr>
          <p:cNvPr id="57" name="TextBox 30">
            <a:extLst>
              <a:ext uri="{FF2B5EF4-FFF2-40B4-BE49-F238E27FC236}">
                <a16:creationId xmlns:a16="http://schemas.microsoft.com/office/drawing/2014/main" id="{5D0A2ACE-46ED-4BED-8FA2-5300DB9E1E9C}"/>
              </a:ext>
            </a:extLst>
          </p:cNvPr>
          <p:cNvSpPr txBox="1"/>
          <p:nvPr/>
        </p:nvSpPr>
        <p:spPr>
          <a:xfrm rot="16200000">
            <a:off x="-2239010" y="3096684"/>
            <a:ext cx="5213644" cy="442674"/>
          </a:xfrm>
          <a:prstGeom prst="roundRect">
            <a:avLst/>
          </a:prstGeom>
          <a:solidFill>
            <a:srgbClr val="E91E63"/>
          </a:solidFill>
        </p:spPr>
        <p:txBody>
          <a:bodyPr wrap="square" rtlCol="0" anchor="ctr">
            <a:spAutoFit/>
          </a:bodyPr>
          <a:lstStyle/>
          <a:p>
            <a:r>
              <a:rPr lang="fr-FR" sz="2000" b="1" dirty="0">
                <a:ln w="0"/>
                <a:solidFill>
                  <a:schemeClr val="bg1"/>
                </a:solidFill>
                <a:effectLst>
                  <a:outerShdw blurRad="38100" dist="19050" dir="2700000" algn="tl" rotWithShape="0">
                    <a:schemeClr val="dk1">
                      <a:alpha val="40000"/>
                    </a:schemeClr>
                  </a:outerShdw>
                </a:effectLst>
              </a:rPr>
              <a:t>Diagramme de séquence de création d’analyse</a:t>
            </a:r>
            <a:endParaRPr lang="id-ID" sz="2000" b="1"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517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arn(inVertical)">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arn(inVertical)">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barn(inVertical)">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barn(inVertical)">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barn(inVertical)">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barn(inVertical)">
                                      <p:cBhvr>
                                        <p:cTn id="53" dur="500"/>
                                        <p:tgtEl>
                                          <p:spTgt spid="44"/>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barn(inVertical)">
                                      <p:cBhvr>
                                        <p:cTn id="56" dur="500"/>
                                        <p:tgtEl>
                                          <p:spTgt spid="36"/>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barn(inVertical)">
                                      <p:cBhvr>
                                        <p:cTn id="59" dur="500"/>
                                        <p:tgtEl>
                                          <p:spTgt spid="56"/>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barn(inVertical)">
                                      <p:cBhvr>
                                        <p:cTn id="64" dur="500"/>
                                        <p:tgtEl>
                                          <p:spTgt spid="40"/>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nodeType="click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barn(inVertical)">
                                      <p:cBhvr>
                                        <p:cTn id="69" dur="500"/>
                                        <p:tgtEl>
                                          <p:spTgt spid="65"/>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nodeType="click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barn(inVertical)">
                                      <p:cBhvr>
                                        <p:cTn id="74" dur="500"/>
                                        <p:tgtEl>
                                          <p:spTgt spid="66"/>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barn(inVertical)">
                                      <p:cBhvr>
                                        <p:cTn id="79" dur="500"/>
                                        <p:tgtEl>
                                          <p:spTgt spid="6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fade">
                                      <p:cBhvr>
                                        <p:cTn id="84" dur="500"/>
                                        <p:tgtEl>
                                          <p:spTgt spid="61"/>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nodeType="clickEffect">
                                  <p:stCondLst>
                                    <p:cond delay="0"/>
                                  </p:stCondLst>
                                  <p:childTnLst>
                                    <p:set>
                                      <p:cBhvr>
                                        <p:cTn id="88" dur="1" fill="hold">
                                          <p:stCondLst>
                                            <p:cond delay="0"/>
                                          </p:stCondLst>
                                        </p:cTn>
                                        <p:tgtEl>
                                          <p:spTgt spid="68"/>
                                        </p:tgtEl>
                                        <p:attrNameLst>
                                          <p:attrName>style.visibility</p:attrName>
                                        </p:attrNameLst>
                                      </p:cBhvr>
                                      <p:to>
                                        <p:strVal val="visible"/>
                                      </p:to>
                                    </p:set>
                                    <p:animEffect transition="in" filter="barn(inVertical)">
                                      <p:cBhvr>
                                        <p:cTn id="89" dur="500"/>
                                        <p:tgtEl>
                                          <p:spTgt spid="68"/>
                                        </p:tgtEl>
                                      </p:cBhvr>
                                    </p:animEffect>
                                  </p:childTnLst>
                                </p:cTn>
                              </p:par>
                            </p:childTnLst>
                          </p:cTn>
                        </p:par>
                      </p:childTnLst>
                    </p:cTn>
                  </p:par>
                  <p:par>
                    <p:cTn id="90" fill="hold">
                      <p:stCondLst>
                        <p:cond delay="indefinite"/>
                      </p:stCondLst>
                      <p:childTnLst>
                        <p:par>
                          <p:cTn id="91" fill="hold">
                            <p:stCondLst>
                              <p:cond delay="0"/>
                            </p:stCondLst>
                            <p:childTnLst>
                              <p:par>
                                <p:cTn id="92" presetID="16" presetClass="entr" presetSubtype="21" fill="hold" nodeType="clickEffect">
                                  <p:stCondLst>
                                    <p:cond delay="0"/>
                                  </p:stCondLst>
                                  <p:childTnLst>
                                    <p:set>
                                      <p:cBhvr>
                                        <p:cTn id="93" dur="1" fill="hold">
                                          <p:stCondLst>
                                            <p:cond delay="0"/>
                                          </p:stCondLst>
                                        </p:cTn>
                                        <p:tgtEl>
                                          <p:spTgt spid="69"/>
                                        </p:tgtEl>
                                        <p:attrNameLst>
                                          <p:attrName>style.visibility</p:attrName>
                                        </p:attrNameLst>
                                      </p:cBhvr>
                                      <p:to>
                                        <p:strVal val="visible"/>
                                      </p:to>
                                    </p:set>
                                    <p:animEffect transition="in" filter="barn(inVertical)">
                                      <p:cBhvr>
                                        <p:cTn id="9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6" grpId="0"/>
      <p:bldP spid="5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3">
            <a:extLst>
              <a:ext uri="{FF2B5EF4-FFF2-40B4-BE49-F238E27FC236}">
                <a16:creationId xmlns:a16="http://schemas.microsoft.com/office/drawing/2014/main" id="{E3E209C7-676F-4C85-BFCC-9D99A51254A1}"/>
              </a:ext>
            </a:extLst>
          </p:cNvPr>
          <p:cNvCxnSpPr>
            <a:stCxn id="5" idx="2"/>
            <a:endCxn id="5" idx="2"/>
          </p:cNvCxnSpPr>
          <p:nvPr/>
        </p:nvCxnSpPr>
        <p:spPr>
          <a:xfrm>
            <a:off x="1952016" y="716838"/>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Group 19">
            <a:extLst>
              <a:ext uri="{FF2B5EF4-FFF2-40B4-BE49-F238E27FC236}">
                <a16:creationId xmlns:a16="http://schemas.microsoft.com/office/drawing/2014/main" id="{8DA09247-C16A-4505-8796-0BE2E31C7615}"/>
              </a:ext>
            </a:extLst>
          </p:cNvPr>
          <p:cNvGrpSpPr/>
          <p:nvPr/>
        </p:nvGrpSpPr>
        <p:grpSpPr>
          <a:xfrm>
            <a:off x="1999095" y="676244"/>
            <a:ext cx="3312689" cy="307777"/>
            <a:chOff x="1999095" y="666719"/>
            <a:chExt cx="3312689" cy="307777"/>
          </a:xfrm>
        </p:grpSpPr>
        <p:cxnSp>
          <p:nvCxnSpPr>
            <p:cNvPr id="14" name="Straight Arrow Connector 20">
              <a:extLst>
                <a:ext uri="{FF2B5EF4-FFF2-40B4-BE49-F238E27FC236}">
                  <a16:creationId xmlns:a16="http://schemas.microsoft.com/office/drawing/2014/main" id="{0E6A0E23-173C-4EAA-8E18-527DE58E6572}"/>
                </a:ext>
              </a:extLst>
            </p:cNvPr>
            <p:cNvCxnSpPr>
              <a:cxnSpLocks/>
            </p:cNvCxnSpPr>
            <p:nvPr/>
          </p:nvCxnSpPr>
          <p:spPr>
            <a:xfrm flipV="1">
              <a:off x="1999095" y="917713"/>
              <a:ext cx="3312689" cy="26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22">
              <a:extLst>
                <a:ext uri="{FF2B5EF4-FFF2-40B4-BE49-F238E27FC236}">
                  <a16:creationId xmlns:a16="http://schemas.microsoft.com/office/drawing/2014/main" id="{9BE2C417-6BC3-437D-953E-36C45947CF74}"/>
                </a:ext>
              </a:extLst>
            </p:cNvPr>
            <p:cNvSpPr txBox="1"/>
            <p:nvPr/>
          </p:nvSpPr>
          <p:spPr>
            <a:xfrm>
              <a:off x="2722278" y="666719"/>
              <a:ext cx="2018053" cy="307777"/>
            </a:xfrm>
            <a:prstGeom prst="rect">
              <a:avLst/>
            </a:prstGeom>
            <a:noFill/>
          </p:spPr>
          <p:txBody>
            <a:bodyPr wrap="none" rtlCol="0">
              <a:spAutoFit/>
            </a:bodyPr>
            <a:lstStyle/>
            <a:p>
              <a:r>
                <a:rPr lang="fr-FR" sz="1400" b="1" dirty="0"/>
                <a:t>1: </a:t>
              </a:r>
              <a:r>
                <a:rPr lang="fr-FR" sz="1400" b="1" dirty="0" err="1"/>
                <a:t>lancerCreationCubes</a:t>
              </a:r>
              <a:r>
                <a:rPr lang="fr-FR" sz="1400" b="1" dirty="0"/>
                <a:t>()</a:t>
              </a:r>
            </a:p>
          </p:txBody>
        </p:sp>
      </p:grpSp>
      <p:grpSp>
        <p:nvGrpSpPr>
          <p:cNvPr id="16" name="Group 56">
            <a:extLst>
              <a:ext uri="{FF2B5EF4-FFF2-40B4-BE49-F238E27FC236}">
                <a16:creationId xmlns:a16="http://schemas.microsoft.com/office/drawing/2014/main" id="{56580D74-8C2D-4330-B306-47B0D47EA972}"/>
              </a:ext>
            </a:extLst>
          </p:cNvPr>
          <p:cNvGrpSpPr/>
          <p:nvPr/>
        </p:nvGrpSpPr>
        <p:grpSpPr>
          <a:xfrm>
            <a:off x="5480719" y="1134568"/>
            <a:ext cx="3348852" cy="556075"/>
            <a:chOff x="2613388" y="3479545"/>
            <a:chExt cx="6172210" cy="556075"/>
          </a:xfrm>
        </p:grpSpPr>
        <p:cxnSp>
          <p:nvCxnSpPr>
            <p:cNvPr id="17" name="Straight Arrow Connector 57">
              <a:extLst>
                <a:ext uri="{FF2B5EF4-FFF2-40B4-BE49-F238E27FC236}">
                  <a16:creationId xmlns:a16="http://schemas.microsoft.com/office/drawing/2014/main" id="{B4984770-942B-455E-A90A-F6B8418CEA73}"/>
                </a:ext>
              </a:extLst>
            </p:cNvPr>
            <p:cNvCxnSpPr>
              <a:cxnSpLocks/>
            </p:cNvCxnSpPr>
            <p:nvPr/>
          </p:nvCxnSpPr>
          <p:spPr>
            <a:xfrm>
              <a:off x="2613388" y="3760776"/>
              <a:ext cx="61722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59">
              <a:extLst>
                <a:ext uri="{FF2B5EF4-FFF2-40B4-BE49-F238E27FC236}">
                  <a16:creationId xmlns:a16="http://schemas.microsoft.com/office/drawing/2014/main" id="{B1B29FEE-9A06-43B6-80C8-293E484D96AB}"/>
                </a:ext>
              </a:extLst>
            </p:cNvPr>
            <p:cNvSpPr txBox="1"/>
            <p:nvPr/>
          </p:nvSpPr>
          <p:spPr>
            <a:xfrm>
              <a:off x="3940645" y="3479545"/>
              <a:ext cx="2036967" cy="307777"/>
            </a:xfrm>
            <a:prstGeom prst="rect">
              <a:avLst/>
            </a:prstGeom>
            <a:noFill/>
          </p:spPr>
          <p:txBody>
            <a:bodyPr wrap="none" rtlCol="0">
              <a:spAutoFit/>
            </a:bodyPr>
            <a:lstStyle/>
            <a:p>
              <a:r>
                <a:rPr lang="fr-FR" sz="1400" b="1" dirty="0"/>
                <a:t>1.1 : </a:t>
              </a:r>
              <a:r>
                <a:rPr lang="fr-FR" sz="1400" b="1" dirty="0" err="1"/>
                <a:t>récupérerDonnées</a:t>
              </a:r>
              <a:r>
                <a:rPr lang="fr-FR" sz="1400" b="1" dirty="0"/>
                <a:t>()</a:t>
              </a:r>
            </a:p>
          </p:txBody>
        </p:sp>
        <p:sp>
          <p:nvSpPr>
            <p:cNvPr id="19" name="TextBox 60">
              <a:extLst>
                <a:ext uri="{FF2B5EF4-FFF2-40B4-BE49-F238E27FC236}">
                  <a16:creationId xmlns:a16="http://schemas.microsoft.com/office/drawing/2014/main" id="{F5DAD78E-9CA8-44EA-8675-74E795237E2D}"/>
                </a:ext>
              </a:extLst>
            </p:cNvPr>
            <p:cNvSpPr txBox="1"/>
            <p:nvPr/>
          </p:nvSpPr>
          <p:spPr>
            <a:xfrm>
              <a:off x="2678305" y="3727843"/>
              <a:ext cx="184731" cy="307777"/>
            </a:xfrm>
            <a:prstGeom prst="rect">
              <a:avLst/>
            </a:prstGeom>
            <a:noFill/>
          </p:spPr>
          <p:txBody>
            <a:bodyPr wrap="none" rtlCol="0">
              <a:spAutoFit/>
            </a:bodyPr>
            <a:lstStyle/>
            <a:p>
              <a:endParaRPr lang="fr-FR" sz="1400" b="1" dirty="0"/>
            </a:p>
          </p:txBody>
        </p:sp>
      </p:grpSp>
      <p:grpSp>
        <p:nvGrpSpPr>
          <p:cNvPr id="44" name="Groupe 43">
            <a:extLst>
              <a:ext uri="{FF2B5EF4-FFF2-40B4-BE49-F238E27FC236}">
                <a16:creationId xmlns:a16="http://schemas.microsoft.com/office/drawing/2014/main" id="{36E4A8F6-EA21-45D2-A6F3-BA9427E1942B}"/>
              </a:ext>
            </a:extLst>
          </p:cNvPr>
          <p:cNvGrpSpPr/>
          <p:nvPr/>
        </p:nvGrpSpPr>
        <p:grpSpPr>
          <a:xfrm>
            <a:off x="1340643" y="40345"/>
            <a:ext cx="1222745" cy="6827180"/>
            <a:chOff x="1340643" y="40345"/>
            <a:chExt cx="1222745" cy="6827180"/>
          </a:xfrm>
        </p:grpSpPr>
        <p:grpSp>
          <p:nvGrpSpPr>
            <p:cNvPr id="3" name="Group 4">
              <a:extLst>
                <a:ext uri="{FF2B5EF4-FFF2-40B4-BE49-F238E27FC236}">
                  <a16:creationId xmlns:a16="http://schemas.microsoft.com/office/drawing/2014/main" id="{9BCC3881-C7B8-40FB-AB17-6654D141CC6D}"/>
                </a:ext>
              </a:extLst>
            </p:cNvPr>
            <p:cNvGrpSpPr/>
            <p:nvPr/>
          </p:nvGrpSpPr>
          <p:grpSpPr>
            <a:xfrm>
              <a:off x="1340643" y="40345"/>
              <a:ext cx="1222745" cy="6827180"/>
              <a:chOff x="1340643" y="30820"/>
              <a:chExt cx="1222745" cy="6827180"/>
            </a:xfrm>
          </p:grpSpPr>
          <p:sp>
            <p:nvSpPr>
              <p:cNvPr id="4" name="Freeform 8">
                <a:extLst>
                  <a:ext uri="{FF2B5EF4-FFF2-40B4-BE49-F238E27FC236}">
                    <a16:creationId xmlns:a16="http://schemas.microsoft.com/office/drawing/2014/main" id="{6D855568-24E3-477D-8454-7D67A2B1EAEB}"/>
                  </a:ext>
                </a:extLst>
              </p:cNvPr>
              <p:cNvSpPr>
                <a:spLocks noEditPoints="1"/>
              </p:cNvSpPr>
              <p:nvPr/>
            </p:nvSpPr>
            <p:spPr bwMode="auto">
              <a:xfrm>
                <a:off x="1737360" y="30820"/>
                <a:ext cx="328956" cy="478645"/>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5" name="TextBox 6">
                <a:extLst>
                  <a:ext uri="{FF2B5EF4-FFF2-40B4-BE49-F238E27FC236}">
                    <a16:creationId xmlns:a16="http://schemas.microsoft.com/office/drawing/2014/main" id="{68A3A320-FAD1-4D35-82E0-03BFE9002E84}"/>
                  </a:ext>
                </a:extLst>
              </p:cNvPr>
              <p:cNvSpPr txBox="1"/>
              <p:nvPr/>
            </p:nvSpPr>
            <p:spPr>
              <a:xfrm>
                <a:off x="1340643" y="430314"/>
                <a:ext cx="1222745" cy="276999"/>
              </a:xfrm>
              <a:prstGeom prst="rect">
                <a:avLst/>
              </a:prstGeom>
              <a:noFill/>
            </p:spPr>
            <p:txBody>
              <a:bodyPr wrap="square" rtlCol="0">
                <a:spAutoFit/>
              </a:bodyPr>
              <a:lstStyle/>
              <a:p>
                <a:pPr algn="ctr"/>
                <a:r>
                  <a:rPr lang="fr-FR" sz="1200" b="1" dirty="0">
                    <a:solidFill>
                      <a:schemeClr val="tx2">
                        <a:lumMod val="75000"/>
                      </a:schemeClr>
                    </a:solidFill>
                  </a:rPr>
                  <a:t>Utilisateur</a:t>
                </a:r>
              </a:p>
            </p:txBody>
          </p:sp>
          <p:cxnSp>
            <p:nvCxnSpPr>
              <p:cNvPr id="6" name="Straight Connector 7">
                <a:extLst>
                  <a:ext uri="{FF2B5EF4-FFF2-40B4-BE49-F238E27FC236}">
                    <a16:creationId xmlns:a16="http://schemas.microsoft.com/office/drawing/2014/main" id="{F31FBDB1-AACB-4A68-AA73-15F89063D4AA}"/>
                  </a:ext>
                </a:extLst>
              </p:cNvPr>
              <p:cNvCxnSpPr>
                <a:cxnSpLocks/>
                <a:stCxn id="5" idx="2"/>
              </p:cNvCxnSpPr>
              <p:nvPr/>
            </p:nvCxnSpPr>
            <p:spPr>
              <a:xfrm flipH="1">
                <a:off x="1952015" y="707313"/>
                <a:ext cx="1" cy="615068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0" name="Rectangle 19">
              <a:extLst>
                <a:ext uri="{FF2B5EF4-FFF2-40B4-BE49-F238E27FC236}">
                  <a16:creationId xmlns:a16="http://schemas.microsoft.com/office/drawing/2014/main" id="{559971D4-3604-4720-8E65-7DD7AEBC515A}"/>
                </a:ext>
              </a:extLst>
            </p:cNvPr>
            <p:cNvSpPr/>
            <p:nvPr/>
          </p:nvSpPr>
          <p:spPr>
            <a:xfrm>
              <a:off x="1862846" y="879678"/>
              <a:ext cx="136250" cy="58952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grpSp>
        <p:nvGrpSpPr>
          <p:cNvPr id="45" name="Groupe 44">
            <a:extLst>
              <a:ext uri="{FF2B5EF4-FFF2-40B4-BE49-F238E27FC236}">
                <a16:creationId xmlns:a16="http://schemas.microsoft.com/office/drawing/2014/main" id="{29F49641-5944-4492-9942-880C5B89E1EC}"/>
              </a:ext>
            </a:extLst>
          </p:cNvPr>
          <p:cNvGrpSpPr/>
          <p:nvPr/>
        </p:nvGrpSpPr>
        <p:grpSpPr>
          <a:xfrm>
            <a:off x="4805486" y="118140"/>
            <a:ext cx="1227529" cy="6693095"/>
            <a:chOff x="4805486" y="118140"/>
            <a:chExt cx="1227529" cy="6693095"/>
          </a:xfrm>
        </p:grpSpPr>
        <p:grpSp>
          <p:nvGrpSpPr>
            <p:cNvPr id="7" name="Group 8">
              <a:extLst>
                <a:ext uri="{FF2B5EF4-FFF2-40B4-BE49-F238E27FC236}">
                  <a16:creationId xmlns:a16="http://schemas.microsoft.com/office/drawing/2014/main" id="{280D6051-0AD9-4735-9B15-76F20177AE91}"/>
                </a:ext>
              </a:extLst>
            </p:cNvPr>
            <p:cNvGrpSpPr/>
            <p:nvPr/>
          </p:nvGrpSpPr>
          <p:grpSpPr>
            <a:xfrm>
              <a:off x="4805486" y="118140"/>
              <a:ext cx="1227529" cy="6693095"/>
              <a:chOff x="4360394" y="101246"/>
              <a:chExt cx="1227529" cy="6693095"/>
            </a:xfrm>
          </p:grpSpPr>
          <p:sp>
            <p:nvSpPr>
              <p:cNvPr id="8" name="TextBox 9">
                <a:extLst>
                  <a:ext uri="{FF2B5EF4-FFF2-40B4-BE49-F238E27FC236}">
                    <a16:creationId xmlns:a16="http://schemas.microsoft.com/office/drawing/2014/main" id="{4286D957-57F6-43AC-97AE-546A144AACF1}"/>
                  </a:ext>
                </a:extLst>
              </p:cNvPr>
              <p:cNvSpPr txBox="1"/>
              <p:nvPr/>
            </p:nvSpPr>
            <p:spPr>
              <a:xfrm>
                <a:off x="4360394" y="101246"/>
                <a:ext cx="1227529" cy="340519"/>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algn="ctr"/>
                <a:r>
                  <a:rPr lang="fr-FR" sz="1400" b="1" dirty="0">
                    <a:solidFill>
                      <a:schemeClr val="bg1"/>
                    </a:solidFill>
                  </a:rPr>
                  <a:t>: Système</a:t>
                </a:r>
                <a:endParaRPr lang="id-ID" sz="1400" b="1" dirty="0">
                  <a:solidFill>
                    <a:schemeClr val="bg1"/>
                  </a:solidFill>
                </a:endParaRPr>
              </a:p>
            </p:txBody>
          </p:sp>
          <p:cxnSp>
            <p:nvCxnSpPr>
              <p:cNvPr id="9" name="Straight Connector 10">
                <a:extLst>
                  <a:ext uri="{FF2B5EF4-FFF2-40B4-BE49-F238E27FC236}">
                    <a16:creationId xmlns:a16="http://schemas.microsoft.com/office/drawing/2014/main" id="{542B253F-18D7-4F43-886C-BC471AF789E9}"/>
                  </a:ext>
                </a:extLst>
              </p:cNvPr>
              <p:cNvCxnSpPr>
                <a:cxnSpLocks/>
              </p:cNvCxnSpPr>
              <p:nvPr/>
            </p:nvCxnSpPr>
            <p:spPr>
              <a:xfrm>
                <a:off x="4982917" y="470659"/>
                <a:ext cx="0" cy="632368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1" name="Rectangle 20">
              <a:extLst>
                <a:ext uri="{FF2B5EF4-FFF2-40B4-BE49-F238E27FC236}">
                  <a16:creationId xmlns:a16="http://schemas.microsoft.com/office/drawing/2014/main" id="{7497207B-4F7D-4CF1-A4C3-16E3CF9DA491}"/>
                </a:ext>
              </a:extLst>
            </p:cNvPr>
            <p:cNvSpPr/>
            <p:nvPr/>
          </p:nvSpPr>
          <p:spPr>
            <a:xfrm>
              <a:off x="5358236" y="898834"/>
              <a:ext cx="138112" cy="568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grpSp>
        <p:nvGrpSpPr>
          <p:cNvPr id="55" name="Groupe 54">
            <a:extLst>
              <a:ext uri="{FF2B5EF4-FFF2-40B4-BE49-F238E27FC236}">
                <a16:creationId xmlns:a16="http://schemas.microsoft.com/office/drawing/2014/main" id="{2D0A1A88-2CAC-4A03-92FF-6752D9EEBB67}"/>
              </a:ext>
            </a:extLst>
          </p:cNvPr>
          <p:cNvGrpSpPr/>
          <p:nvPr/>
        </p:nvGrpSpPr>
        <p:grpSpPr>
          <a:xfrm>
            <a:off x="2002722" y="6219648"/>
            <a:ext cx="3355514" cy="307777"/>
            <a:chOff x="2002722" y="6109286"/>
            <a:chExt cx="3355514" cy="307777"/>
          </a:xfrm>
        </p:grpSpPr>
        <p:cxnSp>
          <p:nvCxnSpPr>
            <p:cNvPr id="25" name="Connecteur droit avec flèche 24">
              <a:extLst>
                <a:ext uri="{FF2B5EF4-FFF2-40B4-BE49-F238E27FC236}">
                  <a16:creationId xmlns:a16="http://schemas.microsoft.com/office/drawing/2014/main" id="{45FC82EE-6234-488C-8816-038CBD8AD067}"/>
                </a:ext>
              </a:extLst>
            </p:cNvPr>
            <p:cNvCxnSpPr>
              <a:cxnSpLocks/>
            </p:cNvCxnSpPr>
            <p:nvPr/>
          </p:nvCxnSpPr>
          <p:spPr>
            <a:xfrm flipH="1">
              <a:off x="2002722" y="6386285"/>
              <a:ext cx="3355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9F0BB756-1FA9-4461-AE42-19414C2483A2}"/>
                </a:ext>
              </a:extLst>
            </p:cNvPr>
            <p:cNvSpPr txBox="1"/>
            <p:nvPr/>
          </p:nvSpPr>
          <p:spPr>
            <a:xfrm>
              <a:off x="3015980" y="6109286"/>
              <a:ext cx="1316001" cy="307777"/>
            </a:xfrm>
            <a:prstGeom prst="rect">
              <a:avLst/>
            </a:prstGeom>
            <a:noFill/>
          </p:spPr>
          <p:txBody>
            <a:bodyPr wrap="none" rtlCol="0">
              <a:spAutoFit/>
            </a:bodyPr>
            <a:lstStyle/>
            <a:p>
              <a:r>
                <a:rPr lang="fr-FR" sz="1400" b="1" dirty="0"/>
                <a:t>6: </a:t>
              </a:r>
              <a:r>
                <a:rPr lang="fr-FR" sz="1400" b="1" dirty="0" err="1"/>
                <a:t>cubesCréés</a:t>
              </a:r>
              <a:r>
                <a:rPr lang="fr-FR" sz="1400" b="1" dirty="0"/>
                <a:t>()</a:t>
              </a:r>
            </a:p>
          </p:txBody>
        </p:sp>
      </p:grpSp>
      <p:sp>
        <p:nvSpPr>
          <p:cNvPr id="28" name="TextBox 30">
            <a:extLst>
              <a:ext uri="{FF2B5EF4-FFF2-40B4-BE49-F238E27FC236}">
                <a16:creationId xmlns:a16="http://schemas.microsoft.com/office/drawing/2014/main" id="{2016E960-DA2E-471D-A8FC-A7DB52124D2F}"/>
              </a:ext>
            </a:extLst>
          </p:cNvPr>
          <p:cNvSpPr txBox="1"/>
          <p:nvPr/>
        </p:nvSpPr>
        <p:spPr>
          <a:xfrm rot="16200000">
            <a:off x="-2239010" y="3096684"/>
            <a:ext cx="5213644" cy="442674"/>
          </a:xfrm>
          <a:prstGeom prst="roundRect">
            <a:avLst/>
          </a:prstGeom>
          <a:solidFill>
            <a:srgbClr val="E91E63"/>
          </a:solidFill>
        </p:spPr>
        <p:txBody>
          <a:bodyPr wrap="square" rtlCol="0" anchor="ctr">
            <a:spAutoFit/>
          </a:bodyPr>
          <a:lstStyle/>
          <a:p>
            <a:r>
              <a:rPr lang="fr-FR" sz="2000" b="1" dirty="0">
                <a:ln w="0"/>
                <a:solidFill>
                  <a:schemeClr val="bg1"/>
                </a:solidFill>
                <a:effectLst>
                  <a:outerShdw blurRad="38100" dist="19050" dir="2700000" algn="tl" rotWithShape="0">
                    <a:schemeClr val="dk1">
                      <a:alpha val="40000"/>
                    </a:schemeClr>
                  </a:outerShdw>
                </a:effectLst>
              </a:rPr>
              <a:t>Diagramme de séquence de création des cubes</a:t>
            </a:r>
            <a:endParaRPr lang="id-ID" sz="2000" b="1" dirty="0">
              <a:ln w="0"/>
              <a:solidFill>
                <a:schemeClr val="bg1"/>
              </a:solidFill>
              <a:effectLst>
                <a:outerShdw blurRad="38100" dist="19050" dir="2700000" algn="tl" rotWithShape="0">
                  <a:schemeClr val="dk1">
                    <a:alpha val="40000"/>
                  </a:schemeClr>
                </a:outerShdw>
              </a:effectLst>
            </a:endParaRPr>
          </a:p>
        </p:txBody>
      </p:sp>
      <p:grpSp>
        <p:nvGrpSpPr>
          <p:cNvPr id="46" name="Groupe 45">
            <a:extLst>
              <a:ext uri="{FF2B5EF4-FFF2-40B4-BE49-F238E27FC236}">
                <a16:creationId xmlns:a16="http://schemas.microsoft.com/office/drawing/2014/main" id="{980DB616-2018-4925-832B-DFF793874200}"/>
              </a:ext>
            </a:extLst>
          </p:cNvPr>
          <p:cNvGrpSpPr/>
          <p:nvPr/>
        </p:nvGrpSpPr>
        <p:grpSpPr>
          <a:xfrm>
            <a:off x="8273801" y="110771"/>
            <a:ext cx="1227529" cy="6664201"/>
            <a:chOff x="8273801" y="110771"/>
            <a:chExt cx="1227529" cy="6664201"/>
          </a:xfrm>
        </p:grpSpPr>
        <p:grpSp>
          <p:nvGrpSpPr>
            <p:cNvPr id="10" name="Group 14">
              <a:extLst>
                <a:ext uri="{FF2B5EF4-FFF2-40B4-BE49-F238E27FC236}">
                  <a16:creationId xmlns:a16="http://schemas.microsoft.com/office/drawing/2014/main" id="{C10827D7-0469-41D1-A54E-3175ED3DAC1F}"/>
                </a:ext>
              </a:extLst>
            </p:cNvPr>
            <p:cNvGrpSpPr/>
            <p:nvPr/>
          </p:nvGrpSpPr>
          <p:grpSpPr>
            <a:xfrm>
              <a:off x="8273801" y="110771"/>
              <a:ext cx="1227529" cy="6664201"/>
              <a:chOff x="9138917" y="193799"/>
              <a:chExt cx="1227529" cy="6664201"/>
            </a:xfrm>
          </p:grpSpPr>
          <p:sp>
            <p:nvSpPr>
              <p:cNvPr id="11" name="TextBox 15">
                <a:extLst>
                  <a:ext uri="{FF2B5EF4-FFF2-40B4-BE49-F238E27FC236}">
                    <a16:creationId xmlns:a16="http://schemas.microsoft.com/office/drawing/2014/main" id="{5E6F8F05-07A1-49C1-94F7-C6582A93C0E9}"/>
                  </a:ext>
                </a:extLst>
              </p:cNvPr>
              <p:cNvSpPr txBox="1"/>
              <p:nvPr/>
            </p:nvSpPr>
            <p:spPr>
              <a:xfrm>
                <a:off x="9138917" y="193799"/>
                <a:ext cx="1227529" cy="340519"/>
              </a:xfrm>
              <a:prstGeom prst="roundRect">
                <a:avLst/>
              </a:prstGeom>
            </p:spPr>
            <p:style>
              <a:lnRef idx="0">
                <a:schemeClr val="accent1"/>
              </a:lnRef>
              <a:fillRef idx="3">
                <a:schemeClr val="accent1"/>
              </a:fillRef>
              <a:effectRef idx="3">
                <a:schemeClr val="accent1"/>
              </a:effectRef>
              <a:fontRef idx="minor">
                <a:schemeClr val="lt1"/>
              </a:fontRef>
            </p:style>
            <p:txBody>
              <a:bodyPr wrap="square" rtlCol="0" anchor="ctr">
                <a:spAutoFit/>
              </a:bodyPr>
              <a:lstStyle/>
              <a:p>
                <a:pPr algn="ctr"/>
                <a:r>
                  <a:rPr lang="fr-FR" sz="1400" b="1" dirty="0">
                    <a:solidFill>
                      <a:schemeClr val="bg1"/>
                    </a:solidFill>
                  </a:rPr>
                  <a:t>: SGBD</a:t>
                </a:r>
                <a:endParaRPr lang="id-ID" sz="1400" b="1" dirty="0">
                  <a:solidFill>
                    <a:schemeClr val="bg1"/>
                  </a:solidFill>
                </a:endParaRPr>
              </a:p>
            </p:txBody>
          </p:sp>
          <p:cxnSp>
            <p:nvCxnSpPr>
              <p:cNvPr id="12" name="Straight Connector 16">
                <a:extLst>
                  <a:ext uri="{FF2B5EF4-FFF2-40B4-BE49-F238E27FC236}">
                    <a16:creationId xmlns:a16="http://schemas.microsoft.com/office/drawing/2014/main" id="{216575A5-E682-40F9-9900-0726721628D5}"/>
                  </a:ext>
                </a:extLst>
              </p:cNvPr>
              <p:cNvCxnSpPr>
                <a:cxnSpLocks/>
                <a:stCxn id="11" idx="2"/>
              </p:cNvCxnSpPr>
              <p:nvPr/>
            </p:nvCxnSpPr>
            <p:spPr>
              <a:xfrm>
                <a:off x="9752682" y="534318"/>
                <a:ext cx="33138" cy="632368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9" name="Rectangle 28">
              <a:extLst>
                <a:ext uri="{FF2B5EF4-FFF2-40B4-BE49-F238E27FC236}">
                  <a16:creationId xmlns:a16="http://schemas.microsoft.com/office/drawing/2014/main" id="{24D969D3-A305-41C5-87AB-41003FD34F6D}"/>
                </a:ext>
              </a:extLst>
            </p:cNvPr>
            <p:cNvSpPr/>
            <p:nvPr/>
          </p:nvSpPr>
          <p:spPr>
            <a:xfrm>
              <a:off x="8849164" y="1364308"/>
              <a:ext cx="122368" cy="1022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
        <p:nvSpPr>
          <p:cNvPr id="30" name="Rectangle 29">
            <a:extLst>
              <a:ext uri="{FF2B5EF4-FFF2-40B4-BE49-F238E27FC236}">
                <a16:creationId xmlns:a16="http://schemas.microsoft.com/office/drawing/2014/main" id="{D1842F00-CB7D-4C66-B1E9-793F92EAD80C}"/>
              </a:ext>
            </a:extLst>
          </p:cNvPr>
          <p:cNvSpPr/>
          <p:nvPr/>
        </p:nvSpPr>
        <p:spPr>
          <a:xfrm>
            <a:off x="8839983" y="3610489"/>
            <a:ext cx="132358" cy="742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31" name="Rectangle 30">
            <a:extLst>
              <a:ext uri="{FF2B5EF4-FFF2-40B4-BE49-F238E27FC236}">
                <a16:creationId xmlns:a16="http://schemas.microsoft.com/office/drawing/2014/main" id="{22D41AAD-7D5E-448E-B40A-6A4637E613CC}"/>
              </a:ext>
            </a:extLst>
          </p:cNvPr>
          <p:cNvSpPr/>
          <p:nvPr/>
        </p:nvSpPr>
        <p:spPr>
          <a:xfrm>
            <a:off x="8849164" y="5093801"/>
            <a:ext cx="122368" cy="618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nvGrpSpPr>
          <p:cNvPr id="48" name="Groupe 47">
            <a:extLst>
              <a:ext uri="{FF2B5EF4-FFF2-40B4-BE49-F238E27FC236}">
                <a16:creationId xmlns:a16="http://schemas.microsoft.com/office/drawing/2014/main" id="{07858E98-DEC0-4276-871D-DED7CB3EE765}"/>
              </a:ext>
            </a:extLst>
          </p:cNvPr>
          <p:cNvGrpSpPr/>
          <p:nvPr/>
        </p:nvGrpSpPr>
        <p:grpSpPr>
          <a:xfrm>
            <a:off x="5480719" y="2008690"/>
            <a:ext cx="3348852" cy="307777"/>
            <a:chOff x="5480719" y="2008690"/>
            <a:chExt cx="3348852" cy="307777"/>
          </a:xfrm>
        </p:grpSpPr>
        <p:cxnSp>
          <p:nvCxnSpPr>
            <p:cNvPr id="32" name="Connecteur droit avec flèche 31">
              <a:extLst>
                <a:ext uri="{FF2B5EF4-FFF2-40B4-BE49-F238E27FC236}">
                  <a16:creationId xmlns:a16="http://schemas.microsoft.com/office/drawing/2014/main" id="{F64308E0-3257-4A9F-8106-C30C8BF1592B}"/>
                </a:ext>
              </a:extLst>
            </p:cNvPr>
            <p:cNvCxnSpPr/>
            <p:nvPr/>
          </p:nvCxnSpPr>
          <p:spPr>
            <a:xfrm flipH="1">
              <a:off x="5480719" y="2297820"/>
              <a:ext cx="33488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59">
              <a:extLst>
                <a:ext uri="{FF2B5EF4-FFF2-40B4-BE49-F238E27FC236}">
                  <a16:creationId xmlns:a16="http://schemas.microsoft.com/office/drawing/2014/main" id="{5FA7F2F7-638F-4D86-9B94-951469127933}"/>
                </a:ext>
              </a:extLst>
            </p:cNvPr>
            <p:cNvSpPr txBox="1"/>
            <p:nvPr/>
          </p:nvSpPr>
          <p:spPr>
            <a:xfrm>
              <a:off x="6527667" y="2008690"/>
              <a:ext cx="1293944" cy="307777"/>
            </a:xfrm>
            <a:prstGeom prst="rect">
              <a:avLst/>
            </a:prstGeom>
            <a:noFill/>
          </p:spPr>
          <p:txBody>
            <a:bodyPr wrap="none" rtlCol="0">
              <a:spAutoFit/>
            </a:bodyPr>
            <a:lstStyle/>
            <a:p>
              <a:r>
                <a:rPr lang="fr-FR" sz="1400" b="1" dirty="0"/>
                <a:t>1.2 : données()</a:t>
              </a:r>
            </a:p>
          </p:txBody>
        </p:sp>
      </p:grpSp>
      <p:grpSp>
        <p:nvGrpSpPr>
          <p:cNvPr id="49" name="Groupe 48">
            <a:extLst>
              <a:ext uri="{FF2B5EF4-FFF2-40B4-BE49-F238E27FC236}">
                <a16:creationId xmlns:a16="http://schemas.microsoft.com/office/drawing/2014/main" id="{1E3B0961-32F6-46AF-BA62-F39CB8BBCA87}"/>
              </a:ext>
            </a:extLst>
          </p:cNvPr>
          <p:cNvGrpSpPr/>
          <p:nvPr/>
        </p:nvGrpSpPr>
        <p:grpSpPr>
          <a:xfrm>
            <a:off x="5480719" y="2483146"/>
            <a:ext cx="2170030" cy="844547"/>
            <a:chOff x="5480719" y="2483146"/>
            <a:chExt cx="2170030" cy="844547"/>
          </a:xfrm>
        </p:grpSpPr>
        <p:sp>
          <p:nvSpPr>
            <p:cNvPr id="22" name="Rectangle 21">
              <a:extLst>
                <a:ext uri="{FF2B5EF4-FFF2-40B4-BE49-F238E27FC236}">
                  <a16:creationId xmlns:a16="http://schemas.microsoft.com/office/drawing/2014/main" id="{5C687364-2E53-4241-8311-BE2C1E62AA9F}"/>
                </a:ext>
              </a:extLst>
            </p:cNvPr>
            <p:cNvSpPr/>
            <p:nvPr/>
          </p:nvSpPr>
          <p:spPr>
            <a:xfrm>
              <a:off x="5480719" y="2757959"/>
              <a:ext cx="138142" cy="569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cxnSp>
          <p:nvCxnSpPr>
            <p:cNvPr id="27" name="Connecteur en angle 169">
              <a:extLst>
                <a:ext uri="{FF2B5EF4-FFF2-40B4-BE49-F238E27FC236}">
                  <a16:creationId xmlns:a16="http://schemas.microsoft.com/office/drawing/2014/main" id="{FEFC2F18-5B6D-406B-A592-017133387301}"/>
                </a:ext>
              </a:extLst>
            </p:cNvPr>
            <p:cNvCxnSpPr>
              <a:cxnSpLocks/>
            </p:cNvCxnSpPr>
            <p:nvPr/>
          </p:nvCxnSpPr>
          <p:spPr>
            <a:xfrm rot="16200000" flipH="1">
              <a:off x="5277765" y="2689461"/>
              <a:ext cx="559680" cy="147050"/>
            </a:xfrm>
            <a:prstGeom prst="bentConnector4">
              <a:avLst>
                <a:gd name="adj1" fmla="val 8213"/>
                <a:gd name="adj2" fmla="val 255457"/>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59">
              <a:extLst>
                <a:ext uri="{FF2B5EF4-FFF2-40B4-BE49-F238E27FC236}">
                  <a16:creationId xmlns:a16="http://schemas.microsoft.com/office/drawing/2014/main" id="{3403A547-0E74-46B9-98C8-73565A5EF8DC}"/>
                </a:ext>
              </a:extLst>
            </p:cNvPr>
            <p:cNvSpPr txBox="1"/>
            <p:nvPr/>
          </p:nvSpPr>
          <p:spPr>
            <a:xfrm>
              <a:off x="5916685" y="2636929"/>
              <a:ext cx="1734064" cy="307777"/>
            </a:xfrm>
            <a:prstGeom prst="rect">
              <a:avLst/>
            </a:prstGeom>
            <a:noFill/>
          </p:spPr>
          <p:txBody>
            <a:bodyPr wrap="none" rtlCol="0">
              <a:spAutoFit/>
            </a:bodyPr>
            <a:lstStyle/>
            <a:p>
              <a:r>
                <a:rPr lang="fr-FR" sz="1400" b="1" dirty="0"/>
                <a:t>2 : </a:t>
              </a:r>
              <a:r>
                <a:rPr lang="fr-FR" sz="1400" b="1" dirty="0" err="1"/>
                <a:t>agrégerDonnées</a:t>
              </a:r>
              <a:r>
                <a:rPr lang="fr-FR" sz="1400" b="1" dirty="0"/>
                <a:t>()</a:t>
              </a:r>
            </a:p>
          </p:txBody>
        </p:sp>
      </p:grpSp>
      <p:grpSp>
        <p:nvGrpSpPr>
          <p:cNvPr id="54" name="Groupe 53">
            <a:extLst>
              <a:ext uri="{FF2B5EF4-FFF2-40B4-BE49-F238E27FC236}">
                <a16:creationId xmlns:a16="http://schemas.microsoft.com/office/drawing/2014/main" id="{E6594997-E74A-4BAB-AB3D-09766B48ECE8}"/>
              </a:ext>
            </a:extLst>
          </p:cNvPr>
          <p:cNvGrpSpPr/>
          <p:nvPr/>
        </p:nvGrpSpPr>
        <p:grpSpPr>
          <a:xfrm>
            <a:off x="5471809" y="5811564"/>
            <a:ext cx="2787649" cy="610672"/>
            <a:chOff x="5471809" y="5811564"/>
            <a:chExt cx="2787649" cy="610672"/>
          </a:xfrm>
        </p:grpSpPr>
        <p:sp>
          <p:nvSpPr>
            <p:cNvPr id="23" name="Rectangle 22">
              <a:extLst>
                <a:ext uri="{FF2B5EF4-FFF2-40B4-BE49-F238E27FC236}">
                  <a16:creationId xmlns:a16="http://schemas.microsoft.com/office/drawing/2014/main" id="{A911D3EE-44DE-47A7-A068-01E3F86DA92D}"/>
                </a:ext>
              </a:extLst>
            </p:cNvPr>
            <p:cNvSpPr/>
            <p:nvPr/>
          </p:nvSpPr>
          <p:spPr>
            <a:xfrm>
              <a:off x="5497863" y="6023139"/>
              <a:ext cx="150686" cy="39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cxnSp>
          <p:nvCxnSpPr>
            <p:cNvPr id="24" name="Connecteur en angle 150">
              <a:extLst>
                <a:ext uri="{FF2B5EF4-FFF2-40B4-BE49-F238E27FC236}">
                  <a16:creationId xmlns:a16="http://schemas.microsoft.com/office/drawing/2014/main" id="{C9EB31DF-0747-4BCD-AF77-5FC10B6B116F}"/>
                </a:ext>
              </a:extLst>
            </p:cNvPr>
            <p:cNvCxnSpPr>
              <a:cxnSpLocks/>
            </p:cNvCxnSpPr>
            <p:nvPr/>
          </p:nvCxnSpPr>
          <p:spPr>
            <a:xfrm rot="16200000" flipH="1">
              <a:off x="5397901" y="5885472"/>
              <a:ext cx="336439" cy="188623"/>
            </a:xfrm>
            <a:prstGeom prst="bentConnector4">
              <a:avLst>
                <a:gd name="adj1" fmla="val 22605"/>
                <a:gd name="adj2" fmla="val 26967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59">
              <a:extLst>
                <a:ext uri="{FF2B5EF4-FFF2-40B4-BE49-F238E27FC236}">
                  <a16:creationId xmlns:a16="http://schemas.microsoft.com/office/drawing/2014/main" id="{B162C40F-AA05-4BA7-A36C-AE6E7310BE22}"/>
                </a:ext>
              </a:extLst>
            </p:cNvPr>
            <p:cNvSpPr txBox="1"/>
            <p:nvPr/>
          </p:nvSpPr>
          <p:spPr>
            <a:xfrm>
              <a:off x="6033015" y="5925625"/>
              <a:ext cx="2226443" cy="307777"/>
            </a:xfrm>
            <a:prstGeom prst="rect">
              <a:avLst/>
            </a:prstGeom>
            <a:noFill/>
          </p:spPr>
          <p:txBody>
            <a:bodyPr wrap="none" rtlCol="0">
              <a:spAutoFit/>
            </a:bodyPr>
            <a:lstStyle/>
            <a:p>
              <a:r>
                <a:rPr lang="fr-FR" sz="1400" b="1" dirty="0"/>
                <a:t>5 : </a:t>
              </a:r>
              <a:r>
                <a:rPr lang="fr-FR" sz="1400" b="1" dirty="0" err="1"/>
                <a:t>créationModèlesCubes</a:t>
              </a:r>
              <a:r>
                <a:rPr lang="fr-FR" sz="1400" b="1" dirty="0"/>
                <a:t>()</a:t>
              </a:r>
            </a:p>
          </p:txBody>
        </p:sp>
      </p:grpSp>
      <p:grpSp>
        <p:nvGrpSpPr>
          <p:cNvPr id="53" name="Groupe 52">
            <a:extLst>
              <a:ext uri="{FF2B5EF4-FFF2-40B4-BE49-F238E27FC236}">
                <a16:creationId xmlns:a16="http://schemas.microsoft.com/office/drawing/2014/main" id="{95E3BC64-EFF8-491D-845C-1085B646716D}"/>
              </a:ext>
            </a:extLst>
          </p:cNvPr>
          <p:cNvGrpSpPr/>
          <p:nvPr/>
        </p:nvGrpSpPr>
        <p:grpSpPr>
          <a:xfrm>
            <a:off x="5496348" y="5339489"/>
            <a:ext cx="3406846" cy="307777"/>
            <a:chOff x="5496348" y="5339489"/>
            <a:chExt cx="3406846" cy="307777"/>
          </a:xfrm>
        </p:grpSpPr>
        <p:cxnSp>
          <p:nvCxnSpPr>
            <p:cNvPr id="36" name="Connecteur droit avec flèche 35">
              <a:extLst>
                <a:ext uri="{FF2B5EF4-FFF2-40B4-BE49-F238E27FC236}">
                  <a16:creationId xmlns:a16="http://schemas.microsoft.com/office/drawing/2014/main" id="{EEE1B8F1-C01A-41E9-BFEC-C48F38E67394}"/>
                </a:ext>
              </a:extLst>
            </p:cNvPr>
            <p:cNvCxnSpPr/>
            <p:nvPr/>
          </p:nvCxnSpPr>
          <p:spPr>
            <a:xfrm flipH="1">
              <a:off x="5496348" y="5615501"/>
              <a:ext cx="34068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59">
              <a:extLst>
                <a:ext uri="{FF2B5EF4-FFF2-40B4-BE49-F238E27FC236}">
                  <a16:creationId xmlns:a16="http://schemas.microsoft.com/office/drawing/2014/main" id="{9FEC41BD-6D25-4C9F-B39A-A82E9055F91D}"/>
                </a:ext>
              </a:extLst>
            </p:cNvPr>
            <p:cNvSpPr txBox="1"/>
            <p:nvPr/>
          </p:nvSpPr>
          <p:spPr>
            <a:xfrm>
              <a:off x="6023164" y="5339489"/>
              <a:ext cx="2751202" cy="307777"/>
            </a:xfrm>
            <a:prstGeom prst="rect">
              <a:avLst/>
            </a:prstGeom>
            <a:noFill/>
          </p:spPr>
          <p:txBody>
            <a:bodyPr wrap="none" rtlCol="0">
              <a:spAutoFit/>
            </a:bodyPr>
            <a:lstStyle/>
            <a:p>
              <a:r>
                <a:rPr lang="fr-FR" sz="1400" b="1" dirty="0"/>
                <a:t>4.1 : </a:t>
              </a:r>
              <a:r>
                <a:rPr lang="fr-FR" sz="1400" b="1" dirty="0" err="1"/>
                <a:t>entrepotDeDonnéesRemplit</a:t>
              </a:r>
              <a:r>
                <a:rPr lang="fr-FR" sz="1400" b="1" dirty="0"/>
                <a:t>()</a:t>
              </a:r>
            </a:p>
          </p:txBody>
        </p:sp>
      </p:grpSp>
      <p:grpSp>
        <p:nvGrpSpPr>
          <p:cNvPr id="52" name="Groupe 51">
            <a:extLst>
              <a:ext uri="{FF2B5EF4-FFF2-40B4-BE49-F238E27FC236}">
                <a16:creationId xmlns:a16="http://schemas.microsoft.com/office/drawing/2014/main" id="{214C4CCE-C608-48DF-AC90-485506F421EA}"/>
              </a:ext>
            </a:extLst>
          </p:cNvPr>
          <p:cNvGrpSpPr/>
          <p:nvPr/>
        </p:nvGrpSpPr>
        <p:grpSpPr>
          <a:xfrm>
            <a:off x="5517530" y="4843712"/>
            <a:ext cx="3333223" cy="307777"/>
            <a:chOff x="5517530" y="4843712"/>
            <a:chExt cx="3333223" cy="307777"/>
          </a:xfrm>
        </p:grpSpPr>
        <p:cxnSp>
          <p:nvCxnSpPr>
            <p:cNvPr id="35" name="Connecteur droit avec flèche 34">
              <a:extLst>
                <a:ext uri="{FF2B5EF4-FFF2-40B4-BE49-F238E27FC236}">
                  <a16:creationId xmlns:a16="http://schemas.microsoft.com/office/drawing/2014/main" id="{8786C7E5-B095-4608-ABD6-7E045222DB95}"/>
                </a:ext>
              </a:extLst>
            </p:cNvPr>
            <p:cNvCxnSpPr>
              <a:cxnSpLocks/>
            </p:cNvCxnSpPr>
            <p:nvPr/>
          </p:nvCxnSpPr>
          <p:spPr>
            <a:xfrm>
              <a:off x="5517530" y="5107366"/>
              <a:ext cx="33332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59">
              <a:extLst>
                <a:ext uri="{FF2B5EF4-FFF2-40B4-BE49-F238E27FC236}">
                  <a16:creationId xmlns:a16="http://schemas.microsoft.com/office/drawing/2014/main" id="{E0548A0D-E472-43E5-AF17-CDC2AF1F22DF}"/>
                </a:ext>
              </a:extLst>
            </p:cNvPr>
            <p:cNvSpPr txBox="1"/>
            <p:nvPr/>
          </p:nvSpPr>
          <p:spPr>
            <a:xfrm>
              <a:off x="6018288" y="4843712"/>
              <a:ext cx="2575513" cy="307777"/>
            </a:xfrm>
            <a:prstGeom prst="rect">
              <a:avLst/>
            </a:prstGeom>
            <a:noFill/>
          </p:spPr>
          <p:txBody>
            <a:bodyPr wrap="none" rtlCol="0">
              <a:spAutoFit/>
            </a:bodyPr>
            <a:lstStyle/>
            <a:p>
              <a:r>
                <a:rPr lang="fr-FR" sz="1400" b="1" dirty="0"/>
                <a:t>4 : </a:t>
              </a:r>
              <a:r>
                <a:rPr lang="fr-FR" sz="1400" b="1" dirty="0" err="1"/>
                <a:t>remplirEntrepotDeDonnées</a:t>
              </a:r>
              <a:r>
                <a:rPr lang="fr-FR" sz="1400" b="1" dirty="0"/>
                <a:t>()</a:t>
              </a:r>
            </a:p>
          </p:txBody>
        </p:sp>
      </p:grpSp>
      <p:grpSp>
        <p:nvGrpSpPr>
          <p:cNvPr id="51" name="Groupe 50">
            <a:extLst>
              <a:ext uri="{FF2B5EF4-FFF2-40B4-BE49-F238E27FC236}">
                <a16:creationId xmlns:a16="http://schemas.microsoft.com/office/drawing/2014/main" id="{E16AB8DF-1CA6-4C53-B3B1-68345B8839E3}"/>
              </a:ext>
            </a:extLst>
          </p:cNvPr>
          <p:cNvGrpSpPr/>
          <p:nvPr/>
        </p:nvGrpSpPr>
        <p:grpSpPr>
          <a:xfrm>
            <a:off x="5471809" y="4089387"/>
            <a:ext cx="3491065" cy="307777"/>
            <a:chOff x="5471809" y="4089387"/>
            <a:chExt cx="3491065" cy="307777"/>
          </a:xfrm>
        </p:grpSpPr>
        <p:cxnSp>
          <p:nvCxnSpPr>
            <p:cNvPr id="34" name="Connecteur droit avec flèche 33">
              <a:extLst>
                <a:ext uri="{FF2B5EF4-FFF2-40B4-BE49-F238E27FC236}">
                  <a16:creationId xmlns:a16="http://schemas.microsoft.com/office/drawing/2014/main" id="{39528824-2E17-43D6-B7D9-B1BE60905505}"/>
                </a:ext>
              </a:extLst>
            </p:cNvPr>
            <p:cNvCxnSpPr>
              <a:cxnSpLocks/>
            </p:cNvCxnSpPr>
            <p:nvPr/>
          </p:nvCxnSpPr>
          <p:spPr>
            <a:xfrm flipH="1">
              <a:off x="5471809" y="4352758"/>
              <a:ext cx="34068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59">
              <a:extLst>
                <a:ext uri="{FF2B5EF4-FFF2-40B4-BE49-F238E27FC236}">
                  <a16:creationId xmlns:a16="http://schemas.microsoft.com/office/drawing/2014/main" id="{949D9CB1-6C10-499E-9156-B9BE19524888}"/>
                </a:ext>
              </a:extLst>
            </p:cNvPr>
            <p:cNvSpPr txBox="1"/>
            <p:nvPr/>
          </p:nvSpPr>
          <p:spPr>
            <a:xfrm>
              <a:off x="5972825" y="4089387"/>
              <a:ext cx="2990049" cy="307777"/>
            </a:xfrm>
            <a:prstGeom prst="rect">
              <a:avLst/>
            </a:prstGeom>
            <a:noFill/>
          </p:spPr>
          <p:txBody>
            <a:bodyPr wrap="none" rtlCol="0">
              <a:spAutoFit/>
            </a:bodyPr>
            <a:lstStyle/>
            <a:p>
              <a:r>
                <a:rPr lang="fr-FR" sz="1400" b="1" dirty="0"/>
                <a:t>3.1 : </a:t>
              </a:r>
              <a:r>
                <a:rPr lang="fr-FR" sz="1400" b="1" dirty="0" err="1"/>
                <a:t>entrepotDeDonnéesRéinitialisé</a:t>
              </a:r>
              <a:r>
                <a:rPr lang="fr-FR" sz="1400" b="1" dirty="0"/>
                <a:t>()</a:t>
              </a:r>
            </a:p>
          </p:txBody>
        </p:sp>
      </p:grpSp>
      <p:grpSp>
        <p:nvGrpSpPr>
          <p:cNvPr id="50" name="Groupe 49">
            <a:extLst>
              <a:ext uri="{FF2B5EF4-FFF2-40B4-BE49-F238E27FC236}">
                <a16:creationId xmlns:a16="http://schemas.microsoft.com/office/drawing/2014/main" id="{EF4E37A8-49BF-4BBB-82DC-00A7D9A40646}"/>
              </a:ext>
            </a:extLst>
          </p:cNvPr>
          <p:cNvGrpSpPr/>
          <p:nvPr/>
        </p:nvGrpSpPr>
        <p:grpSpPr>
          <a:xfrm>
            <a:off x="5496348" y="3338251"/>
            <a:ext cx="3349048" cy="311143"/>
            <a:chOff x="5496348" y="3338251"/>
            <a:chExt cx="3349048" cy="311143"/>
          </a:xfrm>
        </p:grpSpPr>
        <p:cxnSp>
          <p:nvCxnSpPr>
            <p:cNvPr id="33" name="Connecteur droit avec flèche 32">
              <a:extLst>
                <a:ext uri="{FF2B5EF4-FFF2-40B4-BE49-F238E27FC236}">
                  <a16:creationId xmlns:a16="http://schemas.microsoft.com/office/drawing/2014/main" id="{2E05EECB-EFCF-47BE-A3E6-778C4CE8CA0A}"/>
                </a:ext>
              </a:extLst>
            </p:cNvPr>
            <p:cNvCxnSpPr>
              <a:cxnSpLocks/>
            </p:cNvCxnSpPr>
            <p:nvPr/>
          </p:nvCxnSpPr>
          <p:spPr>
            <a:xfrm>
              <a:off x="5496348" y="3649394"/>
              <a:ext cx="33332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59">
              <a:extLst>
                <a:ext uri="{FF2B5EF4-FFF2-40B4-BE49-F238E27FC236}">
                  <a16:creationId xmlns:a16="http://schemas.microsoft.com/office/drawing/2014/main" id="{7056B76F-F95C-4821-B3E0-C8301E760267}"/>
                </a:ext>
              </a:extLst>
            </p:cNvPr>
            <p:cNvSpPr txBox="1"/>
            <p:nvPr/>
          </p:nvSpPr>
          <p:spPr>
            <a:xfrm>
              <a:off x="5968518" y="3338251"/>
              <a:ext cx="2876878" cy="307777"/>
            </a:xfrm>
            <a:prstGeom prst="rect">
              <a:avLst/>
            </a:prstGeom>
            <a:noFill/>
          </p:spPr>
          <p:txBody>
            <a:bodyPr wrap="none" rtlCol="0">
              <a:spAutoFit/>
            </a:bodyPr>
            <a:lstStyle/>
            <a:p>
              <a:r>
                <a:rPr lang="fr-FR" sz="1400" b="1" dirty="0"/>
                <a:t>3 : </a:t>
              </a:r>
              <a:r>
                <a:rPr lang="fr-FR" sz="1400" b="1" dirty="0" err="1"/>
                <a:t>réinitialiserEntrepotDeDonnées</a:t>
              </a:r>
              <a:r>
                <a:rPr lang="fr-FR" sz="1400" b="1" dirty="0"/>
                <a:t>()</a:t>
              </a:r>
            </a:p>
          </p:txBody>
        </p:sp>
      </p:grpSp>
    </p:spTree>
    <p:extLst>
      <p:ext uri="{BB962C8B-B14F-4D97-AF65-F5344CB8AC3E}">
        <p14:creationId xmlns:p14="http://schemas.microsoft.com/office/powerpoint/2010/main" val="405377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arn(inVertical)">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barn(inVertical)">
                                      <p:cBhvr>
                                        <p:cTn id="38" dur="500"/>
                                        <p:tgtEl>
                                          <p:spTgt spid="48"/>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barn(inVertical)">
                                      <p:cBhvr>
                                        <p:cTn id="43" dur="500"/>
                                        <p:tgtEl>
                                          <p:spTgt spid="4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barn(inVertical)">
                                      <p:cBhvr>
                                        <p:cTn id="53" dur="500"/>
                                        <p:tgtEl>
                                          <p:spTgt spid="50"/>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nodeType="click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barn(inVertical)">
                                      <p:cBhvr>
                                        <p:cTn id="58" dur="500"/>
                                        <p:tgtEl>
                                          <p:spTgt spid="5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barn(inVertical)">
                                      <p:cBhvr>
                                        <p:cTn id="68" dur="500"/>
                                        <p:tgtEl>
                                          <p:spTgt spid="52"/>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nodeType="click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barn(inVertical)">
                                      <p:cBhvr>
                                        <p:cTn id="73" dur="500"/>
                                        <p:tgtEl>
                                          <p:spTgt spid="53"/>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nodeType="clickEffect">
                                  <p:stCondLst>
                                    <p:cond delay="0"/>
                                  </p:stCondLst>
                                  <p:childTnLst>
                                    <p:set>
                                      <p:cBhvr>
                                        <p:cTn id="77" dur="1" fill="hold">
                                          <p:stCondLst>
                                            <p:cond delay="0"/>
                                          </p:stCondLst>
                                        </p:cTn>
                                        <p:tgtEl>
                                          <p:spTgt spid="54"/>
                                        </p:tgtEl>
                                        <p:attrNameLst>
                                          <p:attrName>style.visibility</p:attrName>
                                        </p:attrNameLst>
                                      </p:cBhvr>
                                      <p:to>
                                        <p:strVal val="visible"/>
                                      </p:to>
                                    </p:set>
                                    <p:animEffect transition="in" filter="barn(inVertical)">
                                      <p:cBhvr>
                                        <p:cTn id="78" dur="500"/>
                                        <p:tgtEl>
                                          <p:spTgt spid="54"/>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nodeType="click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barn(inVertical)">
                                      <p:cBhvr>
                                        <p:cTn id="8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081786" y="1111896"/>
            <a:ext cx="2028428" cy="2028428"/>
            <a:chOff x="3545058" y="2015197"/>
            <a:chExt cx="2827606" cy="2827606"/>
          </a:xfrm>
        </p:grpSpPr>
        <p:sp>
          <p:nvSpPr>
            <p:cNvPr id="4" name="Oval 3"/>
            <p:cNvSpPr/>
            <p:nvPr/>
          </p:nvSpPr>
          <p:spPr>
            <a:xfrm>
              <a:off x="3545058" y="2015197"/>
              <a:ext cx="2827606" cy="282760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Oval 4"/>
            <p:cNvSpPr/>
            <p:nvPr/>
          </p:nvSpPr>
          <p:spPr>
            <a:xfrm>
              <a:off x="3939540" y="2403427"/>
              <a:ext cx="2313744" cy="2313744"/>
            </a:xfrm>
            <a:prstGeom prst="ellipse">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8" name="TextBox 7"/>
          <p:cNvSpPr txBox="1"/>
          <p:nvPr/>
        </p:nvSpPr>
        <p:spPr>
          <a:xfrm>
            <a:off x="1760662" y="3171273"/>
            <a:ext cx="8670676" cy="2554545"/>
          </a:xfrm>
          <a:prstGeom prst="rect">
            <a:avLst/>
          </a:prstGeom>
          <a:noFill/>
        </p:spPr>
        <p:txBody>
          <a:bodyPr wrap="square" rtlCol="0">
            <a:spAutoFit/>
          </a:bodyPr>
          <a:lstStyle/>
          <a:p>
            <a:pPr algn="ctr"/>
            <a:r>
              <a:rPr lang="fr-FR" sz="8000" b="1" dirty="0">
                <a:solidFill>
                  <a:schemeClr val="tx2">
                    <a:lumMod val="50000"/>
                  </a:schemeClr>
                </a:solidFill>
              </a:rPr>
              <a:t>Implémentation de l’application</a:t>
            </a:r>
            <a:endParaRPr lang="id-ID" sz="8000" b="1" dirty="0">
              <a:solidFill>
                <a:schemeClr val="tx2">
                  <a:lumMod val="50000"/>
                </a:schemeClr>
              </a:solidFill>
            </a:endParaRPr>
          </a:p>
        </p:txBody>
      </p:sp>
      <p:sp>
        <p:nvSpPr>
          <p:cNvPr id="19" name="Freeform 641">
            <a:extLst>
              <a:ext uri="{FF2B5EF4-FFF2-40B4-BE49-F238E27FC236}">
                <a16:creationId xmlns:a16="http://schemas.microsoft.com/office/drawing/2014/main" id="{7AA1DD60-046D-4923-B2A7-41B797FDE661}"/>
              </a:ext>
            </a:extLst>
          </p:cNvPr>
          <p:cNvSpPr>
            <a:spLocks noEditPoints="1"/>
          </p:cNvSpPr>
          <p:nvPr/>
        </p:nvSpPr>
        <p:spPr bwMode="auto">
          <a:xfrm>
            <a:off x="5800726" y="1877791"/>
            <a:ext cx="793204" cy="779683"/>
          </a:xfrm>
          <a:custGeom>
            <a:avLst/>
            <a:gdLst>
              <a:gd name="T0" fmla="*/ 9441 w 13167"/>
              <a:gd name="T1" fmla="*/ 218 h 16127"/>
              <a:gd name="T2" fmla="*/ 9270 w 13167"/>
              <a:gd name="T3" fmla="*/ 658 h 16127"/>
              <a:gd name="T4" fmla="*/ 8990 w 13167"/>
              <a:gd name="T5" fmla="*/ 1233 h 16127"/>
              <a:gd name="T6" fmla="*/ 8594 w 13167"/>
              <a:gd name="T7" fmla="*/ 1850 h 16127"/>
              <a:gd name="T8" fmla="*/ 8079 w 13167"/>
              <a:gd name="T9" fmla="*/ 2414 h 16127"/>
              <a:gd name="T10" fmla="*/ 7436 w 13167"/>
              <a:gd name="T11" fmla="*/ 2834 h 16127"/>
              <a:gd name="T12" fmla="*/ 6910 w 13167"/>
              <a:gd name="T13" fmla="*/ 2929 h 16127"/>
              <a:gd name="T14" fmla="*/ 6296 w 13167"/>
              <a:gd name="T15" fmla="*/ 2792 h 16127"/>
              <a:gd name="T16" fmla="*/ 5273 w 13167"/>
              <a:gd name="T17" fmla="*/ 2432 h 16127"/>
              <a:gd name="T18" fmla="*/ 4494 w 13167"/>
              <a:gd name="T19" fmla="*/ 2183 h 16127"/>
              <a:gd name="T20" fmla="*/ 3736 w 13167"/>
              <a:gd name="T21" fmla="*/ 2048 h 16127"/>
              <a:gd name="T22" fmla="*/ 3048 w 13167"/>
              <a:gd name="T23" fmla="*/ 2124 h 16127"/>
              <a:gd name="T24" fmla="*/ 2122 w 13167"/>
              <a:gd name="T25" fmla="*/ 2651 h 16127"/>
              <a:gd name="T26" fmla="*/ 1334 w 13167"/>
              <a:gd name="T27" fmla="*/ 3426 h 16127"/>
              <a:gd name="T28" fmla="*/ 758 w 13167"/>
              <a:gd name="T29" fmla="*/ 4286 h 16127"/>
              <a:gd name="T30" fmla="*/ 364 w 13167"/>
              <a:gd name="T31" fmla="*/ 5116 h 16127"/>
              <a:gd name="T32" fmla="*/ 126 w 13167"/>
              <a:gd name="T33" fmla="*/ 5798 h 16127"/>
              <a:gd name="T34" fmla="*/ 7 w 13167"/>
              <a:gd name="T35" fmla="*/ 6260 h 16127"/>
              <a:gd name="T36" fmla="*/ 3509 w 13167"/>
              <a:gd name="T37" fmla="*/ 11292 h 16127"/>
              <a:gd name="T38" fmla="*/ 3760 w 13167"/>
              <a:gd name="T39" fmla="*/ 10792 h 16127"/>
              <a:gd name="T40" fmla="*/ 4150 w 13167"/>
              <a:gd name="T41" fmla="*/ 10109 h 16127"/>
              <a:gd name="T42" fmla="*/ 4660 w 13167"/>
              <a:gd name="T43" fmla="*/ 9366 h 16127"/>
              <a:gd name="T44" fmla="*/ 5266 w 13167"/>
              <a:gd name="T45" fmla="*/ 8685 h 16127"/>
              <a:gd name="T46" fmla="*/ 5948 w 13167"/>
              <a:gd name="T47" fmla="*/ 8188 h 16127"/>
              <a:gd name="T48" fmla="*/ 6603 w 13167"/>
              <a:gd name="T49" fmla="*/ 7994 h 16127"/>
              <a:gd name="T50" fmla="*/ 7196 w 13167"/>
              <a:gd name="T51" fmla="*/ 8039 h 16127"/>
              <a:gd name="T52" fmla="*/ 7787 w 13167"/>
              <a:gd name="T53" fmla="*/ 8221 h 16127"/>
              <a:gd name="T54" fmla="*/ 8399 w 13167"/>
              <a:gd name="T55" fmla="*/ 8459 h 16127"/>
              <a:gd name="T56" fmla="*/ 9056 w 13167"/>
              <a:gd name="T57" fmla="*/ 8672 h 16127"/>
              <a:gd name="T58" fmla="*/ 9780 w 13167"/>
              <a:gd name="T59" fmla="*/ 8777 h 16127"/>
              <a:gd name="T60" fmla="*/ 10592 w 13167"/>
              <a:gd name="T61" fmla="*/ 8689 h 16127"/>
              <a:gd name="T62" fmla="*/ 11349 w 13167"/>
              <a:gd name="T63" fmla="*/ 8278 h 16127"/>
              <a:gd name="T64" fmla="*/ 11977 w 13167"/>
              <a:gd name="T65" fmla="*/ 7611 h 16127"/>
              <a:gd name="T66" fmla="*/ 12474 w 13167"/>
              <a:gd name="T67" fmla="*/ 6830 h 16127"/>
              <a:gd name="T68" fmla="*/ 12838 w 13167"/>
              <a:gd name="T69" fmla="*/ 6073 h 16127"/>
              <a:gd name="T70" fmla="*/ 13069 w 13167"/>
              <a:gd name="T71" fmla="*/ 5479 h 16127"/>
              <a:gd name="T72" fmla="*/ 9512 w 13167"/>
              <a:gd name="T73" fmla="*/ 0 h 16127"/>
              <a:gd name="T74" fmla="*/ 4346 w 13167"/>
              <a:gd name="T75" fmla="*/ 11009 h 16127"/>
              <a:gd name="T76" fmla="*/ 4071 w 13167"/>
              <a:gd name="T77" fmla="*/ 11442 h 16127"/>
              <a:gd name="T78" fmla="*/ 3839 w 13167"/>
              <a:gd name="T79" fmla="*/ 11846 h 16127"/>
              <a:gd name="T80" fmla="*/ 6240 w 13167"/>
              <a:gd name="T81" fmla="*/ 15752 h 16127"/>
              <a:gd name="T82" fmla="*/ 6379 w 13167"/>
              <a:gd name="T83" fmla="*/ 15895 h 16127"/>
              <a:gd name="T84" fmla="*/ 6546 w 13167"/>
              <a:gd name="T85" fmla="*/ 16016 h 16127"/>
              <a:gd name="T86" fmla="*/ 6760 w 13167"/>
              <a:gd name="T87" fmla="*/ 16106 h 16127"/>
              <a:gd name="T88" fmla="*/ 7011 w 13167"/>
              <a:gd name="T89" fmla="*/ 16123 h 16127"/>
              <a:gd name="T90" fmla="*/ 7293 w 13167"/>
              <a:gd name="T91" fmla="*/ 16027 h 16127"/>
              <a:gd name="T92" fmla="*/ 7559 w 13167"/>
              <a:gd name="T93" fmla="*/ 15806 h 16127"/>
              <a:gd name="T94" fmla="*/ 7686 w 13167"/>
              <a:gd name="T95" fmla="*/ 15565 h 16127"/>
              <a:gd name="T96" fmla="*/ 7704 w 13167"/>
              <a:gd name="T97" fmla="*/ 15329 h 16127"/>
              <a:gd name="T98" fmla="*/ 7653 w 13167"/>
              <a:gd name="T99" fmla="*/ 15119 h 16127"/>
              <a:gd name="T100" fmla="*/ 7577 w 13167"/>
              <a:gd name="T101" fmla="*/ 14955 h 16127"/>
              <a:gd name="T102" fmla="*/ 7508 w 13167"/>
              <a:gd name="T103" fmla="*/ 14849 h 16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167" h="16127">
                <a:moveTo>
                  <a:pt x="9512" y="0"/>
                </a:moveTo>
                <a:lnTo>
                  <a:pt x="9504" y="26"/>
                </a:lnTo>
                <a:lnTo>
                  <a:pt x="9481" y="101"/>
                </a:lnTo>
                <a:lnTo>
                  <a:pt x="9463" y="154"/>
                </a:lnTo>
                <a:lnTo>
                  <a:pt x="9441" y="218"/>
                </a:lnTo>
                <a:lnTo>
                  <a:pt x="9416" y="291"/>
                </a:lnTo>
                <a:lnTo>
                  <a:pt x="9386" y="372"/>
                </a:lnTo>
                <a:lnTo>
                  <a:pt x="9351" y="461"/>
                </a:lnTo>
                <a:lnTo>
                  <a:pt x="9313" y="556"/>
                </a:lnTo>
                <a:lnTo>
                  <a:pt x="9270" y="658"/>
                </a:lnTo>
                <a:lnTo>
                  <a:pt x="9222" y="765"/>
                </a:lnTo>
                <a:lnTo>
                  <a:pt x="9171" y="877"/>
                </a:lnTo>
                <a:lnTo>
                  <a:pt x="9115" y="993"/>
                </a:lnTo>
                <a:lnTo>
                  <a:pt x="9055" y="1112"/>
                </a:lnTo>
                <a:lnTo>
                  <a:pt x="8990" y="1233"/>
                </a:lnTo>
                <a:lnTo>
                  <a:pt x="8919" y="1356"/>
                </a:lnTo>
                <a:lnTo>
                  <a:pt x="8845" y="1480"/>
                </a:lnTo>
                <a:lnTo>
                  <a:pt x="8767" y="1604"/>
                </a:lnTo>
                <a:lnTo>
                  <a:pt x="8683" y="1727"/>
                </a:lnTo>
                <a:lnTo>
                  <a:pt x="8594" y="1850"/>
                </a:lnTo>
                <a:lnTo>
                  <a:pt x="8501" y="1970"/>
                </a:lnTo>
                <a:lnTo>
                  <a:pt x="8403" y="2087"/>
                </a:lnTo>
                <a:lnTo>
                  <a:pt x="8299" y="2200"/>
                </a:lnTo>
                <a:lnTo>
                  <a:pt x="8191" y="2310"/>
                </a:lnTo>
                <a:lnTo>
                  <a:pt x="8079" y="2414"/>
                </a:lnTo>
                <a:lnTo>
                  <a:pt x="7960" y="2513"/>
                </a:lnTo>
                <a:lnTo>
                  <a:pt x="7837" y="2605"/>
                </a:lnTo>
                <a:lnTo>
                  <a:pt x="7709" y="2689"/>
                </a:lnTo>
                <a:lnTo>
                  <a:pt x="7575" y="2766"/>
                </a:lnTo>
                <a:lnTo>
                  <a:pt x="7436" y="2834"/>
                </a:lnTo>
                <a:lnTo>
                  <a:pt x="7291" y="2893"/>
                </a:lnTo>
                <a:lnTo>
                  <a:pt x="7207" y="2917"/>
                </a:lnTo>
                <a:lnTo>
                  <a:pt x="7115" y="2930"/>
                </a:lnTo>
                <a:lnTo>
                  <a:pt x="7015" y="2934"/>
                </a:lnTo>
                <a:lnTo>
                  <a:pt x="6910" y="2929"/>
                </a:lnTo>
                <a:lnTo>
                  <a:pt x="6798" y="2915"/>
                </a:lnTo>
                <a:lnTo>
                  <a:pt x="6680" y="2894"/>
                </a:lnTo>
                <a:lnTo>
                  <a:pt x="6557" y="2866"/>
                </a:lnTo>
                <a:lnTo>
                  <a:pt x="6429" y="2831"/>
                </a:lnTo>
                <a:lnTo>
                  <a:pt x="6296" y="2792"/>
                </a:lnTo>
                <a:lnTo>
                  <a:pt x="6159" y="2749"/>
                </a:lnTo>
                <a:lnTo>
                  <a:pt x="6018" y="2700"/>
                </a:lnTo>
                <a:lnTo>
                  <a:pt x="5874" y="2650"/>
                </a:lnTo>
                <a:lnTo>
                  <a:pt x="5578" y="2542"/>
                </a:lnTo>
                <a:lnTo>
                  <a:pt x="5273" y="2432"/>
                </a:lnTo>
                <a:lnTo>
                  <a:pt x="5118" y="2378"/>
                </a:lnTo>
                <a:lnTo>
                  <a:pt x="4963" y="2324"/>
                </a:lnTo>
                <a:lnTo>
                  <a:pt x="4806" y="2274"/>
                </a:lnTo>
                <a:lnTo>
                  <a:pt x="4651" y="2227"/>
                </a:lnTo>
                <a:lnTo>
                  <a:pt x="4494" y="2183"/>
                </a:lnTo>
                <a:lnTo>
                  <a:pt x="4340" y="2144"/>
                </a:lnTo>
                <a:lnTo>
                  <a:pt x="4186" y="2111"/>
                </a:lnTo>
                <a:lnTo>
                  <a:pt x="4034" y="2083"/>
                </a:lnTo>
                <a:lnTo>
                  <a:pt x="3883" y="2061"/>
                </a:lnTo>
                <a:lnTo>
                  <a:pt x="3736" y="2048"/>
                </a:lnTo>
                <a:lnTo>
                  <a:pt x="3591" y="2044"/>
                </a:lnTo>
                <a:lnTo>
                  <a:pt x="3449" y="2048"/>
                </a:lnTo>
                <a:lnTo>
                  <a:pt x="3312" y="2062"/>
                </a:lnTo>
                <a:lnTo>
                  <a:pt x="3177" y="2088"/>
                </a:lnTo>
                <a:lnTo>
                  <a:pt x="3048" y="2124"/>
                </a:lnTo>
                <a:lnTo>
                  <a:pt x="2922" y="2172"/>
                </a:lnTo>
                <a:lnTo>
                  <a:pt x="2708" y="2276"/>
                </a:lnTo>
                <a:lnTo>
                  <a:pt x="2503" y="2392"/>
                </a:lnTo>
                <a:lnTo>
                  <a:pt x="2307" y="2517"/>
                </a:lnTo>
                <a:lnTo>
                  <a:pt x="2122" y="2651"/>
                </a:lnTo>
                <a:lnTo>
                  <a:pt x="1946" y="2794"/>
                </a:lnTo>
                <a:lnTo>
                  <a:pt x="1780" y="2943"/>
                </a:lnTo>
                <a:lnTo>
                  <a:pt x="1623" y="3100"/>
                </a:lnTo>
                <a:lnTo>
                  <a:pt x="1475" y="3261"/>
                </a:lnTo>
                <a:lnTo>
                  <a:pt x="1334" y="3426"/>
                </a:lnTo>
                <a:lnTo>
                  <a:pt x="1204" y="3595"/>
                </a:lnTo>
                <a:lnTo>
                  <a:pt x="1080" y="3766"/>
                </a:lnTo>
                <a:lnTo>
                  <a:pt x="965" y="3939"/>
                </a:lnTo>
                <a:lnTo>
                  <a:pt x="858" y="4113"/>
                </a:lnTo>
                <a:lnTo>
                  <a:pt x="758" y="4286"/>
                </a:lnTo>
                <a:lnTo>
                  <a:pt x="665" y="4458"/>
                </a:lnTo>
                <a:lnTo>
                  <a:pt x="580" y="4628"/>
                </a:lnTo>
                <a:lnTo>
                  <a:pt x="502" y="4795"/>
                </a:lnTo>
                <a:lnTo>
                  <a:pt x="429" y="4958"/>
                </a:lnTo>
                <a:lnTo>
                  <a:pt x="364" y="5116"/>
                </a:lnTo>
                <a:lnTo>
                  <a:pt x="305" y="5268"/>
                </a:lnTo>
                <a:lnTo>
                  <a:pt x="252" y="5413"/>
                </a:lnTo>
                <a:lnTo>
                  <a:pt x="205" y="5550"/>
                </a:lnTo>
                <a:lnTo>
                  <a:pt x="163" y="5679"/>
                </a:lnTo>
                <a:lnTo>
                  <a:pt x="126" y="5798"/>
                </a:lnTo>
                <a:lnTo>
                  <a:pt x="95" y="5907"/>
                </a:lnTo>
                <a:lnTo>
                  <a:pt x="68" y="6005"/>
                </a:lnTo>
                <a:lnTo>
                  <a:pt x="46" y="6089"/>
                </a:lnTo>
                <a:lnTo>
                  <a:pt x="29" y="6161"/>
                </a:lnTo>
                <a:lnTo>
                  <a:pt x="7" y="6260"/>
                </a:lnTo>
                <a:lnTo>
                  <a:pt x="0" y="6295"/>
                </a:lnTo>
                <a:lnTo>
                  <a:pt x="3421" y="11485"/>
                </a:lnTo>
                <a:lnTo>
                  <a:pt x="3436" y="11452"/>
                </a:lnTo>
                <a:lnTo>
                  <a:pt x="3478" y="11358"/>
                </a:lnTo>
                <a:lnTo>
                  <a:pt x="3509" y="11292"/>
                </a:lnTo>
                <a:lnTo>
                  <a:pt x="3547" y="11212"/>
                </a:lnTo>
                <a:lnTo>
                  <a:pt x="3591" y="11121"/>
                </a:lnTo>
                <a:lnTo>
                  <a:pt x="3642" y="11020"/>
                </a:lnTo>
                <a:lnTo>
                  <a:pt x="3698" y="10911"/>
                </a:lnTo>
                <a:lnTo>
                  <a:pt x="3760" y="10792"/>
                </a:lnTo>
                <a:lnTo>
                  <a:pt x="3827" y="10667"/>
                </a:lnTo>
                <a:lnTo>
                  <a:pt x="3900" y="10535"/>
                </a:lnTo>
                <a:lnTo>
                  <a:pt x="3979" y="10397"/>
                </a:lnTo>
                <a:lnTo>
                  <a:pt x="4062" y="10255"/>
                </a:lnTo>
                <a:lnTo>
                  <a:pt x="4150" y="10109"/>
                </a:lnTo>
                <a:lnTo>
                  <a:pt x="4244" y="9962"/>
                </a:lnTo>
                <a:lnTo>
                  <a:pt x="4341" y="9813"/>
                </a:lnTo>
                <a:lnTo>
                  <a:pt x="4443" y="9664"/>
                </a:lnTo>
                <a:lnTo>
                  <a:pt x="4550" y="9515"/>
                </a:lnTo>
                <a:lnTo>
                  <a:pt x="4660" y="9366"/>
                </a:lnTo>
                <a:lnTo>
                  <a:pt x="4774" y="9221"/>
                </a:lnTo>
                <a:lnTo>
                  <a:pt x="4892" y="9080"/>
                </a:lnTo>
                <a:lnTo>
                  <a:pt x="5013" y="8942"/>
                </a:lnTo>
                <a:lnTo>
                  <a:pt x="5138" y="8811"/>
                </a:lnTo>
                <a:lnTo>
                  <a:pt x="5266" y="8685"/>
                </a:lnTo>
                <a:lnTo>
                  <a:pt x="5397" y="8567"/>
                </a:lnTo>
                <a:lnTo>
                  <a:pt x="5531" y="8457"/>
                </a:lnTo>
                <a:lnTo>
                  <a:pt x="5667" y="8357"/>
                </a:lnTo>
                <a:lnTo>
                  <a:pt x="5807" y="8267"/>
                </a:lnTo>
                <a:lnTo>
                  <a:pt x="5948" y="8188"/>
                </a:lnTo>
                <a:lnTo>
                  <a:pt x="6091" y="8121"/>
                </a:lnTo>
                <a:lnTo>
                  <a:pt x="6237" y="8068"/>
                </a:lnTo>
                <a:lnTo>
                  <a:pt x="6360" y="8034"/>
                </a:lnTo>
                <a:lnTo>
                  <a:pt x="6483" y="8010"/>
                </a:lnTo>
                <a:lnTo>
                  <a:pt x="6603" y="7994"/>
                </a:lnTo>
                <a:lnTo>
                  <a:pt x="6723" y="7988"/>
                </a:lnTo>
                <a:lnTo>
                  <a:pt x="6843" y="7990"/>
                </a:lnTo>
                <a:lnTo>
                  <a:pt x="6960" y="8000"/>
                </a:lnTo>
                <a:lnTo>
                  <a:pt x="7079" y="8017"/>
                </a:lnTo>
                <a:lnTo>
                  <a:pt x="7196" y="8039"/>
                </a:lnTo>
                <a:lnTo>
                  <a:pt x="7314" y="8067"/>
                </a:lnTo>
                <a:lnTo>
                  <a:pt x="7432" y="8100"/>
                </a:lnTo>
                <a:lnTo>
                  <a:pt x="7549" y="8137"/>
                </a:lnTo>
                <a:lnTo>
                  <a:pt x="7668" y="8178"/>
                </a:lnTo>
                <a:lnTo>
                  <a:pt x="7787" y="8221"/>
                </a:lnTo>
                <a:lnTo>
                  <a:pt x="7907" y="8267"/>
                </a:lnTo>
                <a:lnTo>
                  <a:pt x="8028" y="8314"/>
                </a:lnTo>
                <a:lnTo>
                  <a:pt x="8150" y="8362"/>
                </a:lnTo>
                <a:lnTo>
                  <a:pt x="8273" y="8411"/>
                </a:lnTo>
                <a:lnTo>
                  <a:pt x="8399" y="8459"/>
                </a:lnTo>
                <a:lnTo>
                  <a:pt x="8526" y="8507"/>
                </a:lnTo>
                <a:lnTo>
                  <a:pt x="8655" y="8552"/>
                </a:lnTo>
                <a:lnTo>
                  <a:pt x="8786" y="8595"/>
                </a:lnTo>
                <a:lnTo>
                  <a:pt x="8919" y="8636"/>
                </a:lnTo>
                <a:lnTo>
                  <a:pt x="9056" y="8672"/>
                </a:lnTo>
                <a:lnTo>
                  <a:pt x="9194" y="8704"/>
                </a:lnTo>
                <a:lnTo>
                  <a:pt x="9336" y="8731"/>
                </a:lnTo>
                <a:lnTo>
                  <a:pt x="9480" y="8752"/>
                </a:lnTo>
                <a:lnTo>
                  <a:pt x="9629" y="8769"/>
                </a:lnTo>
                <a:lnTo>
                  <a:pt x="9780" y="8777"/>
                </a:lnTo>
                <a:lnTo>
                  <a:pt x="9936" y="8778"/>
                </a:lnTo>
                <a:lnTo>
                  <a:pt x="10094" y="8771"/>
                </a:lnTo>
                <a:lnTo>
                  <a:pt x="10258" y="8754"/>
                </a:lnTo>
                <a:lnTo>
                  <a:pt x="10425" y="8728"/>
                </a:lnTo>
                <a:lnTo>
                  <a:pt x="10592" y="8689"/>
                </a:lnTo>
                <a:lnTo>
                  <a:pt x="10753" y="8634"/>
                </a:lnTo>
                <a:lnTo>
                  <a:pt x="10910" y="8564"/>
                </a:lnTo>
                <a:lnTo>
                  <a:pt x="11062" y="8480"/>
                </a:lnTo>
                <a:lnTo>
                  <a:pt x="11209" y="8385"/>
                </a:lnTo>
                <a:lnTo>
                  <a:pt x="11349" y="8278"/>
                </a:lnTo>
                <a:lnTo>
                  <a:pt x="11486" y="8160"/>
                </a:lnTo>
                <a:lnTo>
                  <a:pt x="11616" y="8034"/>
                </a:lnTo>
                <a:lnTo>
                  <a:pt x="11741" y="7900"/>
                </a:lnTo>
                <a:lnTo>
                  <a:pt x="11862" y="7759"/>
                </a:lnTo>
                <a:lnTo>
                  <a:pt x="11977" y="7611"/>
                </a:lnTo>
                <a:lnTo>
                  <a:pt x="12087" y="7460"/>
                </a:lnTo>
                <a:lnTo>
                  <a:pt x="12192" y="7305"/>
                </a:lnTo>
                <a:lnTo>
                  <a:pt x="12291" y="7148"/>
                </a:lnTo>
                <a:lnTo>
                  <a:pt x="12386" y="6988"/>
                </a:lnTo>
                <a:lnTo>
                  <a:pt x="12474" y="6830"/>
                </a:lnTo>
                <a:lnTo>
                  <a:pt x="12557" y="6672"/>
                </a:lnTo>
                <a:lnTo>
                  <a:pt x="12635" y="6516"/>
                </a:lnTo>
                <a:lnTo>
                  <a:pt x="12709" y="6364"/>
                </a:lnTo>
                <a:lnTo>
                  <a:pt x="12776" y="6215"/>
                </a:lnTo>
                <a:lnTo>
                  <a:pt x="12838" y="6073"/>
                </a:lnTo>
                <a:lnTo>
                  <a:pt x="12895" y="5936"/>
                </a:lnTo>
                <a:lnTo>
                  <a:pt x="12946" y="5808"/>
                </a:lnTo>
                <a:lnTo>
                  <a:pt x="12992" y="5688"/>
                </a:lnTo>
                <a:lnTo>
                  <a:pt x="13034" y="5578"/>
                </a:lnTo>
                <a:lnTo>
                  <a:pt x="13069" y="5479"/>
                </a:lnTo>
                <a:lnTo>
                  <a:pt x="13099" y="5393"/>
                </a:lnTo>
                <a:lnTo>
                  <a:pt x="13123" y="5319"/>
                </a:lnTo>
                <a:lnTo>
                  <a:pt x="13156" y="5216"/>
                </a:lnTo>
                <a:lnTo>
                  <a:pt x="13167" y="5181"/>
                </a:lnTo>
                <a:lnTo>
                  <a:pt x="9512" y="0"/>
                </a:lnTo>
                <a:close/>
                <a:moveTo>
                  <a:pt x="4593" y="10659"/>
                </a:moveTo>
                <a:lnTo>
                  <a:pt x="4529" y="10746"/>
                </a:lnTo>
                <a:lnTo>
                  <a:pt x="4466" y="10833"/>
                </a:lnTo>
                <a:lnTo>
                  <a:pt x="4405" y="10922"/>
                </a:lnTo>
                <a:lnTo>
                  <a:pt x="4346" y="11009"/>
                </a:lnTo>
                <a:lnTo>
                  <a:pt x="4288" y="11097"/>
                </a:lnTo>
                <a:lnTo>
                  <a:pt x="4231" y="11184"/>
                </a:lnTo>
                <a:lnTo>
                  <a:pt x="4176" y="11270"/>
                </a:lnTo>
                <a:lnTo>
                  <a:pt x="4123" y="11357"/>
                </a:lnTo>
                <a:lnTo>
                  <a:pt x="4071" y="11442"/>
                </a:lnTo>
                <a:lnTo>
                  <a:pt x="4021" y="11525"/>
                </a:lnTo>
                <a:lnTo>
                  <a:pt x="3973" y="11608"/>
                </a:lnTo>
                <a:lnTo>
                  <a:pt x="3927" y="11689"/>
                </a:lnTo>
                <a:lnTo>
                  <a:pt x="3881" y="11768"/>
                </a:lnTo>
                <a:lnTo>
                  <a:pt x="3839" y="11846"/>
                </a:lnTo>
                <a:lnTo>
                  <a:pt x="3798" y="11921"/>
                </a:lnTo>
                <a:lnTo>
                  <a:pt x="3759" y="11994"/>
                </a:lnTo>
                <a:lnTo>
                  <a:pt x="6217" y="15724"/>
                </a:lnTo>
                <a:lnTo>
                  <a:pt x="6223" y="15731"/>
                </a:lnTo>
                <a:lnTo>
                  <a:pt x="6240" y="15752"/>
                </a:lnTo>
                <a:lnTo>
                  <a:pt x="6267" y="15784"/>
                </a:lnTo>
                <a:lnTo>
                  <a:pt x="6305" y="15825"/>
                </a:lnTo>
                <a:lnTo>
                  <a:pt x="6327" y="15847"/>
                </a:lnTo>
                <a:lnTo>
                  <a:pt x="6352" y="15871"/>
                </a:lnTo>
                <a:lnTo>
                  <a:pt x="6379" y="15895"/>
                </a:lnTo>
                <a:lnTo>
                  <a:pt x="6408" y="15919"/>
                </a:lnTo>
                <a:lnTo>
                  <a:pt x="6440" y="15945"/>
                </a:lnTo>
                <a:lnTo>
                  <a:pt x="6474" y="15969"/>
                </a:lnTo>
                <a:lnTo>
                  <a:pt x="6509" y="15993"/>
                </a:lnTo>
                <a:lnTo>
                  <a:pt x="6546" y="16016"/>
                </a:lnTo>
                <a:lnTo>
                  <a:pt x="6585" y="16037"/>
                </a:lnTo>
                <a:lnTo>
                  <a:pt x="6626" y="16057"/>
                </a:lnTo>
                <a:lnTo>
                  <a:pt x="6669" y="16076"/>
                </a:lnTo>
                <a:lnTo>
                  <a:pt x="6713" y="16092"/>
                </a:lnTo>
                <a:lnTo>
                  <a:pt x="6760" y="16106"/>
                </a:lnTo>
                <a:lnTo>
                  <a:pt x="6807" y="16116"/>
                </a:lnTo>
                <a:lnTo>
                  <a:pt x="6856" y="16124"/>
                </a:lnTo>
                <a:lnTo>
                  <a:pt x="6906" y="16127"/>
                </a:lnTo>
                <a:lnTo>
                  <a:pt x="6958" y="16127"/>
                </a:lnTo>
                <a:lnTo>
                  <a:pt x="7011" y="16123"/>
                </a:lnTo>
                <a:lnTo>
                  <a:pt x="7066" y="16114"/>
                </a:lnTo>
                <a:lnTo>
                  <a:pt x="7121" y="16101"/>
                </a:lnTo>
                <a:lnTo>
                  <a:pt x="7177" y="16082"/>
                </a:lnTo>
                <a:lnTo>
                  <a:pt x="7234" y="16057"/>
                </a:lnTo>
                <a:lnTo>
                  <a:pt x="7293" y="16027"/>
                </a:lnTo>
                <a:lnTo>
                  <a:pt x="7351" y="15991"/>
                </a:lnTo>
                <a:lnTo>
                  <a:pt x="7414" y="15946"/>
                </a:lnTo>
                <a:lnTo>
                  <a:pt x="7469" y="15900"/>
                </a:lnTo>
                <a:lnTo>
                  <a:pt x="7517" y="15854"/>
                </a:lnTo>
                <a:lnTo>
                  <a:pt x="7559" y="15806"/>
                </a:lnTo>
                <a:lnTo>
                  <a:pt x="7595" y="15759"/>
                </a:lnTo>
                <a:lnTo>
                  <a:pt x="7625" y="15711"/>
                </a:lnTo>
                <a:lnTo>
                  <a:pt x="7650" y="15662"/>
                </a:lnTo>
                <a:lnTo>
                  <a:pt x="7670" y="15613"/>
                </a:lnTo>
                <a:lnTo>
                  <a:pt x="7686" y="15565"/>
                </a:lnTo>
                <a:lnTo>
                  <a:pt x="7697" y="15516"/>
                </a:lnTo>
                <a:lnTo>
                  <a:pt x="7704" y="15469"/>
                </a:lnTo>
                <a:lnTo>
                  <a:pt x="7707" y="15421"/>
                </a:lnTo>
                <a:lnTo>
                  <a:pt x="7707" y="15374"/>
                </a:lnTo>
                <a:lnTo>
                  <a:pt x="7704" y="15329"/>
                </a:lnTo>
                <a:lnTo>
                  <a:pt x="7698" y="15284"/>
                </a:lnTo>
                <a:lnTo>
                  <a:pt x="7690" y="15240"/>
                </a:lnTo>
                <a:lnTo>
                  <a:pt x="7679" y="15199"/>
                </a:lnTo>
                <a:lnTo>
                  <a:pt x="7667" y="15157"/>
                </a:lnTo>
                <a:lnTo>
                  <a:pt x="7653" y="15119"/>
                </a:lnTo>
                <a:lnTo>
                  <a:pt x="7639" y="15082"/>
                </a:lnTo>
                <a:lnTo>
                  <a:pt x="7624" y="15046"/>
                </a:lnTo>
                <a:lnTo>
                  <a:pt x="7608" y="15014"/>
                </a:lnTo>
                <a:lnTo>
                  <a:pt x="7592" y="14983"/>
                </a:lnTo>
                <a:lnTo>
                  <a:pt x="7577" y="14955"/>
                </a:lnTo>
                <a:lnTo>
                  <a:pt x="7562" y="14929"/>
                </a:lnTo>
                <a:lnTo>
                  <a:pt x="7548" y="14907"/>
                </a:lnTo>
                <a:lnTo>
                  <a:pt x="7536" y="14888"/>
                </a:lnTo>
                <a:lnTo>
                  <a:pt x="7525" y="14872"/>
                </a:lnTo>
                <a:lnTo>
                  <a:pt x="7508" y="14849"/>
                </a:lnTo>
                <a:lnTo>
                  <a:pt x="7502" y="14842"/>
                </a:lnTo>
                <a:lnTo>
                  <a:pt x="4593" y="106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dirty="0"/>
          </a:p>
        </p:txBody>
      </p:sp>
    </p:spTree>
    <p:extLst>
      <p:ext uri="{BB962C8B-B14F-4D97-AF65-F5344CB8AC3E}">
        <p14:creationId xmlns:p14="http://schemas.microsoft.com/office/powerpoint/2010/main" val="29582004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1"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8FE3C8-0382-444A-9BDE-A72C9E9333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2920" y="982318"/>
            <a:ext cx="2076449" cy="2238375"/>
          </a:xfrm>
          <a:prstGeom prst="rect">
            <a:avLst/>
          </a:prstGeom>
        </p:spPr>
      </p:pic>
      <p:pic>
        <p:nvPicPr>
          <p:cNvPr id="11" name="Picture 10">
            <a:extLst>
              <a:ext uri="{FF2B5EF4-FFF2-40B4-BE49-F238E27FC236}">
                <a16:creationId xmlns:a16="http://schemas.microsoft.com/office/drawing/2014/main" id="{F155BC59-046D-4D76-AAB5-2B6AF007299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37846" y="3879712"/>
            <a:ext cx="2657475" cy="2133599"/>
          </a:xfrm>
          <a:prstGeom prst="rect">
            <a:avLst/>
          </a:prstGeom>
        </p:spPr>
      </p:pic>
      <p:pic>
        <p:nvPicPr>
          <p:cNvPr id="9" name="Picture 8">
            <a:extLst>
              <a:ext uri="{FF2B5EF4-FFF2-40B4-BE49-F238E27FC236}">
                <a16:creationId xmlns:a16="http://schemas.microsoft.com/office/drawing/2014/main" id="{79AF4B71-972C-48CE-857E-81668DC8A0A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162127" y="322972"/>
            <a:ext cx="2014884" cy="2286000"/>
          </a:xfrm>
          <a:prstGeom prst="rect">
            <a:avLst/>
          </a:prstGeom>
        </p:spPr>
      </p:pic>
      <p:cxnSp>
        <p:nvCxnSpPr>
          <p:cNvPr id="26" name="Connector: Curved 25">
            <a:extLst>
              <a:ext uri="{FF2B5EF4-FFF2-40B4-BE49-F238E27FC236}">
                <a16:creationId xmlns:a16="http://schemas.microsoft.com/office/drawing/2014/main" id="{2D6AC418-D191-4F6F-A286-D9B46A1E22AE}"/>
              </a:ext>
            </a:extLst>
          </p:cNvPr>
          <p:cNvCxnSpPr>
            <a:cxnSpLocks/>
            <a:stCxn id="11" idx="0"/>
            <a:endCxn id="9" idx="2"/>
          </p:cNvCxnSpPr>
          <p:nvPr/>
        </p:nvCxnSpPr>
        <p:spPr>
          <a:xfrm rot="5400000" flipH="1" flipV="1">
            <a:off x="5532706" y="3242850"/>
            <a:ext cx="1270740" cy="2985"/>
          </a:xfrm>
          <a:prstGeom prst="curvedConnector3">
            <a:avLst>
              <a:gd name="adj1" fmla="val 50000"/>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44" name="Connector: Curved 43">
            <a:extLst>
              <a:ext uri="{FF2B5EF4-FFF2-40B4-BE49-F238E27FC236}">
                <a16:creationId xmlns:a16="http://schemas.microsoft.com/office/drawing/2014/main" id="{E53B29B7-5A54-4B0D-9E50-0EDE4D8C2D18}"/>
              </a:ext>
            </a:extLst>
          </p:cNvPr>
          <p:cNvCxnSpPr>
            <a:cxnSpLocks/>
            <a:stCxn id="9" idx="1"/>
            <a:endCxn id="7" idx="3"/>
          </p:cNvCxnSpPr>
          <p:nvPr/>
        </p:nvCxnSpPr>
        <p:spPr>
          <a:xfrm rot="10800000" flipV="1">
            <a:off x="3169369" y="1465972"/>
            <a:ext cx="1992758" cy="635534"/>
          </a:xfrm>
          <a:prstGeom prst="curvedConnector3">
            <a:avLst>
              <a:gd name="adj1" fmla="val 50000"/>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57" name="Connector: Curved 56">
            <a:extLst>
              <a:ext uri="{FF2B5EF4-FFF2-40B4-BE49-F238E27FC236}">
                <a16:creationId xmlns:a16="http://schemas.microsoft.com/office/drawing/2014/main" id="{9D545F9A-4420-4DA0-9F8D-61232DF2E5D4}"/>
              </a:ext>
            </a:extLst>
          </p:cNvPr>
          <p:cNvCxnSpPr>
            <a:cxnSpLocks/>
            <a:stCxn id="5" idx="3"/>
            <a:endCxn id="11" idx="1"/>
          </p:cNvCxnSpPr>
          <p:nvPr/>
        </p:nvCxnSpPr>
        <p:spPr>
          <a:xfrm>
            <a:off x="1703664" y="4945800"/>
            <a:ext cx="3134182" cy="712"/>
          </a:xfrm>
          <a:prstGeom prst="curvedConnector3">
            <a:avLst>
              <a:gd name="adj1" fmla="val 50000"/>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63" name="Connector: Curved 62">
            <a:extLst>
              <a:ext uri="{FF2B5EF4-FFF2-40B4-BE49-F238E27FC236}">
                <a16:creationId xmlns:a16="http://schemas.microsoft.com/office/drawing/2014/main" id="{6AB5B578-3174-43F6-B33D-54637B323FF5}"/>
              </a:ext>
            </a:extLst>
          </p:cNvPr>
          <p:cNvCxnSpPr>
            <a:cxnSpLocks/>
            <a:stCxn id="11" idx="3"/>
            <a:endCxn id="3" idx="1"/>
          </p:cNvCxnSpPr>
          <p:nvPr/>
        </p:nvCxnSpPr>
        <p:spPr>
          <a:xfrm>
            <a:off x="7495321" y="4946512"/>
            <a:ext cx="2714729" cy="7007"/>
          </a:xfrm>
          <a:prstGeom prst="curvedConnector3">
            <a:avLst>
              <a:gd name="adj1" fmla="val 50000"/>
            </a:avLst>
          </a:prstGeom>
          <a:ln>
            <a:headEnd type="triangle"/>
            <a:tailEnd type="triangle"/>
          </a:ln>
        </p:spPr>
        <p:style>
          <a:lnRef idx="3">
            <a:schemeClr val="accent2"/>
          </a:lnRef>
          <a:fillRef idx="0">
            <a:schemeClr val="accent2"/>
          </a:fillRef>
          <a:effectRef idx="2">
            <a:schemeClr val="accent2"/>
          </a:effectRef>
          <a:fontRef idx="minor">
            <a:schemeClr val="tx1"/>
          </a:fontRef>
        </p:style>
      </p:cxnSp>
      <p:grpSp>
        <p:nvGrpSpPr>
          <p:cNvPr id="66" name="Group 65">
            <a:extLst>
              <a:ext uri="{FF2B5EF4-FFF2-40B4-BE49-F238E27FC236}">
                <a16:creationId xmlns:a16="http://schemas.microsoft.com/office/drawing/2014/main" id="{81359DD1-9566-4440-A0F5-1E174ECC5A4A}"/>
              </a:ext>
            </a:extLst>
          </p:cNvPr>
          <p:cNvGrpSpPr/>
          <p:nvPr/>
        </p:nvGrpSpPr>
        <p:grpSpPr>
          <a:xfrm>
            <a:off x="284439" y="4245712"/>
            <a:ext cx="1400175" cy="1826139"/>
            <a:chOff x="284439" y="4371840"/>
            <a:chExt cx="1400175" cy="1826139"/>
          </a:xfrm>
        </p:grpSpPr>
        <p:pic>
          <p:nvPicPr>
            <p:cNvPr id="5" name="Picture 4">
              <a:extLst>
                <a:ext uri="{FF2B5EF4-FFF2-40B4-BE49-F238E27FC236}">
                  <a16:creationId xmlns:a16="http://schemas.microsoft.com/office/drawing/2014/main" id="{7067A602-C21C-422F-802F-8967551894AC}"/>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284439" y="4371840"/>
              <a:ext cx="1400175" cy="1400175"/>
            </a:xfrm>
            <a:prstGeom prst="rect">
              <a:avLst/>
            </a:prstGeom>
          </p:spPr>
        </p:pic>
        <p:sp>
          <p:nvSpPr>
            <p:cNvPr id="65" name="TextBox 64">
              <a:extLst>
                <a:ext uri="{FF2B5EF4-FFF2-40B4-BE49-F238E27FC236}">
                  <a16:creationId xmlns:a16="http://schemas.microsoft.com/office/drawing/2014/main" id="{69FDBB18-FD34-46A1-8747-FE7327B15F5C}"/>
                </a:ext>
              </a:extLst>
            </p:cNvPr>
            <p:cNvSpPr txBox="1"/>
            <p:nvPr/>
          </p:nvSpPr>
          <p:spPr>
            <a:xfrm>
              <a:off x="405585" y="5828647"/>
              <a:ext cx="1184812" cy="369332"/>
            </a:xfrm>
            <a:prstGeom prst="rect">
              <a:avLst/>
            </a:prstGeom>
            <a:noFill/>
          </p:spPr>
          <p:txBody>
            <a:bodyPr wrap="none" rtlCol="0">
              <a:spAutoFit/>
            </a:bodyPr>
            <a:lstStyle/>
            <a:p>
              <a:r>
                <a:rPr lang="fr-FR" b="1" dirty="0">
                  <a:solidFill>
                    <a:schemeClr val="tx2"/>
                  </a:solidFill>
                </a:rPr>
                <a:t>Utilisateur</a:t>
              </a:r>
            </a:p>
          </p:txBody>
        </p:sp>
      </p:grpSp>
      <p:grpSp>
        <p:nvGrpSpPr>
          <p:cNvPr id="68" name="Group 67">
            <a:extLst>
              <a:ext uri="{FF2B5EF4-FFF2-40B4-BE49-F238E27FC236}">
                <a16:creationId xmlns:a16="http://schemas.microsoft.com/office/drawing/2014/main" id="{C6578D0C-D3B4-452D-884B-5F3E6CC02529}"/>
              </a:ext>
            </a:extLst>
          </p:cNvPr>
          <p:cNvGrpSpPr/>
          <p:nvPr/>
        </p:nvGrpSpPr>
        <p:grpSpPr>
          <a:xfrm>
            <a:off x="10054263" y="4277244"/>
            <a:ext cx="1626023" cy="1679835"/>
            <a:chOff x="10054263" y="4371840"/>
            <a:chExt cx="1626023" cy="1679835"/>
          </a:xfrm>
        </p:grpSpPr>
        <p:pic>
          <p:nvPicPr>
            <p:cNvPr id="3" name="Picture 2">
              <a:extLst>
                <a:ext uri="{FF2B5EF4-FFF2-40B4-BE49-F238E27FC236}">
                  <a16:creationId xmlns:a16="http://schemas.microsoft.com/office/drawing/2014/main" id="{EDBA6134-4C7C-4199-B8F1-229AB30117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0050" y="4371840"/>
              <a:ext cx="1314450" cy="1352550"/>
            </a:xfrm>
            <a:prstGeom prst="rect">
              <a:avLst/>
            </a:prstGeom>
          </p:spPr>
        </p:pic>
        <p:sp>
          <p:nvSpPr>
            <p:cNvPr id="67" name="TextBox 66">
              <a:extLst>
                <a:ext uri="{FF2B5EF4-FFF2-40B4-BE49-F238E27FC236}">
                  <a16:creationId xmlns:a16="http://schemas.microsoft.com/office/drawing/2014/main" id="{3AC97EA2-9376-4FD7-B230-5D4DED2924E2}"/>
                </a:ext>
              </a:extLst>
            </p:cNvPr>
            <p:cNvSpPr txBox="1"/>
            <p:nvPr/>
          </p:nvSpPr>
          <p:spPr>
            <a:xfrm>
              <a:off x="10054263" y="5682343"/>
              <a:ext cx="1626023" cy="369332"/>
            </a:xfrm>
            <a:prstGeom prst="rect">
              <a:avLst/>
            </a:prstGeom>
            <a:noFill/>
          </p:spPr>
          <p:txBody>
            <a:bodyPr wrap="none" rtlCol="0">
              <a:spAutoFit/>
            </a:bodyPr>
            <a:lstStyle/>
            <a:p>
              <a:r>
                <a:rPr lang="fr-FR" b="1" dirty="0">
                  <a:solidFill>
                    <a:schemeClr val="tx2"/>
                  </a:solidFill>
                </a:rPr>
                <a:t>Administrateur</a:t>
              </a:r>
            </a:p>
          </p:txBody>
        </p:sp>
      </p:grpSp>
      <p:cxnSp>
        <p:nvCxnSpPr>
          <p:cNvPr id="38" name="Connector: Curved 62">
            <a:extLst>
              <a:ext uri="{FF2B5EF4-FFF2-40B4-BE49-F238E27FC236}">
                <a16:creationId xmlns:a16="http://schemas.microsoft.com/office/drawing/2014/main" id="{2C291D01-6851-45AA-90B8-16E40F46D365}"/>
              </a:ext>
            </a:extLst>
          </p:cNvPr>
          <p:cNvCxnSpPr>
            <a:cxnSpLocks/>
            <a:stCxn id="31" idx="2"/>
            <a:endCxn id="3" idx="0"/>
          </p:cNvCxnSpPr>
          <p:nvPr/>
        </p:nvCxnSpPr>
        <p:spPr>
          <a:xfrm rot="16200000" flipH="1">
            <a:off x="10044552" y="3454520"/>
            <a:ext cx="1145879" cy="499567"/>
          </a:xfrm>
          <a:prstGeom prst="curvedConnector3">
            <a:avLst>
              <a:gd name="adj1" fmla="val 50000"/>
            </a:avLst>
          </a:prstGeom>
          <a:ln>
            <a:headEnd type="triangle"/>
            <a:tailEnd type="triangle"/>
          </a:ln>
        </p:spPr>
        <p:style>
          <a:lnRef idx="3">
            <a:schemeClr val="accent2"/>
          </a:lnRef>
          <a:fillRef idx="0">
            <a:schemeClr val="accent2"/>
          </a:fillRef>
          <a:effectRef idx="2">
            <a:schemeClr val="accent2"/>
          </a:effectRef>
          <a:fontRef idx="minor">
            <a:schemeClr val="tx1"/>
          </a:fontRef>
        </p:style>
      </p:cxnSp>
      <p:pic>
        <p:nvPicPr>
          <p:cNvPr id="31" name="Image 30">
            <a:extLst>
              <a:ext uri="{FF2B5EF4-FFF2-40B4-BE49-F238E27FC236}">
                <a16:creationId xmlns:a16="http://schemas.microsoft.com/office/drawing/2014/main" id="{A1B29377-53C8-4C54-8C7E-A11EE8788C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60266" y="845366"/>
            <a:ext cx="2014884" cy="2285999"/>
          </a:xfrm>
          <a:prstGeom prst="rect">
            <a:avLst/>
          </a:prstGeom>
        </p:spPr>
      </p:pic>
      <p:cxnSp>
        <p:nvCxnSpPr>
          <p:cNvPr id="43" name="Connector: Curved 43">
            <a:extLst>
              <a:ext uri="{FF2B5EF4-FFF2-40B4-BE49-F238E27FC236}">
                <a16:creationId xmlns:a16="http://schemas.microsoft.com/office/drawing/2014/main" id="{EF69A128-1F83-4A4B-94E2-52CB0AF6A828}"/>
              </a:ext>
            </a:extLst>
          </p:cNvPr>
          <p:cNvCxnSpPr>
            <a:cxnSpLocks/>
            <a:stCxn id="31" idx="1"/>
            <a:endCxn id="9" idx="3"/>
          </p:cNvCxnSpPr>
          <p:nvPr/>
        </p:nvCxnSpPr>
        <p:spPr>
          <a:xfrm rot="10800000">
            <a:off x="7177012" y="1465972"/>
            <a:ext cx="2183255" cy="522394"/>
          </a:xfrm>
          <a:prstGeom prst="curvedConnector3">
            <a:avLst>
              <a:gd name="adj1" fmla="val 50000"/>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7670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barn(inVertical)">
                                      <p:cBhvr>
                                        <p:cTn id="18" dur="5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fltVal val="0"/>
                                          </p:val>
                                        </p:tav>
                                        <p:tav tm="100000">
                                          <p:val>
                                            <p:strVal val="#ppt_w"/>
                                          </p:val>
                                        </p:tav>
                                      </p:tavLst>
                                    </p:anim>
                                    <p:anim calcmode="lin" valueType="num">
                                      <p:cBhvr>
                                        <p:cTn id="24" dur="1000" fill="hold"/>
                                        <p:tgtEl>
                                          <p:spTgt spid="9"/>
                                        </p:tgtEl>
                                        <p:attrNameLst>
                                          <p:attrName>ppt_h</p:attrName>
                                        </p:attrNameLst>
                                      </p:cBhvr>
                                      <p:tavLst>
                                        <p:tav tm="0">
                                          <p:val>
                                            <p:fltVal val="0"/>
                                          </p:val>
                                        </p:tav>
                                        <p:tav tm="100000">
                                          <p:val>
                                            <p:strVal val="#ppt_h"/>
                                          </p:val>
                                        </p:tav>
                                      </p:tavLst>
                                    </p:anim>
                                    <p:anim calcmode="lin" valueType="num">
                                      <p:cBhvr>
                                        <p:cTn id="25" dur="1000" fill="hold"/>
                                        <p:tgtEl>
                                          <p:spTgt spid="9"/>
                                        </p:tgtEl>
                                        <p:attrNameLst>
                                          <p:attrName>style.rotation</p:attrName>
                                        </p:attrNameLst>
                                      </p:cBhvr>
                                      <p:tavLst>
                                        <p:tav tm="0">
                                          <p:val>
                                            <p:fltVal val="90"/>
                                          </p:val>
                                        </p:tav>
                                        <p:tav tm="100000">
                                          <p:val>
                                            <p:fltVal val="0"/>
                                          </p:val>
                                        </p:tav>
                                      </p:tavLst>
                                    </p:anim>
                                    <p:animEffect transition="in" filter="fade">
                                      <p:cBhvr>
                                        <p:cTn id="26" dur="1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barn(inVertical)">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1000" fill="hold"/>
                                        <p:tgtEl>
                                          <p:spTgt spid="7"/>
                                        </p:tgtEl>
                                        <p:attrNameLst>
                                          <p:attrName>ppt_w</p:attrName>
                                        </p:attrNameLst>
                                      </p:cBhvr>
                                      <p:tavLst>
                                        <p:tav tm="0">
                                          <p:val>
                                            <p:fltVal val="0"/>
                                          </p:val>
                                        </p:tav>
                                        <p:tav tm="100000">
                                          <p:val>
                                            <p:strVal val="#ppt_w"/>
                                          </p:val>
                                        </p:tav>
                                      </p:tavLst>
                                    </p:anim>
                                    <p:anim calcmode="lin" valueType="num">
                                      <p:cBhvr>
                                        <p:cTn id="37" dur="1000" fill="hold"/>
                                        <p:tgtEl>
                                          <p:spTgt spid="7"/>
                                        </p:tgtEl>
                                        <p:attrNameLst>
                                          <p:attrName>ppt_h</p:attrName>
                                        </p:attrNameLst>
                                      </p:cBhvr>
                                      <p:tavLst>
                                        <p:tav tm="0">
                                          <p:val>
                                            <p:fltVal val="0"/>
                                          </p:val>
                                        </p:tav>
                                        <p:tav tm="100000">
                                          <p:val>
                                            <p:strVal val="#ppt_h"/>
                                          </p:val>
                                        </p:tav>
                                      </p:tavLst>
                                    </p:anim>
                                    <p:anim calcmode="lin" valueType="num">
                                      <p:cBhvr>
                                        <p:cTn id="38" dur="1000" fill="hold"/>
                                        <p:tgtEl>
                                          <p:spTgt spid="7"/>
                                        </p:tgtEl>
                                        <p:attrNameLst>
                                          <p:attrName>style.rotation</p:attrName>
                                        </p:attrNameLst>
                                      </p:cBhvr>
                                      <p:tavLst>
                                        <p:tav tm="0">
                                          <p:val>
                                            <p:fltVal val="90"/>
                                          </p:val>
                                        </p:tav>
                                        <p:tav tm="100000">
                                          <p:val>
                                            <p:fltVal val="0"/>
                                          </p:val>
                                        </p:tav>
                                      </p:tavLst>
                                    </p:anim>
                                    <p:animEffect transition="in" filter="fade">
                                      <p:cBhvr>
                                        <p:cTn id="39" dur="10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barn(inVertical)">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p:cTn id="49" dur="1000" fill="hold"/>
                                        <p:tgtEl>
                                          <p:spTgt spid="31"/>
                                        </p:tgtEl>
                                        <p:attrNameLst>
                                          <p:attrName>ppt_w</p:attrName>
                                        </p:attrNameLst>
                                      </p:cBhvr>
                                      <p:tavLst>
                                        <p:tav tm="0">
                                          <p:val>
                                            <p:fltVal val="0"/>
                                          </p:val>
                                        </p:tav>
                                        <p:tav tm="100000">
                                          <p:val>
                                            <p:strVal val="#ppt_w"/>
                                          </p:val>
                                        </p:tav>
                                      </p:tavLst>
                                    </p:anim>
                                    <p:anim calcmode="lin" valueType="num">
                                      <p:cBhvr>
                                        <p:cTn id="50" dur="1000" fill="hold"/>
                                        <p:tgtEl>
                                          <p:spTgt spid="31"/>
                                        </p:tgtEl>
                                        <p:attrNameLst>
                                          <p:attrName>ppt_h</p:attrName>
                                        </p:attrNameLst>
                                      </p:cBhvr>
                                      <p:tavLst>
                                        <p:tav tm="0">
                                          <p:val>
                                            <p:fltVal val="0"/>
                                          </p:val>
                                        </p:tav>
                                        <p:tav tm="100000">
                                          <p:val>
                                            <p:strVal val="#ppt_h"/>
                                          </p:val>
                                        </p:tav>
                                      </p:tavLst>
                                    </p:anim>
                                    <p:anim calcmode="lin" valueType="num">
                                      <p:cBhvr>
                                        <p:cTn id="51" dur="1000" fill="hold"/>
                                        <p:tgtEl>
                                          <p:spTgt spid="31"/>
                                        </p:tgtEl>
                                        <p:attrNameLst>
                                          <p:attrName>style.rotation</p:attrName>
                                        </p:attrNameLst>
                                      </p:cBhvr>
                                      <p:tavLst>
                                        <p:tav tm="0">
                                          <p:val>
                                            <p:fltVal val="90"/>
                                          </p:val>
                                        </p:tav>
                                        <p:tav tm="100000">
                                          <p:val>
                                            <p:fltVal val="0"/>
                                          </p:val>
                                        </p:tav>
                                      </p:tavLst>
                                    </p:anim>
                                    <p:animEffect transition="in" filter="fade">
                                      <p:cBhvr>
                                        <p:cTn id="52" dur="10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barn(inVertical)">
                                      <p:cBhvr>
                                        <p:cTn id="57" dur="500"/>
                                        <p:tgtEl>
                                          <p:spTgt spid="43"/>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68"/>
                                        </p:tgtEl>
                                        <p:attrNameLst>
                                          <p:attrName>style.visibility</p:attrName>
                                        </p:attrNameLst>
                                      </p:cBhvr>
                                      <p:to>
                                        <p:strVal val="visible"/>
                                      </p:to>
                                    </p:set>
                                    <p:anim calcmode="lin" valueType="num">
                                      <p:cBhvr additive="base">
                                        <p:cTn id="62" dur="500" fill="hold"/>
                                        <p:tgtEl>
                                          <p:spTgt spid="68"/>
                                        </p:tgtEl>
                                        <p:attrNameLst>
                                          <p:attrName>ppt_x</p:attrName>
                                        </p:attrNameLst>
                                      </p:cBhvr>
                                      <p:tavLst>
                                        <p:tav tm="0">
                                          <p:val>
                                            <p:strVal val="#ppt_x"/>
                                          </p:val>
                                        </p:tav>
                                        <p:tav tm="100000">
                                          <p:val>
                                            <p:strVal val="#ppt_x"/>
                                          </p:val>
                                        </p:tav>
                                      </p:tavLst>
                                    </p:anim>
                                    <p:anim calcmode="lin" valueType="num">
                                      <p:cBhvr additive="base">
                                        <p:cTn id="63"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barn(inVertical)">
                                      <p:cBhvr>
                                        <p:cTn id="68" dur="500"/>
                                        <p:tgtEl>
                                          <p:spTgt spid="63"/>
                                        </p:tgtEl>
                                      </p:cBhvr>
                                    </p:animEffect>
                                  </p:childTnLst>
                                </p:cTn>
                              </p:par>
                              <p:par>
                                <p:cTn id="69" presetID="16" presetClass="entr" presetSubtype="21"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barn(inVertical)">
                                      <p:cBhvr>
                                        <p:cTn id="7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14718-3F2C-4828-8293-0FB7DB5D8391}"/>
              </a:ext>
            </a:extLst>
          </p:cNvPr>
          <p:cNvSpPr txBox="1">
            <a:spLocks/>
          </p:cNvSpPr>
          <p:nvPr/>
        </p:nvSpPr>
        <p:spPr>
          <a:xfrm>
            <a:off x="394497" y="572165"/>
            <a:ext cx="9601200" cy="5629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t>Technologies utilisées: </a:t>
            </a:r>
            <a:endParaRPr lang="en-US" b="1" dirty="0"/>
          </a:p>
        </p:txBody>
      </p:sp>
      <p:pic>
        <p:nvPicPr>
          <p:cNvPr id="3" name="Image 2">
            <a:extLst>
              <a:ext uri="{FF2B5EF4-FFF2-40B4-BE49-F238E27FC236}">
                <a16:creationId xmlns:a16="http://schemas.microsoft.com/office/drawing/2014/main" id="{B9FC8F51-09DC-4888-9D1E-A070EF8C6C68}"/>
              </a:ext>
            </a:extLst>
          </p:cNvPr>
          <p:cNvPicPr>
            <a:picLocks noChangeAspect="1"/>
          </p:cNvPicPr>
          <p:nvPr/>
        </p:nvPicPr>
        <p:blipFill>
          <a:blip r:embed="rId3"/>
          <a:stretch>
            <a:fillRect/>
          </a:stretch>
        </p:blipFill>
        <p:spPr>
          <a:xfrm>
            <a:off x="497717" y="1417440"/>
            <a:ext cx="10672987" cy="2596254"/>
          </a:xfrm>
          <a:prstGeom prst="rect">
            <a:avLst/>
          </a:prstGeom>
        </p:spPr>
      </p:pic>
      <p:pic>
        <p:nvPicPr>
          <p:cNvPr id="4" name="Image 3">
            <a:extLst>
              <a:ext uri="{FF2B5EF4-FFF2-40B4-BE49-F238E27FC236}">
                <a16:creationId xmlns:a16="http://schemas.microsoft.com/office/drawing/2014/main" id="{7652D189-C0E2-47AF-ABB5-BBAE9236A5D8}"/>
              </a:ext>
            </a:extLst>
          </p:cNvPr>
          <p:cNvPicPr>
            <a:picLocks noChangeAspect="1"/>
          </p:cNvPicPr>
          <p:nvPr/>
        </p:nvPicPr>
        <p:blipFill>
          <a:blip r:embed="rId4"/>
          <a:stretch>
            <a:fillRect/>
          </a:stretch>
        </p:blipFill>
        <p:spPr>
          <a:xfrm>
            <a:off x="8524678" y="1555990"/>
            <a:ext cx="1682670" cy="1542924"/>
          </a:xfrm>
          <a:prstGeom prst="rect">
            <a:avLst/>
          </a:prstGeom>
        </p:spPr>
      </p:pic>
      <p:pic>
        <p:nvPicPr>
          <p:cNvPr id="6" name="Image 5">
            <a:extLst>
              <a:ext uri="{FF2B5EF4-FFF2-40B4-BE49-F238E27FC236}">
                <a16:creationId xmlns:a16="http://schemas.microsoft.com/office/drawing/2014/main" id="{EEE13332-6E8F-4E3F-B903-60D8D28FAB9A}"/>
              </a:ext>
            </a:extLst>
          </p:cNvPr>
          <p:cNvPicPr>
            <a:picLocks noChangeAspect="1"/>
          </p:cNvPicPr>
          <p:nvPr/>
        </p:nvPicPr>
        <p:blipFill>
          <a:blip r:embed="rId5"/>
          <a:stretch>
            <a:fillRect/>
          </a:stretch>
        </p:blipFill>
        <p:spPr>
          <a:xfrm>
            <a:off x="9995697" y="1888905"/>
            <a:ext cx="2156360" cy="728354"/>
          </a:xfrm>
          <a:prstGeom prst="rect">
            <a:avLst/>
          </a:prstGeom>
        </p:spPr>
      </p:pic>
      <p:grpSp>
        <p:nvGrpSpPr>
          <p:cNvPr id="24" name="Groupe 23">
            <a:extLst>
              <a:ext uri="{FF2B5EF4-FFF2-40B4-BE49-F238E27FC236}">
                <a16:creationId xmlns:a16="http://schemas.microsoft.com/office/drawing/2014/main" id="{793F9D25-2A8E-4355-BFCA-31FAB48DD5E6}"/>
              </a:ext>
            </a:extLst>
          </p:cNvPr>
          <p:cNvGrpSpPr/>
          <p:nvPr/>
        </p:nvGrpSpPr>
        <p:grpSpPr>
          <a:xfrm>
            <a:off x="9049951" y="3347634"/>
            <a:ext cx="1414822" cy="1379209"/>
            <a:chOff x="9049951" y="3347634"/>
            <a:chExt cx="1414822" cy="1379209"/>
          </a:xfrm>
        </p:grpSpPr>
        <p:pic>
          <p:nvPicPr>
            <p:cNvPr id="8" name="Image 7">
              <a:extLst>
                <a:ext uri="{FF2B5EF4-FFF2-40B4-BE49-F238E27FC236}">
                  <a16:creationId xmlns:a16="http://schemas.microsoft.com/office/drawing/2014/main" id="{E84C8B4E-A4F8-4473-9CEA-D97413AC0E3A}"/>
                </a:ext>
              </a:extLst>
            </p:cNvPr>
            <p:cNvPicPr>
              <a:picLocks noChangeAspect="1"/>
            </p:cNvPicPr>
            <p:nvPr/>
          </p:nvPicPr>
          <p:blipFill>
            <a:blip r:embed="rId6"/>
            <a:stretch>
              <a:fillRect/>
            </a:stretch>
          </p:blipFill>
          <p:spPr>
            <a:xfrm>
              <a:off x="9248587" y="3347634"/>
              <a:ext cx="786041" cy="786041"/>
            </a:xfrm>
            <a:prstGeom prst="rect">
              <a:avLst/>
            </a:prstGeom>
          </p:spPr>
        </p:pic>
        <p:sp>
          <p:nvSpPr>
            <p:cNvPr id="9" name="ZoneTexte 8">
              <a:extLst>
                <a:ext uri="{FF2B5EF4-FFF2-40B4-BE49-F238E27FC236}">
                  <a16:creationId xmlns:a16="http://schemas.microsoft.com/office/drawing/2014/main" id="{81A21AB6-552A-4915-856F-F3562BA23649}"/>
                </a:ext>
              </a:extLst>
            </p:cNvPr>
            <p:cNvSpPr txBox="1"/>
            <p:nvPr/>
          </p:nvSpPr>
          <p:spPr>
            <a:xfrm>
              <a:off x="9049951" y="4080512"/>
              <a:ext cx="1414822" cy="646331"/>
            </a:xfrm>
            <a:prstGeom prst="rect">
              <a:avLst/>
            </a:prstGeom>
            <a:noFill/>
          </p:spPr>
          <p:txBody>
            <a:bodyPr wrap="square" rtlCol="1">
              <a:spAutoFit/>
            </a:bodyPr>
            <a:lstStyle/>
            <a:p>
              <a:r>
                <a:rPr lang="fr-FR" sz="1600" dirty="0">
                  <a:latin typeface="Aharoni" panose="02010803020104030203" pitchFamily="2" charset="-79"/>
                  <a:cs typeface="Aharoni" panose="02010803020104030203" pitchFamily="2" charset="-79"/>
                </a:rPr>
                <a:t>Twitter</a:t>
              </a:r>
              <a:r>
                <a:rPr lang="fr-FR" dirty="0">
                  <a:latin typeface="Aharoni" panose="02010803020104030203" pitchFamily="2" charset="-79"/>
                  <a:cs typeface="Aharoni" panose="02010803020104030203" pitchFamily="2" charset="-79"/>
                </a:rPr>
                <a:t> API</a:t>
              </a:r>
            </a:p>
            <a:p>
              <a:endParaRPr lang="ar-DZ" dirty="0"/>
            </a:p>
          </p:txBody>
        </p:sp>
      </p:grpSp>
      <p:grpSp>
        <p:nvGrpSpPr>
          <p:cNvPr id="21" name="Groupe 20">
            <a:extLst>
              <a:ext uri="{FF2B5EF4-FFF2-40B4-BE49-F238E27FC236}">
                <a16:creationId xmlns:a16="http://schemas.microsoft.com/office/drawing/2014/main" id="{18D19C71-5E4C-43BD-82E0-90A0E108D38F}"/>
              </a:ext>
            </a:extLst>
          </p:cNvPr>
          <p:cNvGrpSpPr/>
          <p:nvPr/>
        </p:nvGrpSpPr>
        <p:grpSpPr>
          <a:xfrm>
            <a:off x="5864229" y="3912040"/>
            <a:ext cx="1820446" cy="1828548"/>
            <a:chOff x="2186274" y="1501612"/>
            <a:chExt cx="1820446" cy="1828548"/>
          </a:xfrm>
        </p:grpSpPr>
        <p:pic>
          <p:nvPicPr>
            <p:cNvPr id="18" name="Image 17">
              <a:extLst>
                <a:ext uri="{FF2B5EF4-FFF2-40B4-BE49-F238E27FC236}">
                  <a16:creationId xmlns:a16="http://schemas.microsoft.com/office/drawing/2014/main" id="{0071F630-89D4-4E90-845A-55BF47EE84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6274" y="1501612"/>
              <a:ext cx="1820446" cy="1823480"/>
            </a:xfrm>
            <a:prstGeom prst="rect">
              <a:avLst/>
            </a:prstGeom>
          </p:spPr>
        </p:pic>
        <p:sp>
          <p:nvSpPr>
            <p:cNvPr id="20" name="ZoneTexte 19">
              <a:extLst>
                <a:ext uri="{FF2B5EF4-FFF2-40B4-BE49-F238E27FC236}">
                  <a16:creationId xmlns:a16="http://schemas.microsoft.com/office/drawing/2014/main" id="{CF177C20-189B-454C-B1D5-D53CE228241B}"/>
                </a:ext>
              </a:extLst>
            </p:cNvPr>
            <p:cNvSpPr txBox="1"/>
            <p:nvPr/>
          </p:nvSpPr>
          <p:spPr>
            <a:xfrm>
              <a:off x="2756055" y="2960828"/>
              <a:ext cx="705899" cy="369332"/>
            </a:xfrm>
            <a:prstGeom prst="rect">
              <a:avLst/>
            </a:prstGeom>
            <a:noFill/>
          </p:spPr>
          <p:txBody>
            <a:bodyPr wrap="none" rtlCol="0">
              <a:spAutoFit/>
            </a:bodyPr>
            <a:lstStyle/>
            <a:p>
              <a:r>
                <a:rPr lang="fr-FR" b="1" dirty="0"/>
                <a:t>Atom</a:t>
              </a:r>
            </a:p>
          </p:txBody>
        </p:sp>
      </p:grpSp>
      <p:grpSp>
        <p:nvGrpSpPr>
          <p:cNvPr id="23" name="Groupe 22">
            <a:extLst>
              <a:ext uri="{FF2B5EF4-FFF2-40B4-BE49-F238E27FC236}">
                <a16:creationId xmlns:a16="http://schemas.microsoft.com/office/drawing/2014/main" id="{E0E961F8-2F68-4572-ABF1-99078F351D7F}"/>
              </a:ext>
            </a:extLst>
          </p:cNvPr>
          <p:cNvGrpSpPr/>
          <p:nvPr/>
        </p:nvGrpSpPr>
        <p:grpSpPr>
          <a:xfrm>
            <a:off x="4522259" y="4262414"/>
            <a:ext cx="1100959" cy="1478174"/>
            <a:chOff x="672438" y="1912770"/>
            <a:chExt cx="1100959" cy="1478174"/>
          </a:xfrm>
        </p:grpSpPr>
        <p:pic>
          <p:nvPicPr>
            <p:cNvPr id="16" name="Image 15">
              <a:extLst>
                <a:ext uri="{FF2B5EF4-FFF2-40B4-BE49-F238E27FC236}">
                  <a16:creationId xmlns:a16="http://schemas.microsoft.com/office/drawing/2014/main" id="{D14D7815-C189-4308-A287-AA5170432E6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2438" y="1912770"/>
              <a:ext cx="1100959" cy="1100959"/>
            </a:xfrm>
            <a:prstGeom prst="rect">
              <a:avLst/>
            </a:prstGeom>
          </p:spPr>
        </p:pic>
        <p:sp>
          <p:nvSpPr>
            <p:cNvPr id="22" name="ZoneTexte 21">
              <a:extLst>
                <a:ext uri="{FF2B5EF4-FFF2-40B4-BE49-F238E27FC236}">
                  <a16:creationId xmlns:a16="http://schemas.microsoft.com/office/drawing/2014/main" id="{9E5949CC-FF9A-430D-8C43-D5D76C3D72E2}"/>
                </a:ext>
              </a:extLst>
            </p:cNvPr>
            <p:cNvSpPr txBox="1"/>
            <p:nvPr/>
          </p:nvSpPr>
          <p:spPr>
            <a:xfrm>
              <a:off x="680849" y="3021612"/>
              <a:ext cx="1047146" cy="369332"/>
            </a:xfrm>
            <a:prstGeom prst="rect">
              <a:avLst/>
            </a:prstGeom>
            <a:noFill/>
          </p:spPr>
          <p:txBody>
            <a:bodyPr wrap="none" rtlCol="0">
              <a:spAutoFit/>
            </a:bodyPr>
            <a:lstStyle/>
            <a:p>
              <a:r>
                <a:rPr lang="fr-FR" b="1" dirty="0" err="1"/>
                <a:t>PyCharm</a:t>
              </a:r>
              <a:endParaRPr lang="fr-FR" b="1" dirty="0"/>
            </a:p>
          </p:txBody>
        </p:sp>
      </p:grpSp>
      <p:pic>
        <p:nvPicPr>
          <p:cNvPr id="26" name="Image 25">
            <a:extLst>
              <a:ext uri="{FF2B5EF4-FFF2-40B4-BE49-F238E27FC236}">
                <a16:creationId xmlns:a16="http://schemas.microsoft.com/office/drawing/2014/main" id="{11A1E1DA-868F-4583-862C-F9CA4B1179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75639" y="3098914"/>
            <a:ext cx="1760229" cy="984603"/>
          </a:xfrm>
          <a:prstGeom prst="rect">
            <a:avLst/>
          </a:prstGeom>
        </p:spPr>
      </p:pic>
      <p:pic>
        <p:nvPicPr>
          <p:cNvPr id="28" name="Image 27">
            <a:extLst>
              <a:ext uri="{FF2B5EF4-FFF2-40B4-BE49-F238E27FC236}">
                <a16:creationId xmlns:a16="http://schemas.microsoft.com/office/drawing/2014/main" id="{627FB8A0-17AD-49FB-9732-9A82ABCDD852}"/>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45447" y="1789479"/>
            <a:ext cx="1659655" cy="926088"/>
          </a:xfrm>
          <a:prstGeom prst="rect">
            <a:avLst/>
          </a:prstGeom>
        </p:spPr>
      </p:pic>
      <p:pic>
        <p:nvPicPr>
          <p:cNvPr id="30" name="Image 29">
            <a:extLst>
              <a:ext uri="{FF2B5EF4-FFF2-40B4-BE49-F238E27FC236}">
                <a16:creationId xmlns:a16="http://schemas.microsoft.com/office/drawing/2014/main" id="{1F54C1D6-5154-4EA8-8EBA-3BFF89DA95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56628" y="1579546"/>
            <a:ext cx="1542618" cy="1443627"/>
          </a:xfrm>
          <a:prstGeom prst="rect">
            <a:avLst/>
          </a:prstGeom>
        </p:spPr>
      </p:pic>
      <p:pic>
        <p:nvPicPr>
          <p:cNvPr id="34" name="Image 33">
            <a:extLst>
              <a:ext uri="{FF2B5EF4-FFF2-40B4-BE49-F238E27FC236}">
                <a16:creationId xmlns:a16="http://schemas.microsoft.com/office/drawing/2014/main" id="{A71A4C00-38CD-43B5-B23B-2EA4D4EE339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5181" y="2915320"/>
            <a:ext cx="1218355" cy="1218355"/>
          </a:xfrm>
          <a:prstGeom prst="rect">
            <a:avLst/>
          </a:prstGeom>
        </p:spPr>
      </p:pic>
      <p:pic>
        <p:nvPicPr>
          <p:cNvPr id="36" name="Image 35">
            <a:extLst>
              <a:ext uri="{FF2B5EF4-FFF2-40B4-BE49-F238E27FC236}">
                <a16:creationId xmlns:a16="http://schemas.microsoft.com/office/drawing/2014/main" id="{B671FC43-1273-42B9-B7E3-E90298A1B6A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5181" y="3912040"/>
            <a:ext cx="2863039" cy="1909625"/>
          </a:xfrm>
          <a:prstGeom prst="rect">
            <a:avLst/>
          </a:prstGeom>
        </p:spPr>
      </p:pic>
      <p:pic>
        <p:nvPicPr>
          <p:cNvPr id="38" name="Image 37">
            <a:extLst>
              <a:ext uri="{FF2B5EF4-FFF2-40B4-BE49-F238E27FC236}">
                <a16:creationId xmlns:a16="http://schemas.microsoft.com/office/drawing/2014/main" id="{203532D4-6DA4-4800-9618-6DB2473DE9B4}"/>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8705392" y="4242675"/>
            <a:ext cx="2368485" cy="1578990"/>
          </a:xfrm>
          <a:prstGeom prst="rect">
            <a:avLst/>
          </a:prstGeom>
        </p:spPr>
      </p:pic>
    </p:spTree>
    <p:extLst>
      <p:ext uri="{BB962C8B-B14F-4D97-AF65-F5344CB8AC3E}">
        <p14:creationId xmlns:p14="http://schemas.microsoft.com/office/powerpoint/2010/main" val="5821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barn(inVertical)">
                                      <p:cBhvr>
                                        <p:cTn id="15" dur="1000"/>
                                        <p:tgtEl>
                                          <p:spTgt spid="36"/>
                                        </p:tgtEl>
                                      </p:cBhvr>
                                    </p:animEffect>
                                  </p:childTnLst>
                                </p:cTn>
                              </p:par>
                              <p:par>
                                <p:cTn id="16" presetID="16" presetClass="entr" presetSubtype="21"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barn(inVertical)">
                                      <p:cBhvr>
                                        <p:cTn id="18" dur="1000"/>
                                        <p:tgtEl>
                                          <p:spTgt spid="34"/>
                                        </p:tgtEl>
                                      </p:cBhvr>
                                    </p:animEffect>
                                  </p:childTnLst>
                                </p:cTn>
                              </p:par>
                              <p:par>
                                <p:cTn id="19" presetID="16" presetClass="entr" presetSubtype="21"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inVertical)">
                                      <p:cBhvr>
                                        <p:cTn id="21" dur="1000"/>
                                        <p:tgtEl>
                                          <p:spTgt spid="28"/>
                                        </p:tgtEl>
                                      </p:cBhvr>
                                    </p:animEffect>
                                  </p:childTnLst>
                                </p:cTn>
                              </p:par>
                              <p:par>
                                <p:cTn id="22" presetID="16" presetClass="entr" presetSubtype="21"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barn(inVertical)">
                                      <p:cBhvr>
                                        <p:cTn id="24" dur="1000"/>
                                        <p:tgtEl>
                                          <p:spTgt spid="30"/>
                                        </p:tgtEl>
                                      </p:cBhvr>
                                    </p:animEffect>
                                  </p:childTnLst>
                                </p:cTn>
                              </p:par>
                              <p:par>
                                <p:cTn id="25" presetID="16" presetClass="entr" presetSubtype="21"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arn(inVertical)">
                                      <p:cBhvr>
                                        <p:cTn id="27" dur="1000"/>
                                        <p:tgtEl>
                                          <p:spTgt spid="23"/>
                                        </p:tgtEl>
                                      </p:cBhvr>
                                    </p:animEffect>
                                  </p:childTnLst>
                                </p:cTn>
                              </p:par>
                              <p:par>
                                <p:cTn id="28" presetID="16" presetClass="entr" presetSubtype="21"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arn(inVertical)">
                                      <p:cBhvr>
                                        <p:cTn id="30" dur="1000"/>
                                        <p:tgtEl>
                                          <p:spTgt spid="21"/>
                                        </p:tgtEl>
                                      </p:cBhvr>
                                    </p:animEffect>
                                  </p:childTnLst>
                                </p:cTn>
                              </p:par>
                              <p:par>
                                <p:cTn id="31" presetID="16" presetClass="entr" presetSubtype="21"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barn(inVertical)">
                                      <p:cBhvr>
                                        <p:cTn id="33" dur="1000"/>
                                        <p:tgtEl>
                                          <p:spTgt spid="38"/>
                                        </p:tgtEl>
                                      </p:cBhvr>
                                    </p:animEffect>
                                  </p:childTnLst>
                                </p:cTn>
                              </p:par>
                              <p:par>
                                <p:cTn id="34" presetID="16" presetClass="entr" presetSubtype="21"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inVertical)">
                                      <p:cBhvr>
                                        <p:cTn id="36" dur="1000"/>
                                        <p:tgtEl>
                                          <p:spTgt spid="24"/>
                                        </p:tgtEl>
                                      </p:cBhvr>
                                    </p:animEffect>
                                  </p:childTnLst>
                                </p:cTn>
                              </p:par>
                              <p:par>
                                <p:cTn id="37" presetID="16" presetClass="entr" presetSubtype="21"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arn(inVertical)">
                                      <p:cBhvr>
                                        <p:cTn id="39" dur="1000"/>
                                        <p:tgtEl>
                                          <p:spTgt spid="26"/>
                                        </p:tgtEl>
                                      </p:cBhvr>
                                    </p:animEffect>
                                  </p:childTnLst>
                                </p:cTn>
                              </p:par>
                              <p:par>
                                <p:cTn id="40" presetID="16" presetClass="entr" presetSubtype="21"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arn(inVertical)">
                                      <p:cBhvr>
                                        <p:cTn id="42" dur="1000"/>
                                        <p:tgtEl>
                                          <p:spTgt spid="4"/>
                                        </p:tgtEl>
                                      </p:cBhvr>
                                    </p:animEffect>
                                  </p:childTnLst>
                                </p:cTn>
                              </p:par>
                              <p:par>
                                <p:cTn id="43" presetID="16" presetClass="entr" presetSubtype="21"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barn(inVertical)">
                                      <p:cBhvr>
                                        <p:cTn id="4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39211F-C1E3-45D0-A1A7-D93522044E57}"/>
              </a:ext>
            </a:extLst>
          </p:cNvPr>
          <p:cNvSpPr/>
          <p:nvPr/>
        </p:nvSpPr>
        <p:spPr>
          <a:xfrm>
            <a:off x="0" y="6763202"/>
            <a:ext cx="9034058" cy="94798"/>
          </a:xfrm>
          <a:prstGeom prst="rect">
            <a:avLst/>
          </a:prstGeom>
          <a:solidFill>
            <a:srgbClr val="E9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Rectangle 28">
            <a:extLst>
              <a:ext uri="{FF2B5EF4-FFF2-40B4-BE49-F238E27FC236}">
                <a16:creationId xmlns:a16="http://schemas.microsoft.com/office/drawing/2014/main" id="{DE00BEF6-AD79-46FE-B4A4-0368EE8AD051}"/>
              </a:ext>
            </a:extLst>
          </p:cNvPr>
          <p:cNvSpPr/>
          <p:nvPr/>
        </p:nvSpPr>
        <p:spPr>
          <a:xfrm>
            <a:off x="795166" y="6763202"/>
            <a:ext cx="9034058" cy="94798"/>
          </a:xfrm>
          <a:prstGeom prst="rect">
            <a:avLst/>
          </a:prstGeom>
          <a:solidFill>
            <a:srgbClr val="EC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Rectangle 29">
            <a:extLst>
              <a:ext uri="{FF2B5EF4-FFF2-40B4-BE49-F238E27FC236}">
                <a16:creationId xmlns:a16="http://schemas.microsoft.com/office/drawing/2014/main" id="{D73A26AF-2FE5-4B02-BB9D-0D01FCD5B77C}"/>
              </a:ext>
            </a:extLst>
          </p:cNvPr>
          <p:cNvSpPr/>
          <p:nvPr/>
        </p:nvSpPr>
        <p:spPr>
          <a:xfrm>
            <a:off x="1567610" y="6763202"/>
            <a:ext cx="9034058" cy="94798"/>
          </a:xfrm>
          <a:prstGeom prst="rect">
            <a:avLst/>
          </a:prstGeom>
          <a:solidFill>
            <a:srgbClr val="F06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Rectangle 30">
            <a:extLst>
              <a:ext uri="{FF2B5EF4-FFF2-40B4-BE49-F238E27FC236}">
                <a16:creationId xmlns:a16="http://schemas.microsoft.com/office/drawing/2014/main" id="{CB76E4AE-F5B7-4BFC-8710-B416B84CADB0}"/>
              </a:ext>
            </a:extLst>
          </p:cNvPr>
          <p:cNvSpPr/>
          <p:nvPr/>
        </p:nvSpPr>
        <p:spPr>
          <a:xfrm>
            <a:off x="2362776" y="6763202"/>
            <a:ext cx="9034058" cy="94798"/>
          </a:xfrm>
          <a:prstGeom prst="rect">
            <a:avLst/>
          </a:prstGeom>
          <a:solidFill>
            <a:srgbClr val="F48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Rectangle 31">
            <a:extLst>
              <a:ext uri="{FF2B5EF4-FFF2-40B4-BE49-F238E27FC236}">
                <a16:creationId xmlns:a16="http://schemas.microsoft.com/office/drawing/2014/main" id="{726737C7-95DF-469F-A86A-9206A6ACC978}"/>
              </a:ext>
            </a:extLst>
          </p:cNvPr>
          <p:cNvSpPr/>
          <p:nvPr/>
        </p:nvSpPr>
        <p:spPr>
          <a:xfrm>
            <a:off x="3157942" y="6763202"/>
            <a:ext cx="9034058" cy="94798"/>
          </a:xfrm>
          <a:prstGeom prst="rect">
            <a:avLst/>
          </a:prstGeom>
          <a:solidFill>
            <a:srgbClr val="F8B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Image 2">
            <a:extLst>
              <a:ext uri="{FF2B5EF4-FFF2-40B4-BE49-F238E27FC236}">
                <a16:creationId xmlns:a16="http://schemas.microsoft.com/office/drawing/2014/main" id="{3AF643DB-A212-4D4C-8864-FBEBB1A84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6000" y="929000"/>
            <a:ext cx="6400000" cy="5000000"/>
          </a:xfrm>
          <a:prstGeom prst="rect">
            <a:avLst/>
          </a:prstGeom>
        </p:spPr>
      </p:pic>
    </p:spTree>
    <p:extLst>
      <p:ext uri="{BB962C8B-B14F-4D97-AF65-F5344CB8AC3E}">
        <p14:creationId xmlns:p14="http://schemas.microsoft.com/office/powerpoint/2010/main" val="25940236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
                                        <p:tgtEl>
                                          <p:spTgt spid="18"/>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100"/>
                                        <p:tgtEl>
                                          <p:spTgt spid="29"/>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100"/>
                                        <p:tgtEl>
                                          <p:spTgt spid="30"/>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
                                        <p:tgtEl>
                                          <p:spTgt spid="31"/>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00"/>
                                        <p:tgtEl>
                                          <p:spTgt spid="32"/>
                                        </p:tgtEl>
                                      </p:cBhvr>
                                    </p:animEffect>
                                  </p:childTnLst>
                                </p:cTn>
                              </p:par>
                              <p:par>
                                <p:cTn id="24" presetID="42"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9" grpId="0" animBg="1"/>
      <p:bldP spid="30" grpId="0" animBg="1"/>
      <p:bldP spid="31"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A9080C4A-3EE3-4DAE-BC10-1A2888B1E925}"/>
              </a:ext>
            </a:extLst>
          </p:cNvPr>
          <p:cNvGrpSpPr/>
          <p:nvPr/>
        </p:nvGrpSpPr>
        <p:grpSpPr>
          <a:xfrm>
            <a:off x="6095600" y="2860701"/>
            <a:ext cx="5625894" cy="3185505"/>
            <a:chOff x="6203469" y="3243459"/>
            <a:chExt cx="5625894" cy="3185505"/>
          </a:xfrm>
        </p:grpSpPr>
        <p:sp>
          <p:nvSpPr>
            <p:cNvPr id="10" name="Freeform 83">
              <a:extLst>
                <a:ext uri="{FF2B5EF4-FFF2-40B4-BE49-F238E27FC236}">
                  <a16:creationId xmlns:a16="http://schemas.microsoft.com/office/drawing/2014/main" id="{CA69C92E-B5AA-4380-842F-002673E6407A}"/>
                </a:ext>
              </a:extLst>
            </p:cNvPr>
            <p:cNvSpPr>
              <a:spLocks/>
            </p:cNvSpPr>
            <p:nvPr/>
          </p:nvSpPr>
          <p:spPr bwMode="auto">
            <a:xfrm>
              <a:off x="6678973" y="3243459"/>
              <a:ext cx="4674884" cy="2992363"/>
            </a:xfrm>
            <a:custGeom>
              <a:avLst/>
              <a:gdLst>
                <a:gd name="T0" fmla="*/ 6556 w 6761"/>
                <a:gd name="T1" fmla="*/ 0 h 4522"/>
                <a:gd name="T2" fmla="*/ 205 w 6761"/>
                <a:gd name="T3" fmla="*/ 0 h 4522"/>
                <a:gd name="T4" fmla="*/ 194 w 6761"/>
                <a:gd name="T5" fmla="*/ 0 h 4522"/>
                <a:gd name="T6" fmla="*/ 183 w 6761"/>
                <a:gd name="T7" fmla="*/ 1 h 4522"/>
                <a:gd name="T8" fmla="*/ 173 w 6761"/>
                <a:gd name="T9" fmla="*/ 2 h 4522"/>
                <a:gd name="T10" fmla="*/ 163 w 6761"/>
                <a:gd name="T11" fmla="*/ 4 h 4522"/>
                <a:gd name="T12" fmla="*/ 144 w 6761"/>
                <a:gd name="T13" fmla="*/ 9 h 4522"/>
                <a:gd name="T14" fmla="*/ 125 w 6761"/>
                <a:gd name="T15" fmla="*/ 16 h 4522"/>
                <a:gd name="T16" fmla="*/ 107 w 6761"/>
                <a:gd name="T17" fmla="*/ 24 h 4522"/>
                <a:gd name="T18" fmla="*/ 90 w 6761"/>
                <a:gd name="T19" fmla="*/ 35 h 4522"/>
                <a:gd name="T20" fmla="*/ 75 w 6761"/>
                <a:gd name="T21" fmla="*/ 46 h 4522"/>
                <a:gd name="T22" fmla="*/ 60 w 6761"/>
                <a:gd name="T23" fmla="*/ 60 h 4522"/>
                <a:gd name="T24" fmla="*/ 47 w 6761"/>
                <a:gd name="T25" fmla="*/ 74 h 4522"/>
                <a:gd name="T26" fmla="*/ 35 w 6761"/>
                <a:gd name="T27" fmla="*/ 90 h 4522"/>
                <a:gd name="T28" fmla="*/ 25 w 6761"/>
                <a:gd name="T29" fmla="*/ 107 h 4522"/>
                <a:gd name="T30" fmla="*/ 16 w 6761"/>
                <a:gd name="T31" fmla="*/ 125 h 4522"/>
                <a:gd name="T32" fmla="*/ 9 w 6761"/>
                <a:gd name="T33" fmla="*/ 143 h 4522"/>
                <a:gd name="T34" fmla="*/ 4 w 6761"/>
                <a:gd name="T35" fmla="*/ 163 h 4522"/>
                <a:gd name="T36" fmla="*/ 3 w 6761"/>
                <a:gd name="T37" fmla="*/ 173 h 4522"/>
                <a:gd name="T38" fmla="*/ 1 w 6761"/>
                <a:gd name="T39" fmla="*/ 183 h 4522"/>
                <a:gd name="T40" fmla="*/ 0 w 6761"/>
                <a:gd name="T41" fmla="*/ 193 h 4522"/>
                <a:gd name="T42" fmla="*/ 0 w 6761"/>
                <a:gd name="T43" fmla="*/ 204 h 4522"/>
                <a:gd name="T44" fmla="*/ 0 w 6761"/>
                <a:gd name="T45" fmla="*/ 4522 h 4522"/>
                <a:gd name="T46" fmla="*/ 6761 w 6761"/>
                <a:gd name="T47" fmla="*/ 4522 h 4522"/>
                <a:gd name="T48" fmla="*/ 6761 w 6761"/>
                <a:gd name="T49" fmla="*/ 204 h 4522"/>
                <a:gd name="T50" fmla="*/ 6760 w 6761"/>
                <a:gd name="T51" fmla="*/ 193 h 4522"/>
                <a:gd name="T52" fmla="*/ 6759 w 6761"/>
                <a:gd name="T53" fmla="*/ 183 h 4522"/>
                <a:gd name="T54" fmla="*/ 6758 w 6761"/>
                <a:gd name="T55" fmla="*/ 173 h 4522"/>
                <a:gd name="T56" fmla="*/ 6756 w 6761"/>
                <a:gd name="T57" fmla="*/ 163 h 4522"/>
                <a:gd name="T58" fmla="*/ 6751 w 6761"/>
                <a:gd name="T59" fmla="*/ 143 h 4522"/>
                <a:gd name="T60" fmla="*/ 6744 w 6761"/>
                <a:gd name="T61" fmla="*/ 125 h 4522"/>
                <a:gd name="T62" fmla="*/ 6736 w 6761"/>
                <a:gd name="T63" fmla="*/ 107 h 4522"/>
                <a:gd name="T64" fmla="*/ 6726 w 6761"/>
                <a:gd name="T65" fmla="*/ 90 h 4522"/>
                <a:gd name="T66" fmla="*/ 6714 w 6761"/>
                <a:gd name="T67" fmla="*/ 74 h 4522"/>
                <a:gd name="T68" fmla="*/ 6701 w 6761"/>
                <a:gd name="T69" fmla="*/ 60 h 4522"/>
                <a:gd name="T70" fmla="*/ 6686 w 6761"/>
                <a:gd name="T71" fmla="*/ 47 h 4522"/>
                <a:gd name="T72" fmla="*/ 6669 w 6761"/>
                <a:gd name="T73" fmla="*/ 35 h 4522"/>
                <a:gd name="T74" fmla="*/ 6653 w 6761"/>
                <a:gd name="T75" fmla="*/ 24 h 4522"/>
                <a:gd name="T76" fmla="*/ 6635 w 6761"/>
                <a:gd name="T77" fmla="*/ 16 h 4522"/>
                <a:gd name="T78" fmla="*/ 6616 w 6761"/>
                <a:gd name="T79" fmla="*/ 9 h 4522"/>
                <a:gd name="T80" fmla="*/ 6597 w 6761"/>
                <a:gd name="T81" fmla="*/ 4 h 4522"/>
                <a:gd name="T82" fmla="*/ 6587 w 6761"/>
                <a:gd name="T83" fmla="*/ 2 h 4522"/>
                <a:gd name="T84" fmla="*/ 6576 w 6761"/>
                <a:gd name="T85" fmla="*/ 1 h 4522"/>
                <a:gd name="T86" fmla="*/ 6566 w 6761"/>
                <a:gd name="T87" fmla="*/ 0 h 4522"/>
                <a:gd name="T88" fmla="*/ 6556 w 6761"/>
                <a:gd name="T89" fmla="*/ 0 h 4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761" h="4522">
                  <a:moveTo>
                    <a:pt x="6556" y="0"/>
                  </a:moveTo>
                  <a:lnTo>
                    <a:pt x="205" y="0"/>
                  </a:lnTo>
                  <a:lnTo>
                    <a:pt x="194" y="0"/>
                  </a:lnTo>
                  <a:lnTo>
                    <a:pt x="183" y="1"/>
                  </a:lnTo>
                  <a:lnTo>
                    <a:pt x="173" y="2"/>
                  </a:lnTo>
                  <a:lnTo>
                    <a:pt x="163" y="4"/>
                  </a:lnTo>
                  <a:lnTo>
                    <a:pt x="144" y="9"/>
                  </a:lnTo>
                  <a:lnTo>
                    <a:pt x="125" y="16"/>
                  </a:lnTo>
                  <a:lnTo>
                    <a:pt x="107" y="24"/>
                  </a:lnTo>
                  <a:lnTo>
                    <a:pt x="90" y="35"/>
                  </a:lnTo>
                  <a:lnTo>
                    <a:pt x="75" y="46"/>
                  </a:lnTo>
                  <a:lnTo>
                    <a:pt x="60" y="60"/>
                  </a:lnTo>
                  <a:lnTo>
                    <a:pt x="47" y="74"/>
                  </a:lnTo>
                  <a:lnTo>
                    <a:pt x="35" y="90"/>
                  </a:lnTo>
                  <a:lnTo>
                    <a:pt x="25" y="107"/>
                  </a:lnTo>
                  <a:lnTo>
                    <a:pt x="16" y="125"/>
                  </a:lnTo>
                  <a:lnTo>
                    <a:pt x="9" y="143"/>
                  </a:lnTo>
                  <a:lnTo>
                    <a:pt x="4" y="163"/>
                  </a:lnTo>
                  <a:lnTo>
                    <a:pt x="3" y="173"/>
                  </a:lnTo>
                  <a:lnTo>
                    <a:pt x="1" y="183"/>
                  </a:lnTo>
                  <a:lnTo>
                    <a:pt x="0" y="193"/>
                  </a:lnTo>
                  <a:lnTo>
                    <a:pt x="0" y="204"/>
                  </a:lnTo>
                  <a:lnTo>
                    <a:pt x="0" y="4522"/>
                  </a:lnTo>
                  <a:lnTo>
                    <a:pt x="6761" y="4522"/>
                  </a:lnTo>
                  <a:lnTo>
                    <a:pt x="6761" y="204"/>
                  </a:lnTo>
                  <a:lnTo>
                    <a:pt x="6760" y="193"/>
                  </a:lnTo>
                  <a:lnTo>
                    <a:pt x="6759" y="183"/>
                  </a:lnTo>
                  <a:lnTo>
                    <a:pt x="6758" y="173"/>
                  </a:lnTo>
                  <a:lnTo>
                    <a:pt x="6756" y="163"/>
                  </a:lnTo>
                  <a:lnTo>
                    <a:pt x="6751" y="143"/>
                  </a:lnTo>
                  <a:lnTo>
                    <a:pt x="6744" y="125"/>
                  </a:lnTo>
                  <a:lnTo>
                    <a:pt x="6736" y="107"/>
                  </a:lnTo>
                  <a:lnTo>
                    <a:pt x="6726" y="90"/>
                  </a:lnTo>
                  <a:lnTo>
                    <a:pt x="6714" y="74"/>
                  </a:lnTo>
                  <a:lnTo>
                    <a:pt x="6701" y="60"/>
                  </a:lnTo>
                  <a:lnTo>
                    <a:pt x="6686" y="47"/>
                  </a:lnTo>
                  <a:lnTo>
                    <a:pt x="6669" y="35"/>
                  </a:lnTo>
                  <a:lnTo>
                    <a:pt x="6653" y="24"/>
                  </a:lnTo>
                  <a:lnTo>
                    <a:pt x="6635" y="16"/>
                  </a:lnTo>
                  <a:lnTo>
                    <a:pt x="6616" y="9"/>
                  </a:lnTo>
                  <a:lnTo>
                    <a:pt x="6597" y="4"/>
                  </a:lnTo>
                  <a:lnTo>
                    <a:pt x="6587" y="2"/>
                  </a:lnTo>
                  <a:lnTo>
                    <a:pt x="6576" y="1"/>
                  </a:lnTo>
                  <a:lnTo>
                    <a:pt x="6566" y="0"/>
                  </a:lnTo>
                  <a:lnTo>
                    <a:pt x="6556" y="0"/>
                  </a:lnTo>
                  <a:close/>
                </a:path>
              </a:pathLst>
            </a:custGeom>
            <a:solidFill>
              <a:srgbClr val="3346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12" name="Freeform 85">
              <a:extLst>
                <a:ext uri="{FF2B5EF4-FFF2-40B4-BE49-F238E27FC236}">
                  <a16:creationId xmlns:a16="http://schemas.microsoft.com/office/drawing/2014/main" id="{DBB3D421-19B0-4863-8802-6C603CDB1C3E}"/>
                </a:ext>
              </a:extLst>
            </p:cNvPr>
            <p:cNvSpPr>
              <a:spLocks/>
            </p:cNvSpPr>
            <p:nvPr/>
          </p:nvSpPr>
          <p:spPr bwMode="auto">
            <a:xfrm>
              <a:off x="6203469" y="6235823"/>
              <a:ext cx="5625894" cy="193141"/>
            </a:xfrm>
            <a:custGeom>
              <a:avLst/>
              <a:gdLst>
                <a:gd name="T0" fmla="*/ 0 w 8139"/>
                <a:gd name="T1" fmla="*/ 0 h 292"/>
                <a:gd name="T2" fmla="*/ 0 w 8139"/>
                <a:gd name="T3" fmla="*/ 122 h 292"/>
                <a:gd name="T4" fmla="*/ 0 w 8139"/>
                <a:gd name="T5" fmla="*/ 130 h 292"/>
                <a:gd name="T6" fmla="*/ 1 w 8139"/>
                <a:gd name="T7" fmla="*/ 138 h 292"/>
                <a:gd name="T8" fmla="*/ 3 w 8139"/>
                <a:gd name="T9" fmla="*/ 145 h 292"/>
                <a:gd name="T10" fmla="*/ 5 w 8139"/>
                <a:gd name="T11" fmla="*/ 153 h 292"/>
                <a:gd name="T12" fmla="*/ 8 w 8139"/>
                <a:gd name="T13" fmla="*/ 160 h 292"/>
                <a:gd name="T14" fmla="*/ 12 w 8139"/>
                <a:gd name="T15" fmla="*/ 167 h 292"/>
                <a:gd name="T16" fmla="*/ 16 w 8139"/>
                <a:gd name="T17" fmla="*/ 174 h 292"/>
                <a:gd name="T18" fmla="*/ 20 w 8139"/>
                <a:gd name="T19" fmla="*/ 180 h 292"/>
                <a:gd name="T20" fmla="*/ 25 w 8139"/>
                <a:gd name="T21" fmla="*/ 186 h 292"/>
                <a:gd name="T22" fmla="*/ 30 w 8139"/>
                <a:gd name="T23" fmla="*/ 192 h 292"/>
                <a:gd name="T24" fmla="*/ 36 w 8139"/>
                <a:gd name="T25" fmla="*/ 197 h 292"/>
                <a:gd name="T26" fmla="*/ 42 w 8139"/>
                <a:gd name="T27" fmla="*/ 202 h 292"/>
                <a:gd name="T28" fmla="*/ 48 w 8139"/>
                <a:gd name="T29" fmla="*/ 206 h 292"/>
                <a:gd name="T30" fmla="*/ 55 w 8139"/>
                <a:gd name="T31" fmla="*/ 210 h 292"/>
                <a:gd name="T32" fmla="*/ 62 w 8139"/>
                <a:gd name="T33" fmla="*/ 213 h 292"/>
                <a:gd name="T34" fmla="*/ 69 w 8139"/>
                <a:gd name="T35" fmla="*/ 216 h 292"/>
                <a:gd name="T36" fmla="*/ 255 w 8139"/>
                <a:gd name="T37" fmla="*/ 271 h 292"/>
                <a:gd name="T38" fmla="*/ 271 w 8139"/>
                <a:gd name="T39" fmla="*/ 275 h 292"/>
                <a:gd name="T40" fmla="*/ 288 w 8139"/>
                <a:gd name="T41" fmla="*/ 279 h 292"/>
                <a:gd name="T42" fmla="*/ 306 w 8139"/>
                <a:gd name="T43" fmla="*/ 283 h 292"/>
                <a:gd name="T44" fmla="*/ 325 w 8139"/>
                <a:gd name="T45" fmla="*/ 286 h 292"/>
                <a:gd name="T46" fmla="*/ 344 w 8139"/>
                <a:gd name="T47" fmla="*/ 288 h 292"/>
                <a:gd name="T48" fmla="*/ 363 w 8139"/>
                <a:gd name="T49" fmla="*/ 290 h 292"/>
                <a:gd name="T50" fmla="*/ 381 w 8139"/>
                <a:gd name="T51" fmla="*/ 292 h 292"/>
                <a:gd name="T52" fmla="*/ 396 w 8139"/>
                <a:gd name="T53" fmla="*/ 292 h 292"/>
                <a:gd name="T54" fmla="*/ 7742 w 8139"/>
                <a:gd name="T55" fmla="*/ 292 h 292"/>
                <a:gd name="T56" fmla="*/ 7758 w 8139"/>
                <a:gd name="T57" fmla="*/ 292 h 292"/>
                <a:gd name="T58" fmla="*/ 7776 w 8139"/>
                <a:gd name="T59" fmla="*/ 290 h 292"/>
                <a:gd name="T60" fmla="*/ 7794 w 8139"/>
                <a:gd name="T61" fmla="*/ 288 h 292"/>
                <a:gd name="T62" fmla="*/ 7813 w 8139"/>
                <a:gd name="T63" fmla="*/ 286 h 292"/>
                <a:gd name="T64" fmla="*/ 7832 w 8139"/>
                <a:gd name="T65" fmla="*/ 283 h 292"/>
                <a:gd name="T66" fmla="*/ 7851 w 8139"/>
                <a:gd name="T67" fmla="*/ 279 h 292"/>
                <a:gd name="T68" fmla="*/ 7868 w 8139"/>
                <a:gd name="T69" fmla="*/ 275 h 292"/>
                <a:gd name="T70" fmla="*/ 7883 w 8139"/>
                <a:gd name="T71" fmla="*/ 271 h 292"/>
                <a:gd name="T72" fmla="*/ 8070 w 8139"/>
                <a:gd name="T73" fmla="*/ 216 h 292"/>
                <a:gd name="T74" fmla="*/ 8077 w 8139"/>
                <a:gd name="T75" fmla="*/ 213 h 292"/>
                <a:gd name="T76" fmla="*/ 8084 w 8139"/>
                <a:gd name="T77" fmla="*/ 210 h 292"/>
                <a:gd name="T78" fmla="*/ 8091 w 8139"/>
                <a:gd name="T79" fmla="*/ 206 h 292"/>
                <a:gd name="T80" fmla="*/ 8097 w 8139"/>
                <a:gd name="T81" fmla="*/ 202 h 292"/>
                <a:gd name="T82" fmla="*/ 8103 w 8139"/>
                <a:gd name="T83" fmla="*/ 197 h 292"/>
                <a:gd name="T84" fmla="*/ 8109 w 8139"/>
                <a:gd name="T85" fmla="*/ 192 h 292"/>
                <a:gd name="T86" fmla="*/ 8114 w 8139"/>
                <a:gd name="T87" fmla="*/ 186 h 292"/>
                <a:gd name="T88" fmla="*/ 8119 w 8139"/>
                <a:gd name="T89" fmla="*/ 180 h 292"/>
                <a:gd name="T90" fmla="*/ 8123 w 8139"/>
                <a:gd name="T91" fmla="*/ 174 h 292"/>
                <a:gd name="T92" fmla="*/ 8127 w 8139"/>
                <a:gd name="T93" fmla="*/ 167 h 292"/>
                <a:gd name="T94" fmla="*/ 8131 w 8139"/>
                <a:gd name="T95" fmla="*/ 160 h 292"/>
                <a:gd name="T96" fmla="*/ 8134 w 8139"/>
                <a:gd name="T97" fmla="*/ 153 h 292"/>
                <a:gd name="T98" fmla="*/ 8136 w 8139"/>
                <a:gd name="T99" fmla="*/ 145 h 292"/>
                <a:gd name="T100" fmla="*/ 8138 w 8139"/>
                <a:gd name="T101" fmla="*/ 138 h 292"/>
                <a:gd name="T102" fmla="*/ 8139 w 8139"/>
                <a:gd name="T103" fmla="*/ 130 h 292"/>
                <a:gd name="T104" fmla="*/ 8139 w 8139"/>
                <a:gd name="T105" fmla="*/ 122 h 292"/>
                <a:gd name="T106" fmla="*/ 8139 w 8139"/>
                <a:gd name="T107" fmla="*/ 0 h 292"/>
                <a:gd name="T108" fmla="*/ 0 w 8139"/>
                <a:gd name="T109"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139" h="292">
                  <a:moveTo>
                    <a:pt x="0" y="0"/>
                  </a:moveTo>
                  <a:lnTo>
                    <a:pt x="0" y="122"/>
                  </a:lnTo>
                  <a:lnTo>
                    <a:pt x="0" y="130"/>
                  </a:lnTo>
                  <a:lnTo>
                    <a:pt x="1" y="138"/>
                  </a:lnTo>
                  <a:lnTo>
                    <a:pt x="3" y="145"/>
                  </a:lnTo>
                  <a:lnTo>
                    <a:pt x="5" y="153"/>
                  </a:lnTo>
                  <a:lnTo>
                    <a:pt x="8" y="160"/>
                  </a:lnTo>
                  <a:lnTo>
                    <a:pt x="12" y="167"/>
                  </a:lnTo>
                  <a:lnTo>
                    <a:pt x="16" y="174"/>
                  </a:lnTo>
                  <a:lnTo>
                    <a:pt x="20" y="180"/>
                  </a:lnTo>
                  <a:lnTo>
                    <a:pt x="25" y="186"/>
                  </a:lnTo>
                  <a:lnTo>
                    <a:pt x="30" y="192"/>
                  </a:lnTo>
                  <a:lnTo>
                    <a:pt x="36" y="197"/>
                  </a:lnTo>
                  <a:lnTo>
                    <a:pt x="42" y="202"/>
                  </a:lnTo>
                  <a:lnTo>
                    <a:pt x="48" y="206"/>
                  </a:lnTo>
                  <a:lnTo>
                    <a:pt x="55" y="210"/>
                  </a:lnTo>
                  <a:lnTo>
                    <a:pt x="62" y="213"/>
                  </a:lnTo>
                  <a:lnTo>
                    <a:pt x="69" y="216"/>
                  </a:lnTo>
                  <a:lnTo>
                    <a:pt x="255" y="271"/>
                  </a:lnTo>
                  <a:lnTo>
                    <a:pt x="271" y="275"/>
                  </a:lnTo>
                  <a:lnTo>
                    <a:pt x="288" y="279"/>
                  </a:lnTo>
                  <a:lnTo>
                    <a:pt x="306" y="283"/>
                  </a:lnTo>
                  <a:lnTo>
                    <a:pt x="325" y="286"/>
                  </a:lnTo>
                  <a:lnTo>
                    <a:pt x="344" y="288"/>
                  </a:lnTo>
                  <a:lnTo>
                    <a:pt x="363" y="290"/>
                  </a:lnTo>
                  <a:lnTo>
                    <a:pt x="381" y="292"/>
                  </a:lnTo>
                  <a:lnTo>
                    <a:pt x="396" y="292"/>
                  </a:lnTo>
                  <a:lnTo>
                    <a:pt x="7742" y="292"/>
                  </a:lnTo>
                  <a:lnTo>
                    <a:pt x="7758" y="292"/>
                  </a:lnTo>
                  <a:lnTo>
                    <a:pt x="7776" y="290"/>
                  </a:lnTo>
                  <a:lnTo>
                    <a:pt x="7794" y="288"/>
                  </a:lnTo>
                  <a:lnTo>
                    <a:pt x="7813" y="286"/>
                  </a:lnTo>
                  <a:lnTo>
                    <a:pt x="7832" y="283"/>
                  </a:lnTo>
                  <a:lnTo>
                    <a:pt x="7851" y="279"/>
                  </a:lnTo>
                  <a:lnTo>
                    <a:pt x="7868" y="275"/>
                  </a:lnTo>
                  <a:lnTo>
                    <a:pt x="7883" y="271"/>
                  </a:lnTo>
                  <a:lnTo>
                    <a:pt x="8070" y="216"/>
                  </a:lnTo>
                  <a:lnTo>
                    <a:pt x="8077" y="213"/>
                  </a:lnTo>
                  <a:lnTo>
                    <a:pt x="8084" y="210"/>
                  </a:lnTo>
                  <a:lnTo>
                    <a:pt x="8091" y="206"/>
                  </a:lnTo>
                  <a:lnTo>
                    <a:pt x="8097" y="202"/>
                  </a:lnTo>
                  <a:lnTo>
                    <a:pt x="8103" y="197"/>
                  </a:lnTo>
                  <a:lnTo>
                    <a:pt x="8109" y="192"/>
                  </a:lnTo>
                  <a:lnTo>
                    <a:pt x="8114" y="186"/>
                  </a:lnTo>
                  <a:lnTo>
                    <a:pt x="8119" y="180"/>
                  </a:lnTo>
                  <a:lnTo>
                    <a:pt x="8123" y="174"/>
                  </a:lnTo>
                  <a:lnTo>
                    <a:pt x="8127" y="167"/>
                  </a:lnTo>
                  <a:lnTo>
                    <a:pt x="8131" y="160"/>
                  </a:lnTo>
                  <a:lnTo>
                    <a:pt x="8134" y="153"/>
                  </a:lnTo>
                  <a:lnTo>
                    <a:pt x="8136" y="145"/>
                  </a:lnTo>
                  <a:lnTo>
                    <a:pt x="8138" y="138"/>
                  </a:lnTo>
                  <a:lnTo>
                    <a:pt x="8139" y="130"/>
                  </a:lnTo>
                  <a:lnTo>
                    <a:pt x="8139" y="122"/>
                  </a:lnTo>
                  <a:lnTo>
                    <a:pt x="8139" y="0"/>
                  </a:lnTo>
                  <a:lnTo>
                    <a:pt x="0"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86">
              <a:extLst>
                <a:ext uri="{FF2B5EF4-FFF2-40B4-BE49-F238E27FC236}">
                  <a16:creationId xmlns:a16="http://schemas.microsoft.com/office/drawing/2014/main" id="{51AF157F-16C4-453F-91DA-8226C4AEECFB}"/>
                </a:ext>
              </a:extLst>
            </p:cNvPr>
            <p:cNvSpPr>
              <a:spLocks/>
            </p:cNvSpPr>
            <p:nvPr/>
          </p:nvSpPr>
          <p:spPr bwMode="auto">
            <a:xfrm>
              <a:off x="8600348" y="6235823"/>
              <a:ext cx="832134" cy="60852"/>
            </a:xfrm>
            <a:custGeom>
              <a:avLst/>
              <a:gdLst>
                <a:gd name="T0" fmla="*/ 0 w 1207"/>
                <a:gd name="T1" fmla="*/ 0 h 93"/>
                <a:gd name="T2" fmla="*/ 1 w 1207"/>
                <a:gd name="T3" fmla="*/ 10 h 93"/>
                <a:gd name="T4" fmla="*/ 3 w 1207"/>
                <a:gd name="T5" fmla="*/ 19 h 93"/>
                <a:gd name="T6" fmla="*/ 6 w 1207"/>
                <a:gd name="T7" fmla="*/ 28 h 93"/>
                <a:gd name="T8" fmla="*/ 10 w 1207"/>
                <a:gd name="T9" fmla="*/ 37 h 93"/>
                <a:gd name="T10" fmla="*/ 15 w 1207"/>
                <a:gd name="T11" fmla="*/ 45 h 93"/>
                <a:gd name="T12" fmla="*/ 20 w 1207"/>
                <a:gd name="T13" fmla="*/ 52 h 93"/>
                <a:gd name="T14" fmla="*/ 26 w 1207"/>
                <a:gd name="T15" fmla="*/ 60 h 93"/>
                <a:gd name="T16" fmla="*/ 32 w 1207"/>
                <a:gd name="T17" fmla="*/ 66 h 93"/>
                <a:gd name="T18" fmla="*/ 39 w 1207"/>
                <a:gd name="T19" fmla="*/ 72 h 93"/>
                <a:gd name="T20" fmla="*/ 47 w 1207"/>
                <a:gd name="T21" fmla="*/ 77 h 93"/>
                <a:gd name="T22" fmla="*/ 55 w 1207"/>
                <a:gd name="T23" fmla="*/ 82 h 93"/>
                <a:gd name="T24" fmla="*/ 63 w 1207"/>
                <a:gd name="T25" fmla="*/ 86 h 93"/>
                <a:gd name="T26" fmla="*/ 72 w 1207"/>
                <a:gd name="T27" fmla="*/ 89 h 93"/>
                <a:gd name="T28" fmla="*/ 81 w 1207"/>
                <a:gd name="T29" fmla="*/ 91 h 93"/>
                <a:gd name="T30" fmla="*/ 91 w 1207"/>
                <a:gd name="T31" fmla="*/ 93 h 93"/>
                <a:gd name="T32" fmla="*/ 101 w 1207"/>
                <a:gd name="T33" fmla="*/ 93 h 93"/>
                <a:gd name="T34" fmla="*/ 1105 w 1207"/>
                <a:gd name="T35" fmla="*/ 93 h 93"/>
                <a:gd name="T36" fmla="*/ 1115 w 1207"/>
                <a:gd name="T37" fmla="*/ 93 h 93"/>
                <a:gd name="T38" fmla="*/ 1125 w 1207"/>
                <a:gd name="T39" fmla="*/ 91 h 93"/>
                <a:gd name="T40" fmla="*/ 1135 w 1207"/>
                <a:gd name="T41" fmla="*/ 89 h 93"/>
                <a:gd name="T42" fmla="*/ 1144 w 1207"/>
                <a:gd name="T43" fmla="*/ 86 h 93"/>
                <a:gd name="T44" fmla="*/ 1152 w 1207"/>
                <a:gd name="T45" fmla="*/ 82 h 93"/>
                <a:gd name="T46" fmla="*/ 1160 w 1207"/>
                <a:gd name="T47" fmla="*/ 77 h 93"/>
                <a:gd name="T48" fmla="*/ 1168 w 1207"/>
                <a:gd name="T49" fmla="*/ 72 h 93"/>
                <a:gd name="T50" fmla="*/ 1175 w 1207"/>
                <a:gd name="T51" fmla="*/ 66 h 93"/>
                <a:gd name="T52" fmla="*/ 1181 w 1207"/>
                <a:gd name="T53" fmla="*/ 60 h 93"/>
                <a:gd name="T54" fmla="*/ 1187 w 1207"/>
                <a:gd name="T55" fmla="*/ 52 h 93"/>
                <a:gd name="T56" fmla="*/ 1192 w 1207"/>
                <a:gd name="T57" fmla="*/ 45 h 93"/>
                <a:gd name="T58" fmla="*/ 1197 w 1207"/>
                <a:gd name="T59" fmla="*/ 37 h 93"/>
                <a:gd name="T60" fmla="*/ 1200 w 1207"/>
                <a:gd name="T61" fmla="*/ 28 h 93"/>
                <a:gd name="T62" fmla="*/ 1203 w 1207"/>
                <a:gd name="T63" fmla="*/ 19 h 93"/>
                <a:gd name="T64" fmla="*/ 1206 w 1207"/>
                <a:gd name="T65" fmla="*/ 10 h 93"/>
                <a:gd name="T66" fmla="*/ 1207 w 1207"/>
                <a:gd name="T67" fmla="*/ 0 h 93"/>
                <a:gd name="T68" fmla="*/ 0 w 1207"/>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7" h="93">
                  <a:moveTo>
                    <a:pt x="0" y="0"/>
                  </a:moveTo>
                  <a:lnTo>
                    <a:pt x="1" y="10"/>
                  </a:lnTo>
                  <a:lnTo>
                    <a:pt x="3" y="19"/>
                  </a:lnTo>
                  <a:lnTo>
                    <a:pt x="6" y="28"/>
                  </a:lnTo>
                  <a:lnTo>
                    <a:pt x="10" y="37"/>
                  </a:lnTo>
                  <a:lnTo>
                    <a:pt x="15" y="45"/>
                  </a:lnTo>
                  <a:lnTo>
                    <a:pt x="20" y="52"/>
                  </a:lnTo>
                  <a:lnTo>
                    <a:pt x="26" y="60"/>
                  </a:lnTo>
                  <a:lnTo>
                    <a:pt x="32" y="66"/>
                  </a:lnTo>
                  <a:lnTo>
                    <a:pt x="39" y="72"/>
                  </a:lnTo>
                  <a:lnTo>
                    <a:pt x="47" y="77"/>
                  </a:lnTo>
                  <a:lnTo>
                    <a:pt x="55" y="82"/>
                  </a:lnTo>
                  <a:lnTo>
                    <a:pt x="63" y="86"/>
                  </a:lnTo>
                  <a:lnTo>
                    <a:pt x="72" y="89"/>
                  </a:lnTo>
                  <a:lnTo>
                    <a:pt x="81" y="91"/>
                  </a:lnTo>
                  <a:lnTo>
                    <a:pt x="91" y="93"/>
                  </a:lnTo>
                  <a:lnTo>
                    <a:pt x="101" y="93"/>
                  </a:lnTo>
                  <a:lnTo>
                    <a:pt x="1105" y="93"/>
                  </a:lnTo>
                  <a:lnTo>
                    <a:pt x="1115" y="93"/>
                  </a:lnTo>
                  <a:lnTo>
                    <a:pt x="1125" y="91"/>
                  </a:lnTo>
                  <a:lnTo>
                    <a:pt x="1135" y="89"/>
                  </a:lnTo>
                  <a:lnTo>
                    <a:pt x="1144" y="86"/>
                  </a:lnTo>
                  <a:lnTo>
                    <a:pt x="1152" y="82"/>
                  </a:lnTo>
                  <a:lnTo>
                    <a:pt x="1160" y="77"/>
                  </a:lnTo>
                  <a:lnTo>
                    <a:pt x="1168" y="72"/>
                  </a:lnTo>
                  <a:lnTo>
                    <a:pt x="1175" y="66"/>
                  </a:lnTo>
                  <a:lnTo>
                    <a:pt x="1181" y="60"/>
                  </a:lnTo>
                  <a:lnTo>
                    <a:pt x="1187" y="52"/>
                  </a:lnTo>
                  <a:lnTo>
                    <a:pt x="1192" y="45"/>
                  </a:lnTo>
                  <a:lnTo>
                    <a:pt x="1197" y="37"/>
                  </a:lnTo>
                  <a:lnTo>
                    <a:pt x="1200" y="28"/>
                  </a:lnTo>
                  <a:lnTo>
                    <a:pt x="1203" y="19"/>
                  </a:lnTo>
                  <a:lnTo>
                    <a:pt x="1206" y="10"/>
                  </a:lnTo>
                  <a:lnTo>
                    <a:pt x="1207" y="0"/>
                  </a:lnTo>
                  <a:lnTo>
                    <a:pt x="0"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87">
              <a:extLst>
                <a:ext uri="{FF2B5EF4-FFF2-40B4-BE49-F238E27FC236}">
                  <a16:creationId xmlns:a16="http://schemas.microsoft.com/office/drawing/2014/main" id="{222359C8-F71E-4F7B-85C8-E31F649BC7B3}"/>
                </a:ext>
              </a:extLst>
            </p:cNvPr>
            <p:cNvSpPr>
              <a:spLocks/>
            </p:cNvSpPr>
            <p:nvPr/>
          </p:nvSpPr>
          <p:spPr bwMode="auto">
            <a:xfrm>
              <a:off x="9189201" y="3245999"/>
              <a:ext cx="2164656" cy="2992363"/>
            </a:xfrm>
            <a:custGeom>
              <a:avLst/>
              <a:gdLst>
                <a:gd name="T0" fmla="*/ 3130 w 3130"/>
                <a:gd name="T1" fmla="*/ 4522 h 4522"/>
                <a:gd name="T2" fmla="*/ 1819 w 3130"/>
                <a:gd name="T3" fmla="*/ 4522 h 4522"/>
                <a:gd name="T4" fmla="*/ 1729 w 3130"/>
                <a:gd name="T5" fmla="*/ 4299 h 4522"/>
                <a:gd name="T6" fmla="*/ 2865 w 3130"/>
                <a:gd name="T7" fmla="*/ 4299 h 4522"/>
                <a:gd name="T8" fmla="*/ 2865 w 3130"/>
                <a:gd name="T9" fmla="*/ 289 h 4522"/>
                <a:gd name="T10" fmla="*/ 116 w 3130"/>
                <a:gd name="T11" fmla="*/ 289 h 4522"/>
                <a:gd name="T12" fmla="*/ 0 w 3130"/>
                <a:gd name="T13" fmla="*/ 0 h 4522"/>
                <a:gd name="T14" fmla="*/ 2925 w 3130"/>
                <a:gd name="T15" fmla="*/ 0 h 4522"/>
                <a:gd name="T16" fmla="*/ 2935 w 3130"/>
                <a:gd name="T17" fmla="*/ 0 h 4522"/>
                <a:gd name="T18" fmla="*/ 2945 w 3130"/>
                <a:gd name="T19" fmla="*/ 1 h 4522"/>
                <a:gd name="T20" fmla="*/ 2956 w 3130"/>
                <a:gd name="T21" fmla="*/ 2 h 4522"/>
                <a:gd name="T22" fmla="*/ 2966 w 3130"/>
                <a:gd name="T23" fmla="*/ 4 h 4522"/>
                <a:gd name="T24" fmla="*/ 2985 w 3130"/>
                <a:gd name="T25" fmla="*/ 9 h 4522"/>
                <a:gd name="T26" fmla="*/ 3004 w 3130"/>
                <a:gd name="T27" fmla="*/ 16 h 4522"/>
                <a:gd name="T28" fmla="*/ 3022 w 3130"/>
                <a:gd name="T29" fmla="*/ 24 h 4522"/>
                <a:gd name="T30" fmla="*/ 3038 w 3130"/>
                <a:gd name="T31" fmla="*/ 35 h 4522"/>
                <a:gd name="T32" fmla="*/ 3055 w 3130"/>
                <a:gd name="T33" fmla="*/ 46 h 4522"/>
                <a:gd name="T34" fmla="*/ 3070 w 3130"/>
                <a:gd name="T35" fmla="*/ 60 h 4522"/>
                <a:gd name="T36" fmla="*/ 3083 w 3130"/>
                <a:gd name="T37" fmla="*/ 74 h 4522"/>
                <a:gd name="T38" fmla="*/ 3095 w 3130"/>
                <a:gd name="T39" fmla="*/ 90 h 4522"/>
                <a:gd name="T40" fmla="*/ 3105 w 3130"/>
                <a:gd name="T41" fmla="*/ 107 h 4522"/>
                <a:gd name="T42" fmla="*/ 3113 w 3130"/>
                <a:gd name="T43" fmla="*/ 125 h 4522"/>
                <a:gd name="T44" fmla="*/ 3120 w 3130"/>
                <a:gd name="T45" fmla="*/ 143 h 4522"/>
                <a:gd name="T46" fmla="*/ 3125 w 3130"/>
                <a:gd name="T47" fmla="*/ 163 h 4522"/>
                <a:gd name="T48" fmla="*/ 3127 w 3130"/>
                <a:gd name="T49" fmla="*/ 173 h 4522"/>
                <a:gd name="T50" fmla="*/ 3128 w 3130"/>
                <a:gd name="T51" fmla="*/ 183 h 4522"/>
                <a:gd name="T52" fmla="*/ 3129 w 3130"/>
                <a:gd name="T53" fmla="*/ 193 h 4522"/>
                <a:gd name="T54" fmla="*/ 3130 w 3130"/>
                <a:gd name="T55" fmla="*/ 204 h 4522"/>
                <a:gd name="T56" fmla="*/ 3130 w 3130"/>
                <a:gd name="T57" fmla="*/ 4522 h 4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30" h="4522">
                  <a:moveTo>
                    <a:pt x="3130" y="4522"/>
                  </a:moveTo>
                  <a:lnTo>
                    <a:pt x="1819" y="4522"/>
                  </a:lnTo>
                  <a:lnTo>
                    <a:pt x="1729" y="4299"/>
                  </a:lnTo>
                  <a:lnTo>
                    <a:pt x="2865" y="4299"/>
                  </a:lnTo>
                  <a:lnTo>
                    <a:pt x="2865" y="289"/>
                  </a:lnTo>
                  <a:lnTo>
                    <a:pt x="116" y="289"/>
                  </a:lnTo>
                  <a:lnTo>
                    <a:pt x="0" y="0"/>
                  </a:lnTo>
                  <a:lnTo>
                    <a:pt x="2925" y="0"/>
                  </a:lnTo>
                  <a:lnTo>
                    <a:pt x="2935" y="0"/>
                  </a:lnTo>
                  <a:lnTo>
                    <a:pt x="2945" y="1"/>
                  </a:lnTo>
                  <a:lnTo>
                    <a:pt x="2956" y="2"/>
                  </a:lnTo>
                  <a:lnTo>
                    <a:pt x="2966" y="4"/>
                  </a:lnTo>
                  <a:lnTo>
                    <a:pt x="2985" y="9"/>
                  </a:lnTo>
                  <a:lnTo>
                    <a:pt x="3004" y="16"/>
                  </a:lnTo>
                  <a:lnTo>
                    <a:pt x="3022" y="24"/>
                  </a:lnTo>
                  <a:lnTo>
                    <a:pt x="3038" y="35"/>
                  </a:lnTo>
                  <a:lnTo>
                    <a:pt x="3055" y="46"/>
                  </a:lnTo>
                  <a:lnTo>
                    <a:pt x="3070" y="60"/>
                  </a:lnTo>
                  <a:lnTo>
                    <a:pt x="3083" y="74"/>
                  </a:lnTo>
                  <a:lnTo>
                    <a:pt x="3095" y="90"/>
                  </a:lnTo>
                  <a:lnTo>
                    <a:pt x="3105" y="107"/>
                  </a:lnTo>
                  <a:lnTo>
                    <a:pt x="3113" y="125"/>
                  </a:lnTo>
                  <a:lnTo>
                    <a:pt x="3120" y="143"/>
                  </a:lnTo>
                  <a:lnTo>
                    <a:pt x="3125" y="163"/>
                  </a:lnTo>
                  <a:lnTo>
                    <a:pt x="3127" y="173"/>
                  </a:lnTo>
                  <a:lnTo>
                    <a:pt x="3128" y="183"/>
                  </a:lnTo>
                  <a:lnTo>
                    <a:pt x="3129" y="193"/>
                  </a:lnTo>
                  <a:lnTo>
                    <a:pt x="3130" y="204"/>
                  </a:lnTo>
                  <a:lnTo>
                    <a:pt x="3130" y="4522"/>
                  </a:lnTo>
                  <a:close/>
                </a:path>
              </a:pathLst>
            </a:custGeom>
            <a:solidFill>
              <a:srgbClr val="455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21" name="Picture 20">
              <a:extLst>
                <a:ext uri="{FF2B5EF4-FFF2-40B4-BE49-F238E27FC236}">
                  <a16:creationId xmlns:a16="http://schemas.microsoft.com/office/drawing/2014/main" id="{68AD737F-D749-4A70-BEFA-0EE39E1C95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20865" y="3514590"/>
              <a:ext cx="4352595" cy="2503353"/>
            </a:xfrm>
            <a:prstGeom prst="rect">
              <a:avLst/>
            </a:prstGeom>
          </p:spPr>
        </p:pic>
      </p:grpSp>
      <p:pic>
        <p:nvPicPr>
          <p:cNvPr id="2" name="Picture 20">
            <a:extLst>
              <a:ext uri="{FF2B5EF4-FFF2-40B4-BE49-F238E27FC236}">
                <a16:creationId xmlns:a16="http://schemas.microsoft.com/office/drawing/2014/main" id="{9EBC4CF4-AAC4-497E-9D9F-68A65B4062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12995" y="3131831"/>
            <a:ext cx="4360103" cy="2503353"/>
          </a:xfrm>
          <a:prstGeom prst="rect">
            <a:avLst/>
          </a:prstGeom>
        </p:spPr>
      </p:pic>
      <p:sp>
        <p:nvSpPr>
          <p:cNvPr id="6" name="Bulle narrative : ronde 5">
            <a:extLst>
              <a:ext uri="{FF2B5EF4-FFF2-40B4-BE49-F238E27FC236}">
                <a16:creationId xmlns:a16="http://schemas.microsoft.com/office/drawing/2014/main" id="{8AE0A7D2-46B1-429A-B45B-9415307EEA0E}"/>
              </a:ext>
            </a:extLst>
          </p:cNvPr>
          <p:cNvSpPr/>
          <p:nvPr/>
        </p:nvSpPr>
        <p:spPr>
          <a:xfrm>
            <a:off x="7218118" y="4444091"/>
            <a:ext cx="2344880" cy="838409"/>
          </a:xfrm>
          <a:prstGeom prst="wedgeEllipseCallout">
            <a:avLst>
              <a:gd name="adj1" fmla="val -40640"/>
              <a:gd name="adj2" fmla="val -16255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ysClr val="windowText" lastClr="000000"/>
                </a:solidFill>
              </a:rPr>
              <a:t>Entrepôt client</a:t>
            </a:r>
          </a:p>
        </p:txBody>
      </p:sp>
      <p:grpSp>
        <p:nvGrpSpPr>
          <p:cNvPr id="9" name="Group 22">
            <a:extLst>
              <a:ext uri="{FF2B5EF4-FFF2-40B4-BE49-F238E27FC236}">
                <a16:creationId xmlns:a16="http://schemas.microsoft.com/office/drawing/2014/main" id="{53CCAF24-11AA-402B-8A42-EC1DD51CD6A5}"/>
              </a:ext>
            </a:extLst>
          </p:cNvPr>
          <p:cNvGrpSpPr>
            <a:grpSpLocks noChangeAspect="1"/>
          </p:cNvGrpSpPr>
          <p:nvPr/>
        </p:nvGrpSpPr>
        <p:grpSpPr>
          <a:xfrm>
            <a:off x="1329053" y="419007"/>
            <a:ext cx="7527908" cy="5400000"/>
            <a:chOff x="2001136" y="873662"/>
            <a:chExt cx="6026758" cy="4323179"/>
          </a:xfrm>
        </p:grpSpPr>
        <p:sp>
          <p:nvSpPr>
            <p:cNvPr id="11" name="Freeform 5">
              <a:extLst>
                <a:ext uri="{FF2B5EF4-FFF2-40B4-BE49-F238E27FC236}">
                  <a16:creationId xmlns:a16="http://schemas.microsoft.com/office/drawing/2014/main" id="{0F240EA6-B738-489F-94A8-65B96AEFAB57}"/>
                </a:ext>
              </a:extLst>
            </p:cNvPr>
            <p:cNvSpPr>
              <a:spLocks/>
            </p:cNvSpPr>
            <p:nvPr/>
          </p:nvSpPr>
          <p:spPr bwMode="auto">
            <a:xfrm>
              <a:off x="4124324" y="4236655"/>
              <a:ext cx="1780382" cy="960186"/>
            </a:xfrm>
            <a:custGeom>
              <a:avLst/>
              <a:gdLst>
                <a:gd name="T0" fmla="*/ 2164 w 2572"/>
                <a:gd name="T1" fmla="*/ 0 h 1638"/>
                <a:gd name="T2" fmla="*/ 269 w 2572"/>
                <a:gd name="T3" fmla="*/ 1081 h 1638"/>
                <a:gd name="T4" fmla="*/ 255 w 2572"/>
                <a:gd name="T5" fmla="*/ 1115 h 1638"/>
                <a:gd name="T6" fmla="*/ 239 w 2572"/>
                <a:gd name="T7" fmla="*/ 1148 h 1638"/>
                <a:gd name="T8" fmla="*/ 199 w 2572"/>
                <a:gd name="T9" fmla="*/ 1214 h 1638"/>
                <a:gd name="T10" fmla="*/ 154 w 2572"/>
                <a:gd name="T11" fmla="*/ 1278 h 1638"/>
                <a:gd name="T12" fmla="*/ 109 w 2572"/>
                <a:gd name="T13" fmla="*/ 1338 h 1638"/>
                <a:gd name="T14" fmla="*/ 33 w 2572"/>
                <a:gd name="T15" fmla="*/ 1435 h 1638"/>
                <a:gd name="T16" fmla="*/ 9 w 2572"/>
                <a:gd name="T17" fmla="*/ 1470 h 1638"/>
                <a:gd name="T18" fmla="*/ 3 w 2572"/>
                <a:gd name="T19" fmla="*/ 1483 h 1638"/>
                <a:gd name="T20" fmla="*/ 0 w 2572"/>
                <a:gd name="T21" fmla="*/ 1493 h 1638"/>
                <a:gd name="T22" fmla="*/ 1 w 2572"/>
                <a:gd name="T23" fmla="*/ 1559 h 1638"/>
                <a:gd name="T24" fmla="*/ 5 w 2572"/>
                <a:gd name="T25" fmla="*/ 1576 h 1638"/>
                <a:gd name="T26" fmla="*/ 13 w 2572"/>
                <a:gd name="T27" fmla="*/ 1592 h 1638"/>
                <a:gd name="T28" fmla="*/ 25 w 2572"/>
                <a:gd name="T29" fmla="*/ 1606 h 1638"/>
                <a:gd name="T30" fmla="*/ 39 w 2572"/>
                <a:gd name="T31" fmla="*/ 1618 h 1638"/>
                <a:gd name="T32" fmla="*/ 56 w 2572"/>
                <a:gd name="T33" fmla="*/ 1627 h 1638"/>
                <a:gd name="T34" fmla="*/ 75 w 2572"/>
                <a:gd name="T35" fmla="*/ 1634 h 1638"/>
                <a:gd name="T36" fmla="*/ 96 w 2572"/>
                <a:gd name="T37" fmla="*/ 1637 h 1638"/>
                <a:gd name="T38" fmla="*/ 2466 w 2572"/>
                <a:gd name="T39" fmla="*/ 1638 h 1638"/>
                <a:gd name="T40" fmla="*/ 2487 w 2572"/>
                <a:gd name="T41" fmla="*/ 1636 h 1638"/>
                <a:gd name="T42" fmla="*/ 2507 w 2572"/>
                <a:gd name="T43" fmla="*/ 1631 h 1638"/>
                <a:gd name="T44" fmla="*/ 2525 w 2572"/>
                <a:gd name="T45" fmla="*/ 1623 h 1638"/>
                <a:gd name="T46" fmla="*/ 2541 w 2572"/>
                <a:gd name="T47" fmla="*/ 1612 h 1638"/>
                <a:gd name="T48" fmla="*/ 2554 w 2572"/>
                <a:gd name="T49" fmla="*/ 1599 h 1638"/>
                <a:gd name="T50" fmla="*/ 2564 w 2572"/>
                <a:gd name="T51" fmla="*/ 1584 h 1638"/>
                <a:gd name="T52" fmla="*/ 2570 w 2572"/>
                <a:gd name="T53" fmla="*/ 1568 h 1638"/>
                <a:gd name="T54" fmla="*/ 2572 w 2572"/>
                <a:gd name="T55" fmla="*/ 1551 h 1638"/>
                <a:gd name="T56" fmla="*/ 2572 w 2572"/>
                <a:gd name="T57" fmla="*/ 1488 h 1638"/>
                <a:gd name="T58" fmla="*/ 2567 w 2572"/>
                <a:gd name="T59" fmla="*/ 1476 h 1638"/>
                <a:gd name="T60" fmla="*/ 2552 w 2572"/>
                <a:gd name="T61" fmla="*/ 1452 h 1638"/>
                <a:gd name="T62" fmla="*/ 2502 w 2572"/>
                <a:gd name="T63" fmla="*/ 1385 h 1638"/>
                <a:gd name="T64" fmla="*/ 2436 w 2572"/>
                <a:gd name="T65" fmla="*/ 1300 h 1638"/>
                <a:gd name="T66" fmla="*/ 2391 w 2572"/>
                <a:gd name="T67" fmla="*/ 1235 h 1638"/>
                <a:gd name="T68" fmla="*/ 2349 w 2572"/>
                <a:gd name="T69" fmla="*/ 1168 h 1638"/>
                <a:gd name="T70" fmla="*/ 2321 w 2572"/>
                <a:gd name="T71" fmla="*/ 1116 h 1638"/>
                <a:gd name="T72" fmla="*/ 2307 w 2572"/>
                <a:gd name="T73" fmla="*/ 1081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72" h="1638">
                  <a:moveTo>
                    <a:pt x="2301" y="1064"/>
                  </a:moveTo>
                  <a:lnTo>
                    <a:pt x="2164" y="0"/>
                  </a:lnTo>
                  <a:lnTo>
                    <a:pt x="409" y="0"/>
                  </a:lnTo>
                  <a:lnTo>
                    <a:pt x="269" y="1081"/>
                  </a:lnTo>
                  <a:lnTo>
                    <a:pt x="263" y="1098"/>
                  </a:lnTo>
                  <a:lnTo>
                    <a:pt x="255" y="1115"/>
                  </a:lnTo>
                  <a:lnTo>
                    <a:pt x="247" y="1132"/>
                  </a:lnTo>
                  <a:lnTo>
                    <a:pt x="239" y="1148"/>
                  </a:lnTo>
                  <a:lnTo>
                    <a:pt x="220" y="1182"/>
                  </a:lnTo>
                  <a:lnTo>
                    <a:pt x="199" y="1214"/>
                  </a:lnTo>
                  <a:lnTo>
                    <a:pt x="178" y="1247"/>
                  </a:lnTo>
                  <a:lnTo>
                    <a:pt x="154" y="1278"/>
                  </a:lnTo>
                  <a:lnTo>
                    <a:pt x="132" y="1309"/>
                  </a:lnTo>
                  <a:lnTo>
                    <a:pt x="109" y="1338"/>
                  </a:lnTo>
                  <a:lnTo>
                    <a:pt x="68" y="1390"/>
                  </a:lnTo>
                  <a:lnTo>
                    <a:pt x="33" y="1435"/>
                  </a:lnTo>
                  <a:lnTo>
                    <a:pt x="19" y="1454"/>
                  </a:lnTo>
                  <a:lnTo>
                    <a:pt x="9" y="1470"/>
                  </a:lnTo>
                  <a:lnTo>
                    <a:pt x="5" y="1477"/>
                  </a:lnTo>
                  <a:lnTo>
                    <a:pt x="3" y="1483"/>
                  </a:lnTo>
                  <a:lnTo>
                    <a:pt x="1" y="1489"/>
                  </a:lnTo>
                  <a:lnTo>
                    <a:pt x="0" y="1493"/>
                  </a:lnTo>
                  <a:lnTo>
                    <a:pt x="0" y="1551"/>
                  </a:lnTo>
                  <a:lnTo>
                    <a:pt x="1" y="1559"/>
                  </a:lnTo>
                  <a:lnTo>
                    <a:pt x="2" y="1568"/>
                  </a:lnTo>
                  <a:lnTo>
                    <a:pt x="5" y="1576"/>
                  </a:lnTo>
                  <a:lnTo>
                    <a:pt x="9" y="1584"/>
                  </a:lnTo>
                  <a:lnTo>
                    <a:pt x="13" y="1592"/>
                  </a:lnTo>
                  <a:lnTo>
                    <a:pt x="19" y="1599"/>
                  </a:lnTo>
                  <a:lnTo>
                    <a:pt x="25" y="1606"/>
                  </a:lnTo>
                  <a:lnTo>
                    <a:pt x="32" y="1612"/>
                  </a:lnTo>
                  <a:lnTo>
                    <a:pt x="39" y="1618"/>
                  </a:lnTo>
                  <a:lnTo>
                    <a:pt x="47" y="1623"/>
                  </a:lnTo>
                  <a:lnTo>
                    <a:pt x="56" y="1627"/>
                  </a:lnTo>
                  <a:lnTo>
                    <a:pt x="65" y="1631"/>
                  </a:lnTo>
                  <a:lnTo>
                    <a:pt x="75" y="1634"/>
                  </a:lnTo>
                  <a:lnTo>
                    <a:pt x="86" y="1636"/>
                  </a:lnTo>
                  <a:lnTo>
                    <a:pt x="96" y="1637"/>
                  </a:lnTo>
                  <a:lnTo>
                    <a:pt x="107" y="1638"/>
                  </a:lnTo>
                  <a:lnTo>
                    <a:pt x="2466" y="1638"/>
                  </a:lnTo>
                  <a:lnTo>
                    <a:pt x="2476" y="1637"/>
                  </a:lnTo>
                  <a:lnTo>
                    <a:pt x="2487" y="1636"/>
                  </a:lnTo>
                  <a:lnTo>
                    <a:pt x="2497" y="1634"/>
                  </a:lnTo>
                  <a:lnTo>
                    <a:pt x="2507" y="1631"/>
                  </a:lnTo>
                  <a:lnTo>
                    <a:pt x="2516" y="1627"/>
                  </a:lnTo>
                  <a:lnTo>
                    <a:pt x="2525" y="1623"/>
                  </a:lnTo>
                  <a:lnTo>
                    <a:pt x="2533" y="1618"/>
                  </a:lnTo>
                  <a:lnTo>
                    <a:pt x="2541" y="1612"/>
                  </a:lnTo>
                  <a:lnTo>
                    <a:pt x="2548" y="1606"/>
                  </a:lnTo>
                  <a:lnTo>
                    <a:pt x="2554" y="1599"/>
                  </a:lnTo>
                  <a:lnTo>
                    <a:pt x="2559" y="1592"/>
                  </a:lnTo>
                  <a:lnTo>
                    <a:pt x="2564" y="1584"/>
                  </a:lnTo>
                  <a:lnTo>
                    <a:pt x="2567" y="1576"/>
                  </a:lnTo>
                  <a:lnTo>
                    <a:pt x="2570" y="1568"/>
                  </a:lnTo>
                  <a:lnTo>
                    <a:pt x="2572" y="1559"/>
                  </a:lnTo>
                  <a:lnTo>
                    <a:pt x="2572" y="1551"/>
                  </a:lnTo>
                  <a:lnTo>
                    <a:pt x="2572" y="1493"/>
                  </a:lnTo>
                  <a:lnTo>
                    <a:pt x="2572" y="1488"/>
                  </a:lnTo>
                  <a:lnTo>
                    <a:pt x="2570" y="1483"/>
                  </a:lnTo>
                  <a:lnTo>
                    <a:pt x="2567" y="1476"/>
                  </a:lnTo>
                  <a:lnTo>
                    <a:pt x="2563" y="1469"/>
                  </a:lnTo>
                  <a:lnTo>
                    <a:pt x="2552" y="1452"/>
                  </a:lnTo>
                  <a:lnTo>
                    <a:pt x="2538" y="1432"/>
                  </a:lnTo>
                  <a:lnTo>
                    <a:pt x="2502" y="1385"/>
                  </a:lnTo>
                  <a:lnTo>
                    <a:pt x="2459" y="1330"/>
                  </a:lnTo>
                  <a:lnTo>
                    <a:pt x="2436" y="1300"/>
                  </a:lnTo>
                  <a:lnTo>
                    <a:pt x="2413" y="1268"/>
                  </a:lnTo>
                  <a:lnTo>
                    <a:pt x="2391" y="1235"/>
                  </a:lnTo>
                  <a:lnTo>
                    <a:pt x="2369" y="1202"/>
                  </a:lnTo>
                  <a:lnTo>
                    <a:pt x="2349" y="1168"/>
                  </a:lnTo>
                  <a:lnTo>
                    <a:pt x="2330" y="1133"/>
                  </a:lnTo>
                  <a:lnTo>
                    <a:pt x="2321" y="1116"/>
                  </a:lnTo>
                  <a:lnTo>
                    <a:pt x="2314" y="1098"/>
                  </a:lnTo>
                  <a:lnTo>
                    <a:pt x="2307" y="1081"/>
                  </a:lnTo>
                  <a:lnTo>
                    <a:pt x="2301" y="1064"/>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6">
              <a:extLst>
                <a:ext uri="{FF2B5EF4-FFF2-40B4-BE49-F238E27FC236}">
                  <a16:creationId xmlns:a16="http://schemas.microsoft.com/office/drawing/2014/main" id="{2DE7CD4C-7FA3-4AA5-8730-16EF874DF3BD}"/>
                </a:ext>
              </a:extLst>
            </p:cNvPr>
            <p:cNvSpPr>
              <a:spLocks/>
            </p:cNvSpPr>
            <p:nvPr/>
          </p:nvSpPr>
          <p:spPr bwMode="auto">
            <a:xfrm>
              <a:off x="4384193" y="4236655"/>
              <a:ext cx="1260644" cy="163934"/>
            </a:xfrm>
            <a:custGeom>
              <a:avLst/>
              <a:gdLst>
                <a:gd name="T0" fmla="*/ 36 w 1826"/>
                <a:gd name="T1" fmla="*/ 0 h 277"/>
                <a:gd name="T2" fmla="*/ 0 w 1826"/>
                <a:gd name="T3" fmla="*/ 277 h 277"/>
                <a:gd name="T4" fmla="*/ 1826 w 1826"/>
                <a:gd name="T5" fmla="*/ 277 h 277"/>
                <a:gd name="T6" fmla="*/ 1791 w 1826"/>
                <a:gd name="T7" fmla="*/ 0 h 277"/>
                <a:gd name="T8" fmla="*/ 36 w 1826"/>
                <a:gd name="T9" fmla="*/ 0 h 277"/>
              </a:gdLst>
              <a:ahLst/>
              <a:cxnLst>
                <a:cxn ang="0">
                  <a:pos x="T0" y="T1"/>
                </a:cxn>
                <a:cxn ang="0">
                  <a:pos x="T2" y="T3"/>
                </a:cxn>
                <a:cxn ang="0">
                  <a:pos x="T4" y="T5"/>
                </a:cxn>
                <a:cxn ang="0">
                  <a:pos x="T6" y="T7"/>
                </a:cxn>
                <a:cxn ang="0">
                  <a:pos x="T8" y="T9"/>
                </a:cxn>
              </a:cxnLst>
              <a:rect l="0" t="0" r="r" b="b"/>
              <a:pathLst>
                <a:path w="1826" h="277">
                  <a:moveTo>
                    <a:pt x="36" y="0"/>
                  </a:moveTo>
                  <a:lnTo>
                    <a:pt x="0" y="277"/>
                  </a:lnTo>
                  <a:lnTo>
                    <a:pt x="1826" y="277"/>
                  </a:lnTo>
                  <a:lnTo>
                    <a:pt x="1791" y="0"/>
                  </a:lnTo>
                  <a:lnTo>
                    <a:pt x="36" y="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7">
              <a:extLst>
                <a:ext uri="{FF2B5EF4-FFF2-40B4-BE49-F238E27FC236}">
                  <a16:creationId xmlns:a16="http://schemas.microsoft.com/office/drawing/2014/main" id="{84F3C173-E415-41E3-ABA6-0FEF5C53E390}"/>
                </a:ext>
              </a:extLst>
            </p:cNvPr>
            <p:cNvSpPr>
              <a:spLocks/>
            </p:cNvSpPr>
            <p:nvPr/>
          </p:nvSpPr>
          <p:spPr bwMode="auto">
            <a:xfrm>
              <a:off x="2001136" y="873662"/>
              <a:ext cx="6026758" cy="3421539"/>
            </a:xfrm>
            <a:custGeom>
              <a:avLst/>
              <a:gdLst>
                <a:gd name="T0" fmla="*/ 8720 w 8721"/>
                <a:gd name="T1" fmla="*/ 5652 h 5846"/>
                <a:gd name="T2" fmla="*/ 8718 w 8721"/>
                <a:gd name="T3" fmla="*/ 5672 h 5846"/>
                <a:gd name="T4" fmla="*/ 8711 w 8721"/>
                <a:gd name="T5" fmla="*/ 5702 h 5846"/>
                <a:gd name="T6" fmla="*/ 8696 w 8721"/>
                <a:gd name="T7" fmla="*/ 5738 h 5846"/>
                <a:gd name="T8" fmla="*/ 8674 w 8721"/>
                <a:gd name="T9" fmla="*/ 5771 h 5846"/>
                <a:gd name="T10" fmla="*/ 8646 w 8721"/>
                <a:gd name="T11" fmla="*/ 5800 h 5846"/>
                <a:gd name="T12" fmla="*/ 8614 w 8721"/>
                <a:gd name="T13" fmla="*/ 5822 h 5846"/>
                <a:gd name="T14" fmla="*/ 8577 w 8721"/>
                <a:gd name="T15" fmla="*/ 5837 h 5846"/>
                <a:gd name="T16" fmla="*/ 8548 w 8721"/>
                <a:gd name="T17" fmla="*/ 5844 h 5846"/>
                <a:gd name="T18" fmla="*/ 8527 w 8721"/>
                <a:gd name="T19" fmla="*/ 5846 h 5846"/>
                <a:gd name="T20" fmla="*/ 205 w 8721"/>
                <a:gd name="T21" fmla="*/ 5846 h 5846"/>
                <a:gd name="T22" fmla="*/ 184 w 8721"/>
                <a:gd name="T23" fmla="*/ 5845 h 5846"/>
                <a:gd name="T24" fmla="*/ 163 w 8721"/>
                <a:gd name="T25" fmla="*/ 5842 h 5846"/>
                <a:gd name="T26" fmla="*/ 125 w 8721"/>
                <a:gd name="T27" fmla="*/ 5830 h 5846"/>
                <a:gd name="T28" fmla="*/ 90 w 8721"/>
                <a:gd name="T29" fmla="*/ 5811 h 5846"/>
                <a:gd name="T30" fmla="*/ 60 w 8721"/>
                <a:gd name="T31" fmla="*/ 5785 h 5846"/>
                <a:gd name="T32" fmla="*/ 35 w 8721"/>
                <a:gd name="T33" fmla="*/ 5755 h 5846"/>
                <a:gd name="T34" fmla="*/ 16 w 8721"/>
                <a:gd name="T35" fmla="*/ 5721 h 5846"/>
                <a:gd name="T36" fmla="*/ 4 w 8721"/>
                <a:gd name="T37" fmla="*/ 5682 h 5846"/>
                <a:gd name="T38" fmla="*/ 1 w 8721"/>
                <a:gd name="T39" fmla="*/ 5662 h 5846"/>
                <a:gd name="T40" fmla="*/ 0 w 8721"/>
                <a:gd name="T41" fmla="*/ 5641 h 5846"/>
                <a:gd name="T42" fmla="*/ 0 w 8721"/>
                <a:gd name="T43" fmla="*/ 194 h 5846"/>
                <a:gd name="T44" fmla="*/ 2 w 8721"/>
                <a:gd name="T45" fmla="*/ 174 h 5846"/>
                <a:gd name="T46" fmla="*/ 9 w 8721"/>
                <a:gd name="T47" fmla="*/ 143 h 5846"/>
                <a:gd name="T48" fmla="*/ 25 w 8721"/>
                <a:gd name="T49" fmla="*/ 107 h 5846"/>
                <a:gd name="T50" fmla="*/ 47 w 8721"/>
                <a:gd name="T51" fmla="*/ 74 h 5846"/>
                <a:gd name="T52" fmla="*/ 74 w 8721"/>
                <a:gd name="T53" fmla="*/ 47 h 5846"/>
                <a:gd name="T54" fmla="*/ 107 w 8721"/>
                <a:gd name="T55" fmla="*/ 25 h 5846"/>
                <a:gd name="T56" fmla="*/ 143 w 8721"/>
                <a:gd name="T57" fmla="*/ 9 h 5846"/>
                <a:gd name="T58" fmla="*/ 174 w 8721"/>
                <a:gd name="T59" fmla="*/ 2 h 5846"/>
                <a:gd name="T60" fmla="*/ 194 w 8721"/>
                <a:gd name="T61" fmla="*/ 0 h 5846"/>
                <a:gd name="T62" fmla="*/ 8517 w 8721"/>
                <a:gd name="T63" fmla="*/ 0 h 5846"/>
                <a:gd name="T64" fmla="*/ 8537 w 8721"/>
                <a:gd name="T65" fmla="*/ 1 h 5846"/>
                <a:gd name="T66" fmla="*/ 8558 w 8721"/>
                <a:gd name="T67" fmla="*/ 4 h 5846"/>
                <a:gd name="T68" fmla="*/ 8596 w 8721"/>
                <a:gd name="T69" fmla="*/ 16 h 5846"/>
                <a:gd name="T70" fmla="*/ 8631 w 8721"/>
                <a:gd name="T71" fmla="*/ 35 h 5846"/>
                <a:gd name="T72" fmla="*/ 8661 w 8721"/>
                <a:gd name="T73" fmla="*/ 60 h 5846"/>
                <a:gd name="T74" fmla="*/ 8686 w 8721"/>
                <a:gd name="T75" fmla="*/ 90 h 5846"/>
                <a:gd name="T76" fmla="*/ 8705 w 8721"/>
                <a:gd name="T77" fmla="*/ 125 h 5846"/>
                <a:gd name="T78" fmla="*/ 8716 w 8721"/>
                <a:gd name="T79" fmla="*/ 164 h 5846"/>
                <a:gd name="T80" fmla="*/ 8720 w 8721"/>
                <a:gd name="T81" fmla="*/ 184 h 5846"/>
                <a:gd name="T82" fmla="*/ 8721 w 8721"/>
                <a:gd name="T83" fmla="*/ 205 h 5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21" h="5846">
                  <a:moveTo>
                    <a:pt x="8721" y="5641"/>
                  </a:moveTo>
                  <a:lnTo>
                    <a:pt x="8720" y="5652"/>
                  </a:lnTo>
                  <a:lnTo>
                    <a:pt x="8720" y="5662"/>
                  </a:lnTo>
                  <a:lnTo>
                    <a:pt x="8718" y="5672"/>
                  </a:lnTo>
                  <a:lnTo>
                    <a:pt x="8716" y="5682"/>
                  </a:lnTo>
                  <a:lnTo>
                    <a:pt x="8711" y="5702"/>
                  </a:lnTo>
                  <a:lnTo>
                    <a:pt x="8705" y="5721"/>
                  </a:lnTo>
                  <a:lnTo>
                    <a:pt x="8696" y="5738"/>
                  </a:lnTo>
                  <a:lnTo>
                    <a:pt x="8686" y="5755"/>
                  </a:lnTo>
                  <a:lnTo>
                    <a:pt x="8674" y="5771"/>
                  </a:lnTo>
                  <a:lnTo>
                    <a:pt x="8661" y="5785"/>
                  </a:lnTo>
                  <a:lnTo>
                    <a:pt x="8646" y="5800"/>
                  </a:lnTo>
                  <a:lnTo>
                    <a:pt x="8631" y="5811"/>
                  </a:lnTo>
                  <a:lnTo>
                    <a:pt x="8614" y="5822"/>
                  </a:lnTo>
                  <a:lnTo>
                    <a:pt x="8596" y="5830"/>
                  </a:lnTo>
                  <a:lnTo>
                    <a:pt x="8577" y="5837"/>
                  </a:lnTo>
                  <a:lnTo>
                    <a:pt x="8558" y="5842"/>
                  </a:lnTo>
                  <a:lnTo>
                    <a:pt x="8548" y="5844"/>
                  </a:lnTo>
                  <a:lnTo>
                    <a:pt x="8537" y="5845"/>
                  </a:lnTo>
                  <a:lnTo>
                    <a:pt x="8527" y="5846"/>
                  </a:lnTo>
                  <a:lnTo>
                    <a:pt x="8517" y="5846"/>
                  </a:lnTo>
                  <a:lnTo>
                    <a:pt x="205" y="5846"/>
                  </a:lnTo>
                  <a:lnTo>
                    <a:pt x="194" y="5846"/>
                  </a:lnTo>
                  <a:lnTo>
                    <a:pt x="184" y="5845"/>
                  </a:lnTo>
                  <a:lnTo>
                    <a:pt x="174" y="5844"/>
                  </a:lnTo>
                  <a:lnTo>
                    <a:pt x="163" y="5842"/>
                  </a:lnTo>
                  <a:lnTo>
                    <a:pt x="143" y="5837"/>
                  </a:lnTo>
                  <a:lnTo>
                    <a:pt x="125" y="5830"/>
                  </a:lnTo>
                  <a:lnTo>
                    <a:pt x="107" y="5822"/>
                  </a:lnTo>
                  <a:lnTo>
                    <a:pt x="90" y="5811"/>
                  </a:lnTo>
                  <a:lnTo>
                    <a:pt x="74" y="5800"/>
                  </a:lnTo>
                  <a:lnTo>
                    <a:pt x="60" y="5785"/>
                  </a:lnTo>
                  <a:lnTo>
                    <a:pt x="47" y="5771"/>
                  </a:lnTo>
                  <a:lnTo>
                    <a:pt x="35" y="5755"/>
                  </a:lnTo>
                  <a:lnTo>
                    <a:pt x="25" y="5738"/>
                  </a:lnTo>
                  <a:lnTo>
                    <a:pt x="16" y="5721"/>
                  </a:lnTo>
                  <a:lnTo>
                    <a:pt x="9" y="5702"/>
                  </a:lnTo>
                  <a:lnTo>
                    <a:pt x="4" y="5682"/>
                  </a:lnTo>
                  <a:lnTo>
                    <a:pt x="2" y="5672"/>
                  </a:lnTo>
                  <a:lnTo>
                    <a:pt x="1" y="5662"/>
                  </a:lnTo>
                  <a:lnTo>
                    <a:pt x="0" y="5652"/>
                  </a:lnTo>
                  <a:lnTo>
                    <a:pt x="0" y="5641"/>
                  </a:lnTo>
                  <a:lnTo>
                    <a:pt x="0" y="205"/>
                  </a:lnTo>
                  <a:lnTo>
                    <a:pt x="0" y="194"/>
                  </a:lnTo>
                  <a:lnTo>
                    <a:pt x="1" y="184"/>
                  </a:lnTo>
                  <a:lnTo>
                    <a:pt x="2" y="174"/>
                  </a:lnTo>
                  <a:lnTo>
                    <a:pt x="4" y="164"/>
                  </a:lnTo>
                  <a:lnTo>
                    <a:pt x="9" y="143"/>
                  </a:lnTo>
                  <a:lnTo>
                    <a:pt x="16" y="125"/>
                  </a:lnTo>
                  <a:lnTo>
                    <a:pt x="25" y="107"/>
                  </a:lnTo>
                  <a:lnTo>
                    <a:pt x="35" y="90"/>
                  </a:lnTo>
                  <a:lnTo>
                    <a:pt x="47" y="74"/>
                  </a:lnTo>
                  <a:lnTo>
                    <a:pt x="60" y="60"/>
                  </a:lnTo>
                  <a:lnTo>
                    <a:pt x="74" y="47"/>
                  </a:lnTo>
                  <a:lnTo>
                    <a:pt x="90" y="35"/>
                  </a:lnTo>
                  <a:lnTo>
                    <a:pt x="107" y="25"/>
                  </a:lnTo>
                  <a:lnTo>
                    <a:pt x="125" y="16"/>
                  </a:lnTo>
                  <a:lnTo>
                    <a:pt x="143" y="9"/>
                  </a:lnTo>
                  <a:lnTo>
                    <a:pt x="163" y="4"/>
                  </a:lnTo>
                  <a:lnTo>
                    <a:pt x="174" y="2"/>
                  </a:lnTo>
                  <a:lnTo>
                    <a:pt x="184" y="1"/>
                  </a:lnTo>
                  <a:lnTo>
                    <a:pt x="194" y="0"/>
                  </a:lnTo>
                  <a:lnTo>
                    <a:pt x="205" y="0"/>
                  </a:lnTo>
                  <a:lnTo>
                    <a:pt x="8517" y="0"/>
                  </a:lnTo>
                  <a:lnTo>
                    <a:pt x="8527" y="0"/>
                  </a:lnTo>
                  <a:lnTo>
                    <a:pt x="8537" y="1"/>
                  </a:lnTo>
                  <a:lnTo>
                    <a:pt x="8548" y="2"/>
                  </a:lnTo>
                  <a:lnTo>
                    <a:pt x="8558" y="4"/>
                  </a:lnTo>
                  <a:lnTo>
                    <a:pt x="8577" y="9"/>
                  </a:lnTo>
                  <a:lnTo>
                    <a:pt x="8596" y="16"/>
                  </a:lnTo>
                  <a:lnTo>
                    <a:pt x="8614" y="25"/>
                  </a:lnTo>
                  <a:lnTo>
                    <a:pt x="8631" y="35"/>
                  </a:lnTo>
                  <a:lnTo>
                    <a:pt x="8646" y="47"/>
                  </a:lnTo>
                  <a:lnTo>
                    <a:pt x="8661" y="60"/>
                  </a:lnTo>
                  <a:lnTo>
                    <a:pt x="8674" y="74"/>
                  </a:lnTo>
                  <a:lnTo>
                    <a:pt x="8686" y="90"/>
                  </a:lnTo>
                  <a:lnTo>
                    <a:pt x="8696" y="107"/>
                  </a:lnTo>
                  <a:lnTo>
                    <a:pt x="8705" y="125"/>
                  </a:lnTo>
                  <a:lnTo>
                    <a:pt x="8711" y="143"/>
                  </a:lnTo>
                  <a:lnTo>
                    <a:pt x="8716" y="164"/>
                  </a:lnTo>
                  <a:lnTo>
                    <a:pt x="8718" y="174"/>
                  </a:lnTo>
                  <a:lnTo>
                    <a:pt x="8720" y="184"/>
                  </a:lnTo>
                  <a:lnTo>
                    <a:pt x="8720" y="194"/>
                  </a:lnTo>
                  <a:lnTo>
                    <a:pt x="8721" y="205"/>
                  </a:lnTo>
                  <a:lnTo>
                    <a:pt x="8721" y="5641"/>
                  </a:lnTo>
                  <a:close/>
                </a:path>
              </a:pathLst>
            </a:custGeom>
            <a:solidFill>
              <a:srgbClr val="3346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9">
              <a:extLst>
                <a:ext uri="{FF2B5EF4-FFF2-40B4-BE49-F238E27FC236}">
                  <a16:creationId xmlns:a16="http://schemas.microsoft.com/office/drawing/2014/main" id="{48720F10-BEC4-49B5-B441-D515DFF2BA83}"/>
                </a:ext>
              </a:extLst>
            </p:cNvPr>
            <p:cNvSpPr>
              <a:spLocks/>
            </p:cNvSpPr>
            <p:nvPr/>
          </p:nvSpPr>
          <p:spPr bwMode="auto">
            <a:xfrm>
              <a:off x="5838357" y="873662"/>
              <a:ext cx="2189537" cy="2124117"/>
            </a:xfrm>
            <a:custGeom>
              <a:avLst/>
              <a:gdLst>
                <a:gd name="T0" fmla="*/ 3169 w 3169"/>
                <a:gd name="T1" fmla="*/ 3630 h 3630"/>
                <a:gd name="T2" fmla="*/ 2820 w 3169"/>
                <a:gd name="T3" fmla="*/ 3630 h 3630"/>
                <a:gd name="T4" fmla="*/ 2820 w 3169"/>
                <a:gd name="T5" fmla="*/ 436 h 3630"/>
                <a:gd name="T6" fmla="*/ 176 w 3169"/>
                <a:gd name="T7" fmla="*/ 436 h 3630"/>
                <a:gd name="T8" fmla="*/ 0 w 3169"/>
                <a:gd name="T9" fmla="*/ 0 h 3630"/>
                <a:gd name="T10" fmla="*/ 2965 w 3169"/>
                <a:gd name="T11" fmla="*/ 0 h 3630"/>
                <a:gd name="T12" fmla="*/ 2975 w 3169"/>
                <a:gd name="T13" fmla="*/ 0 h 3630"/>
                <a:gd name="T14" fmla="*/ 2985 w 3169"/>
                <a:gd name="T15" fmla="*/ 1 h 3630"/>
                <a:gd name="T16" fmla="*/ 2996 w 3169"/>
                <a:gd name="T17" fmla="*/ 2 h 3630"/>
                <a:gd name="T18" fmla="*/ 3006 w 3169"/>
                <a:gd name="T19" fmla="*/ 4 h 3630"/>
                <a:gd name="T20" fmla="*/ 3025 w 3169"/>
                <a:gd name="T21" fmla="*/ 9 h 3630"/>
                <a:gd name="T22" fmla="*/ 3044 w 3169"/>
                <a:gd name="T23" fmla="*/ 16 h 3630"/>
                <a:gd name="T24" fmla="*/ 3062 w 3169"/>
                <a:gd name="T25" fmla="*/ 25 h 3630"/>
                <a:gd name="T26" fmla="*/ 3079 w 3169"/>
                <a:gd name="T27" fmla="*/ 35 h 3630"/>
                <a:gd name="T28" fmla="*/ 3094 w 3169"/>
                <a:gd name="T29" fmla="*/ 47 h 3630"/>
                <a:gd name="T30" fmla="*/ 3109 w 3169"/>
                <a:gd name="T31" fmla="*/ 60 h 3630"/>
                <a:gd name="T32" fmla="*/ 3122 w 3169"/>
                <a:gd name="T33" fmla="*/ 74 h 3630"/>
                <a:gd name="T34" fmla="*/ 3134 w 3169"/>
                <a:gd name="T35" fmla="*/ 90 h 3630"/>
                <a:gd name="T36" fmla="*/ 3144 w 3169"/>
                <a:gd name="T37" fmla="*/ 107 h 3630"/>
                <a:gd name="T38" fmla="*/ 3153 w 3169"/>
                <a:gd name="T39" fmla="*/ 125 h 3630"/>
                <a:gd name="T40" fmla="*/ 3159 w 3169"/>
                <a:gd name="T41" fmla="*/ 143 h 3630"/>
                <a:gd name="T42" fmla="*/ 3164 w 3169"/>
                <a:gd name="T43" fmla="*/ 164 h 3630"/>
                <a:gd name="T44" fmla="*/ 3166 w 3169"/>
                <a:gd name="T45" fmla="*/ 174 h 3630"/>
                <a:gd name="T46" fmla="*/ 3168 w 3169"/>
                <a:gd name="T47" fmla="*/ 184 h 3630"/>
                <a:gd name="T48" fmla="*/ 3168 w 3169"/>
                <a:gd name="T49" fmla="*/ 194 h 3630"/>
                <a:gd name="T50" fmla="*/ 3169 w 3169"/>
                <a:gd name="T51" fmla="*/ 205 h 3630"/>
                <a:gd name="T52" fmla="*/ 3169 w 3169"/>
                <a:gd name="T53" fmla="*/ 363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69" h="3630">
                  <a:moveTo>
                    <a:pt x="3169" y="3630"/>
                  </a:moveTo>
                  <a:lnTo>
                    <a:pt x="2820" y="3630"/>
                  </a:lnTo>
                  <a:lnTo>
                    <a:pt x="2820" y="436"/>
                  </a:lnTo>
                  <a:lnTo>
                    <a:pt x="176" y="436"/>
                  </a:lnTo>
                  <a:lnTo>
                    <a:pt x="0" y="0"/>
                  </a:lnTo>
                  <a:lnTo>
                    <a:pt x="2965" y="0"/>
                  </a:lnTo>
                  <a:lnTo>
                    <a:pt x="2975" y="0"/>
                  </a:lnTo>
                  <a:lnTo>
                    <a:pt x="2985" y="1"/>
                  </a:lnTo>
                  <a:lnTo>
                    <a:pt x="2996" y="2"/>
                  </a:lnTo>
                  <a:lnTo>
                    <a:pt x="3006" y="4"/>
                  </a:lnTo>
                  <a:lnTo>
                    <a:pt x="3025" y="9"/>
                  </a:lnTo>
                  <a:lnTo>
                    <a:pt x="3044" y="16"/>
                  </a:lnTo>
                  <a:lnTo>
                    <a:pt x="3062" y="25"/>
                  </a:lnTo>
                  <a:lnTo>
                    <a:pt x="3079" y="35"/>
                  </a:lnTo>
                  <a:lnTo>
                    <a:pt x="3094" y="47"/>
                  </a:lnTo>
                  <a:lnTo>
                    <a:pt x="3109" y="60"/>
                  </a:lnTo>
                  <a:lnTo>
                    <a:pt x="3122" y="74"/>
                  </a:lnTo>
                  <a:lnTo>
                    <a:pt x="3134" y="90"/>
                  </a:lnTo>
                  <a:lnTo>
                    <a:pt x="3144" y="107"/>
                  </a:lnTo>
                  <a:lnTo>
                    <a:pt x="3153" y="125"/>
                  </a:lnTo>
                  <a:lnTo>
                    <a:pt x="3159" y="143"/>
                  </a:lnTo>
                  <a:lnTo>
                    <a:pt x="3164" y="164"/>
                  </a:lnTo>
                  <a:lnTo>
                    <a:pt x="3166" y="174"/>
                  </a:lnTo>
                  <a:lnTo>
                    <a:pt x="3168" y="184"/>
                  </a:lnTo>
                  <a:lnTo>
                    <a:pt x="3168" y="194"/>
                  </a:lnTo>
                  <a:lnTo>
                    <a:pt x="3169" y="205"/>
                  </a:lnTo>
                  <a:lnTo>
                    <a:pt x="3169" y="3630"/>
                  </a:lnTo>
                  <a:close/>
                </a:path>
              </a:pathLst>
            </a:custGeom>
            <a:solidFill>
              <a:srgbClr val="455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8" name="Picture 16">
              <a:extLst>
                <a:ext uri="{FF2B5EF4-FFF2-40B4-BE49-F238E27FC236}">
                  <a16:creationId xmlns:a16="http://schemas.microsoft.com/office/drawing/2014/main" id="{9763117A-948A-48DC-A99B-6596DF07830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353725" y="1119405"/>
              <a:ext cx="5303529" cy="2862045"/>
            </a:xfrm>
            <a:prstGeom prst="rect">
              <a:avLst/>
            </a:prstGeom>
          </p:spPr>
        </p:pic>
      </p:grpSp>
      <p:sp>
        <p:nvSpPr>
          <p:cNvPr id="3" name="Bulle narrative : ronde 2">
            <a:extLst>
              <a:ext uri="{FF2B5EF4-FFF2-40B4-BE49-F238E27FC236}">
                <a16:creationId xmlns:a16="http://schemas.microsoft.com/office/drawing/2014/main" id="{FD0364D1-EF2B-47FE-9103-950A8BFA7AB3}"/>
              </a:ext>
            </a:extLst>
          </p:cNvPr>
          <p:cNvSpPr/>
          <p:nvPr/>
        </p:nvSpPr>
        <p:spPr>
          <a:xfrm rot="10800000" flipV="1">
            <a:off x="-4360" y="2666569"/>
            <a:ext cx="2529846" cy="1117709"/>
          </a:xfrm>
          <a:prstGeom prst="wedgeEllipseCallout">
            <a:avLst>
              <a:gd name="adj1" fmla="val -26979"/>
              <a:gd name="adj2" fmla="val -14404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Création d’une nouvelle analyse</a:t>
            </a:r>
          </a:p>
        </p:txBody>
      </p:sp>
      <p:pic>
        <p:nvPicPr>
          <p:cNvPr id="7" name="Picture 16">
            <a:extLst>
              <a:ext uri="{FF2B5EF4-FFF2-40B4-BE49-F238E27FC236}">
                <a16:creationId xmlns:a16="http://schemas.microsoft.com/office/drawing/2014/main" id="{13A01A4C-C9A3-4F86-AA78-5CE64F697B1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769464" y="725959"/>
            <a:ext cx="6624537" cy="3574927"/>
          </a:xfrm>
          <a:prstGeom prst="rect">
            <a:avLst/>
          </a:prstGeom>
        </p:spPr>
      </p:pic>
      <p:sp>
        <p:nvSpPr>
          <p:cNvPr id="8" name="Bulle narrative : ronde 7">
            <a:extLst>
              <a:ext uri="{FF2B5EF4-FFF2-40B4-BE49-F238E27FC236}">
                <a16:creationId xmlns:a16="http://schemas.microsoft.com/office/drawing/2014/main" id="{D8E44CC2-E653-40FF-B5BA-753618749E3B}"/>
              </a:ext>
            </a:extLst>
          </p:cNvPr>
          <p:cNvSpPr/>
          <p:nvPr/>
        </p:nvSpPr>
        <p:spPr>
          <a:xfrm>
            <a:off x="8964687" y="1002396"/>
            <a:ext cx="3117090" cy="881564"/>
          </a:xfrm>
          <a:prstGeom prst="wedgeEllipseCallout">
            <a:avLst>
              <a:gd name="adj1" fmla="val -93824"/>
              <a:gd name="adj2" fmla="val -1488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ysClr val="windowText" lastClr="000000"/>
                </a:solidFill>
              </a:rPr>
              <a:t>Dashboard cubes client</a:t>
            </a:r>
            <a:endParaRPr lang="fr-FR" dirty="0"/>
          </a:p>
        </p:txBody>
      </p:sp>
      <p:pic>
        <p:nvPicPr>
          <p:cNvPr id="23" name="Picture 16">
            <a:extLst>
              <a:ext uri="{FF2B5EF4-FFF2-40B4-BE49-F238E27FC236}">
                <a16:creationId xmlns:a16="http://schemas.microsoft.com/office/drawing/2014/main" id="{6EA3F9F0-16D6-4625-ACBB-AD14E0D1890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769463" y="725957"/>
            <a:ext cx="6624538" cy="3574927"/>
          </a:xfrm>
          <a:prstGeom prst="rect">
            <a:avLst/>
          </a:prstGeom>
        </p:spPr>
      </p:pic>
      <p:sp>
        <p:nvSpPr>
          <p:cNvPr id="4" name="Bulle narrative : ronde 3">
            <a:extLst>
              <a:ext uri="{FF2B5EF4-FFF2-40B4-BE49-F238E27FC236}">
                <a16:creationId xmlns:a16="http://schemas.microsoft.com/office/drawing/2014/main" id="{93A928F1-D260-48C8-9A42-B06054674BA9}"/>
              </a:ext>
            </a:extLst>
          </p:cNvPr>
          <p:cNvSpPr/>
          <p:nvPr/>
        </p:nvSpPr>
        <p:spPr>
          <a:xfrm>
            <a:off x="9006679" y="1795290"/>
            <a:ext cx="2714816" cy="847532"/>
          </a:xfrm>
          <a:prstGeom prst="wedgeEllipseCallout">
            <a:avLst>
              <a:gd name="adj1" fmla="val -93343"/>
              <a:gd name="adj2" fmla="val 6699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Les tweets extraits</a:t>
            </a:r>
          </a:p>
        </p:txBody>
      </p:sp>
      <p:sp>
        <p:nvSpPr>
          <p:cNvPr id="5" name="Bulle narrative : ronde 4">
            <a:extLst>
              <a:ext uri="{FF2B5EF4-FFF2-40B4-BE49-F238E27FC236}">
                <a16:creationId xmlns:a16="http://schemas.microsoft.com/office/drawing/2014/main" id="{D0F90F5A-4B06-4058-9520-7518ED1BD007}"/>
              </a:ext>
            </a:extLst>
          </p:cNvPr>
          <p:cNvSpPr/>
          <p:nvPr/>
        </p:nvSpPr>
        <p:spPr>
          <a:xfrm>
            <a:off x="4868019" y="1481321"/>
            <a:ext cx="2208630" cy="612648"/>
          </a:xfrm>
          <a:prstGeom prst="wedgeEllipseCallout">
            <a:avLst>
              <a:gd name="adj1" fmla="val -85424"/>
              <a:gd name="adj2" fmla="val 5035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Analyses OLAP</a:t>
            </a:r>
          </a:p>
        </p:txBody>
      </p:sp>
    </p:spTree>
    <p:extLst>
      <p:ext uri="{BB962C8B-B14F-4D97-AF65-F5344CB8AC3E}">
        <p14:creationId xmlns:p14="http://schemas.microsoft.com/office/powerpoint/2010/main" val="19561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80">
                                          <p:stCondLst>
                                            <p:cond delay="0"/>
                                          </p:stCondLst>
                                        </p:cTn>
                                        <p:tgtEl>
                                          <p:spTgt spid="24"/>
                                        </p:tgtEl>
                                      </p:cBhvr>
                                    </p:animEffect>
                                    <p:anim calcmode="lin" valueType="num">
                                      <p:cBhvr>
                                        <p:cTn id="8"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3" dur="26">
                                          <p:stCondLst>
                                            <p:cond delay="650"/>
                                          </p:stCondLst>
                                        </p:cTn>
                                        <p:tgtEl>
                                          <p:spTgt spid="24"/>
                                        </p:tgtEl>
                                      </p:cBhvr>
                                      <p:to x="100000" y="60000"/>
                                    </p:animScale>
                                    <p:animScale>
                                      <p:cBhvr>
                                        <p:cTn id="14" dur="166" decel="50000">
                                          <p:stCondLst>
                                            <p:cond delay="676"/>
                                          </p:stCondLst>
                                        </p:cTn>
                                        <p:tgtEl>
                                          <p:spTgt spid="24"/>
                                        </p:tgtEl>
                                      </p:cBhvr>
                                      <p:to x="100000" y="100000"/>
                                    </p:animScale>
                                    <p:animScale>
                                      <p:cBhvr>
                                        <p:cTn id="15" dur="26">
                                          <p:stCondLst>
                                            <p:cond delay="1312"/>
                                          </p:stCondLst>
                                        </p:cTn>
                                        <p:tgtEl>
                                          <p:spTgt spid="24"/>
                                        </p:tgtEl>
                                      </p:cBhvr>
                                      <p:to x="100000" y="80000"/>
                                    </p:animScale>
                                    <p:animScale>
                                      <p:cBhvr>
                                        <p:cTn id="16" dur="166" decel="50000">
                                          <p:stCondLst>
                                            <p:cond delay="1338"/>
                                          </p:stCondLst>
                                        </p:cTn>
                                        <p:tgtEl>
                                          <p:spTgt spid="24"/>
                                        </p:tgtEl>
                                      </p:cBhvr>
                                      <p:to x="100000" y="100000"/>
                                    </p:animScale>
                                    <p:animScale>
                                      <p:cBhvr>
                                        <p:cTn id="17" dur="26">
                                          <p:stCondLst>
                                            <p:cond delay="1642"/>
                                          </p:stCondLst>
                                        </p:cTn>
                                        <p:tgtEl>
                                          <p:spTgt spid="24"/>
                                        </p:tgtEl>
                                      </p:cBhvr>
                                      <p:to x="100000" y="90000"/>
                                    </p:animScale>
                                    <p:animScale>
                                      <p:cBhvr>
                                        <p:cTn id="18" dur="166" decel="50000">
                                          <p:stCondLst>
                                            <p:cond delay="1668"/>
                                          </p:stCondLst>
                                        </p:cTn>
                                        <p:tgtEl>
                                          <p:spTgt spid="24"/>
                                        </p:tgtEl>
                                      </p:cBhvr>
                                      <p:to x="100000" y="100000"/>
                                    </p:animScale>
                                    <p:animScale>
                                      <p:cBhvr>
                                        <p:cTn id="19" dur="26">
                                          <p:stCondLst>
                                            <p:cond delay="1808"/>
                                          </p:stCondLst>
                                        </p:cTn>
                                        <p:tgtEl>
                                          <p:spTgt spid="24"/>
                                        </p:tgtEl>
                                      </p:cBhvr>
                                      <p:to x="100000" y="95000"/>
                                    </p:animScale>
                                    <p:animScale>
                                      <p:cBhvr>
                                        <p:cTn id="20" dur="166" decel="50000">
                                          <p:stCondLst>
                                            <p:cond delay="1834"/>
                                          </p:stCondLst>
                                        </p:cTn>
                                        <p:tgtEl>
                                          <p:spTgt spid="2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53" presetClass="entr" presetSubtype="16"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10" presetClass="entr" presetSubtype="0" fill="hold" grpId="0" nodeType="withEffect">
                                  <p:stCondLst>
                                    <p:cond delay="1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3"/>
                                        </p:tgtEl>
                                        <p:attrNameLst>
                                          <p:attrName>style.visibility</p:attrName>
                                        </p:attrNameLst>
                                      </p:cBhvr>
                                      <p:to>
                                        <p:strVal val="hidden"/>
                                      </p:to>
                                    </p:set>
                                  </p:childTnLst>
                                </p:cTn>
                              </p:par>
                              <p:par>
                                <p:cTn id="54" presetID="16" presetClass="entr" presetSubtype="21"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barn(inVertical)">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barn(inVertical)">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
                                        </p:tgtEl>
                                        <p:attrNameLst>
                                          <p:attrName>style.visibility</p:attrName>
                                        </p:attrNameLst>
                                      </p:cBhvr>
                                      <p:to>
                                        <p:strVal val="hidden"/>
                                      </p:to>
                                    </p:set>
                                  </p:childTnLst>
                                </p:cTn>
                              </p:par>
                              <p:par>
                                <p:cTn id="69" presetID="10" presetClass="entr" presetSubtype="0" fill="hold" grpId="0"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3" grpId="0" animBg="1"/>
      <p:bldP spid="3" grpId="1" animBg="1"/>
      <p:bldP spid="8" grpId="0" animBg="1"/>
      <p:bldP spid="8" grpId="1" animBg="1"/>
      <p:bldP spid="4" grpId="0" animBg="1"/>
      <p:bldP spid="4" grpId="1"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a:extLst>
              <a:ext uri="{FF2B5EF4-FFF2-40B4-BE49-F238E27FC236}">
                <a16:creationId xmlns:a16="http://schemas.microsoft.com/office/drawing/2014/main" id="{324948AC-AA38-46E1-B68C-05510CF3AA41}"/>
              </a:ext>
            </a:extLst>
          </p:cNvPr>
          <p:cNvGrpSpPr>
            <a:grpSpLocks noChangeAspect="1"/>
          </p:cNvGrpSpPr>
          <p:nvPr/>
        </p:nvGrpSpPr>
        <p:grpSpPr>
          <a:xfrm>
            <a:off x="928672" y="107879"/>
            <a:ext cx="10461224" cy="6757203"/>
            <a:chOff x="2001136" y="873662"/>
            <a:chExt cx="6026758" cy="4323178"/>
          </a:xfrm>
        </p:grpSpPr>
        <p:sp>
          <p:nvSpPr>
            <p:cNvPr id="3" name="Freeform 5">
              <a:extLst>
                <a:ext uri="{FF2B5EF4-FFF2-40B4-BE49-F238E27FC236}">
                  <a16:creationId xmlns:a16="http://schemas.microsoft.com/office/drawing/2014/main" id="{1B7B3FF1-05B9-4906-AC43-4F7FC4C10D54}"/>
                </a:ext>
              </a:extLst>
            </p:cNvPr>
            <p:cNvSpPr>
              <a:spLocks/>
            </p:cNvSpPr>
            <p:nvPr/>
          </p:nvSpPr>
          <p:spPr bwMode="auto">
            <a:xfrm>
              <a:off x="4124324" y="4550405"/>
              <a:ext cx="1780382" cy="646435"/>
            </a:xfrm>
            <a:custGeom>
              <a:avLst/>
              <a:gdLst>
                <a:gd name="T0" fmla="*/ 2164 w 2572"/>
                <a:gd name="T1" fmla="*/ 0 h 1638"/>
                <a:gd name="T2" fmla="*/ 269 w 2572"/>
                <a:gd name="T3" fmla="*/ 1081 h 1638"/>
                <a:gd name="T4" fmla="*/ 255 w 2572"/>
                <a:gd name="T5" fmla="*/ 1115 h 1638"/>
                <a:gd name="T6" fmla="*/ 239 w 2572"/>
                <a:gd name="T7" fmla="*/ 1148 h 1638"/>
                <a:gd name="T8" fmla="*/ 199 w 2572"/>
                <a:gd name="T9" fmla="*/ 1214 h 1638"/>
                <a:gd name="T10" fmla="*/ 154 w 2572"/>
                <a:gd name="T11" fmla="*/ 1278 h 1638"/>
                <a:gd name="T12" fmla="*/ 109 w 2572"/>
                <a:gd name="T13" fmla="*/ 1338 h 1638"/>
                <a:gd name="T14" fmla="*/ 33 w 2572"/>
                <a:gd name="T15" fmla="*/ 1435 h 1638"/>
                <a:gd name="T16" fmla="*/ 9 w 2572"/>
                <a:gd name="T17" fmla="*/ 1470 h 1638"/>
                <a:gd name="T18" fmla="*/ 3 w 2572"/>
                <a:gd name="T19" fmla="*/ 1483 h 1638"/>
                <a:gd name="T20" fmla="*/ 0 w 2572"/>
                <a:gd name="T21" fmla="*/ 1493 h 1638"/>
                <a:gd name="T22" fmla="*/ 1 w 2572"/>
                <a:gd name="T23" fmla="*/ 1559 h 1638"/>
                <a:gd name="T24" fmla="*/ 5 w 2572"/>
                <a:gd name="T25" fmla="*/ 1576 h 1638"/>
                <a:gd name="T26" fmla="*/ 13 w 2572"/>
                <a:gd name="T27" fmla="*/ 1592 h 1638"/>
                <a:gd name="T28" fmla="*/ 25 w 2572"/>
                <a:gd name="T29" fmla="*/ 1606 h 1638"/>
                <a:gd name="T30" fmla="*/ 39 w 2572"/>
                <a:gd name="T31" fmla="*/ 1618 h 1638"/>
                <a:gd name="T32" fmla="*/ 56 w 2572"/>
                <a:gd name="T33" fmla="*/ 1627 h 1638"/>
                <a:gd name="T34" fmla="*/ 75 w 2572"/>
                <a:gd name="T35" fmla="*/ 1634 h 1638"/>
                <a:gd name="T36" fmla="*/ 96 w 2572"/>
                <a:gd name="T37" fmla="*/ 1637 h 1638"/>
                <a:gd name="T38" fmla="*/ 2466 w 2572"/>
                <a:gd name="T39" fmla="*/ 1638 h 1638"/>
                <a:gd name="T40" fmla="*/ 2487 w 2572"/>
                <a:gd name="T41" fmla="*/ 1636 h 1638"/>
                <a:gd name="T42" fmla="*/ 2507 w 2572"/>
                <a:gd name="T43" fmla="*/ 1631 h 1638"/>
                <a:gd name="T44" fmla="*/ 2525 w 2572"/>
                <a:gd name="T45" fmla="*/ 1623 h 1638"/>
                <a:gd name="T46" fmla="*/ 2541 w 2572"/>
                <a:gd name="T47" fmla="*/ 1612 h 1638"/>
                <a:gd name="T48" fmla="*/ 2554 w 2572"/>
                <a:gd name="T49" fmla="*/ 1599 h 1638"/>
                <a:gd name="T50" fmla="*/ 2564 w 2572"/>
                <a:gd name="T51" fmla="*/ 1584 h 1638"/>
                <a:gd name="T52" fmla="*/ 2570 w 2572"/>
                <a:gd name="T53" fmla="*/ 1568 h 1638"/>
                <a:gd name="T54" fmla="*/ 2572 w 2572"/>
                <a:gd name="T55" fmla="*/ 1551 h 1638"/>
                <a:gd name="T56" fmla="*/ 2572 w 2572"/>
                <a:gd name="T57" fmla="*/ 1488 h 1638"/>
                <a:gd name="T58" fmla="*/ 2567 w 2572"/>
                <a:gd name="T59" fmla="*/ 1476 h 1638"/>
                <a:gd name="T60" fmla="*/ 2552 w 2572"/>
                <a:gd name="T61" fmla="*/ 1452 h 1638"/>
                <a:gd name="T62" fmla="*/ 2502 w 2572"/>
                <a:gd name="T63" fmla="*/ 1385 h 1638"/>
                <a:gd name="T64" fmla="*/ 2436 w 2572"/>
                <a:gd name="T65" fmla="*/ 1300 h 1638"/>
                <a:gd name="T66" fmla="*/ 2391 w 2572"/>
                <a:gd name="T67" fmla="*/ 1235 h 1638"/>
                <a:gd name="T68" fmla="*/ 2349 w 2572"/>
                <a:gd name="T69" fmla="*/ 1168 h 1638"/>
                <a:gd name="T70" fmla="*/ 2321 w 2572"/>
                <a:gd name="T71" fmla="*/ 1116 h 1638"/>
                <a:gd name="T72" fmla="*/ 2307 w 2572"/>
                <a:gd name="T73" fmla="*/ 1081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72" h="1638">
                  <a:moveTo>
                    <a:pt x="2301" y="1064"/>
                  </a:moveTo>
                  <a:lnTo>
                    <a:pt x="2164" y="0"/>
                  </a:lnTo>
                  <a:lnTo>
                    <a:pt x="409" y="0"/>
                  </a:lnTo>
                  <a:lnTo>
                    <a:pt x="269" y="1081"/>
                  </a:lnTo>
                  <a:lnTo>
                    <a:pt x="263" y="1098"/>
                  </a:lnTo>
                  <a:lnTo>
                    <a:pt x="255" y="1115"/>
                  </a:lnTo>
                  <a:lnTo>
                    <a:pt x="247" y="1132"/>
                  </a:lnTo>
                  <a:lnTo>
                    <a:pt x="239" y="1148"/>
                  </a:lnTo>
                  <a:lnTo>
                    <a:pt x="220" y="1182"/>
                  </a:lnTo>
                  <a:lnTo>
                    <a:pt x="199" y="1214"/>
                  </a:lnTo>
                  <a:lnTo>
                    <a:pt x="178" y="1247"/>
                  </a:lnTo>
                  <a:lnTo>
                    <a:pt x="154" y="1278"/>
                  </a:lnTo>
                  <a:lnTo>
                    <a:pt x="132" y="1309"/>
                  </a:lnTo>
                  <a:lnTo>
                    <a:pt x="109" y="1338"/>
                  </a:lnTo>
                  <a:lnTo>
                    <a:pt x="68" y="1390"/>
                  </a:lnTo>
                  <a:lnTo>
                    <a:pt x="33" y="1435"/>
                  </a:lnTo>
                  <a:lnTo>
                    <a:pt x="19" y="1454"/>
                  </a:lnTo>
                  <a:lnTo>
                    <a:pt x="9" y="1470"/>
                  </a:lnTo>
                  <a:lnTo>
                    <a:pt x="5" y="1477"/>
                  </a:lnTo>
                  <a:lnTo>
                    <a:pt x="3" y="1483"/>
                  </a:lnTo>
                  <a:lnTo>
                    <a:pt x="1" y="1489"/>
                  </a:lnTo>
                  <a:lnTo>
                    <a:pt x="0" y="1493"/>
                  </a:lnTo>
                  <a:lnTo>
                    <a:pt x="0" y="1551"/>
                  </a:lnTo>
                  <a:lnTo>
                    <a:pt x="1" y="1559"/>
                  </a:lnTo>
                  <a:lnTo>
                    <a:pt x="2" y="1568"/>
                  </a:lnTo>
                  <a:lnTo>
                    <a:pt x="5" y="1576"/>
                  </a:lnTo>
                  <a:lnTo>
                    <a:pt x="9" y="1584"/>
                  </a:lnTo>
                  <a:lnTo>
                    <a:pt x="13" y="1592"/>
                  </a:lnTo>
                  <a:lnTo>
                    <a:pt x="19" y="1599"/>
                  </a:lnTo>
                  <a:lnTo>
                    <a:pt x="25" y="1606"/>
                  </a:lnTo>
                  <a:lnTo>
                    <a:pt x="32" y="1612"/>
                  </a:lnTo>
                  <a:lnTo>
                    <a:pt x="39" y="1618"/>
                  </a:lnTo>
                  <a:lnTo>
                    <a:pt x="47" y="1623"/>
                  </a:lnTo>
                  <a:lnTo>
                    <a:pt x="56" y="1627"/>
                  </a:lnTo>
                  <a:lnTo>
                    <a:pt x="65" y="1631"/>
                  </a:lnTo>
                  <a:lnTo>
                    <a:pt x="75" y="1634"/>
                  </a:lnTo>
                  <a:lnTo>
                    <a:pt x="86" y="1636"/>
                  </a:lnTo>
                  <a:lnTo>
                    <a:pt x="96" y="1637"/>
                  </a:lnTo>
                  <a:lnTo>
                    <a:pt x="107" y="1638"/>
                  </a:lnTo>
                  <a:lnTo>
                    <a:pt x="2466" y="1638"/>
                  </a:lnTo>
                  <a:lnTo>
                    <a:pt x="2476" y="1637"/>
                  </a:lnTo>
                  <a:lnTo>
                    <a:pt x="2487" y="1636"/>
                  </a:lnTo>
                  <a:lnTo>
                    <a:pt x="2497" y="1634"/>
                  </a:lnTo>
                  <a:lnTo>
                    <a:pt x="2507" y="1631"/>
                  </a:lnTo>
                  <a:lnTo>
                    <a:pt x="2516" y="1627"/>
                  </a:lnTo>
                  <a:lnTo>
                    <a:pt x="2525" y="1623"/>
                  </a:lnTo>
                  <a:lnTo>
                    <a:pt x="2533" y="1618"/>
                  </a:lnTo>
                  <a:lnTo>
                    <a:pt x="2541" y="1612"/>
                  </a:lnTo>
                  <a:lnTo>
                    <a:pt x="2548" y="1606"/>
                  </a:lnTo>
                  <a:lnTo>
                    <a:pt x="2554" y="1599"/>
                  </a:lnTo>
                  <a:lnTo>
                    <a:pt x="2559" y="1592"/>
                  </a:lnTo>
                  <a:lnTo>
                    <a:pt x="2564" y="1584"/>
                  </a:lnTo>
                  <a:lnTo>
                    <a:pt x="2567" y="1576"/>
                  </a:lnTo>
                  <a:lnTo>
                    <a:pt x="2570" y="1568"/>
                  </a:lnTo>
                  <a:lnTo>
                    <a:pt x="2572" y="1559"/>
                  </a:lnTo>
                  <a:lnTo>
                    <a:pt x="2572" y="1551"/>
                  </a:lnTo>
                  <a:lnTo>
                    <a:pt x="2572" y="1493"/>
                  </a:lnTo>
                  <a:lnTo>
                    <a:pt x="2572" y="1488"/>
                  </a:lnTo>
                  <a:lnTo>
                    <a:pt x="2570" y="1483"/>
                  </a:lnTo>
                  <a:lnTo>
                    <a:pt x="2567" y="1476"/>
                  </a:lnTo>
                  <a:lnTo>
                    <a:pt x="2563" y="1469"/>
                  </a:lnTo>
                  <a:lnTo>
                    <a:pt x="2552" y="1452"/>
                  </a:lnTo>
                  <a:lnTo>
                    <a:pt x="2538" y="1432"/>
                  </a:lnTo>
                  <a:lnTo>
                    <a:pt x="2502" y="1385"/>
                  </a:lnTo>
                  <a:lnTo>
                    <a:pt x="2459" y="1330"/>
                  </a:lnTo>
                  <a:lnTo>
                    <a:pt x="2436" y="1300"/>
                  </a:lnTo>
                  <a:lnTo>
                    <a:pt x="2413" y="1268"/>
                  </a:lnTo>
                  <a:lnTo>
                    <a:pt x="2391" y="1235"/>
                  </a:lnTo>
                  <a:lnTo>
                    <a:pt x="2369" y="1202"/>
                  </a:lnTo>
                  <a:lnTo>
                    <a:pt x="2349" y="1168"/>
                  </a:lnTo>
                  <a:lnTo>
                    <a:pt x="2330" y="1133"/>
                  </a:lnTo>
                  <a:lnTo>
                    <a:pt x="2321" y="1116"/>
                  </a:lnTo>
                  <a:lnTo>
                    <a:pt x="2314" y="1098"/>
                  </a:lnTo>
                  <a:lnTo>
                    <a:pt x="2307" y="1081"/>
                  </a:lnTo>
                  <a:lnTo>
                    <a:pt x="2301" y="1064"/>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 name="Freeform 6">
              <a:extLst>
                <a:ext uri="{FF2B5EF4-FFF2-40B4-BE49-F238E27FC236}">
                  <a16:creationId xmlns:a16="http://schemas.microsoft.com/office/drawing/2014/main" id="{5E78DE24-18EE-4C8B-ABDE-EB1DE1579B87}"/>
                </a:ext>
              </a:extLst>
            </p:cNvPr>
            <p:cNvSpPr>
              <a:spLocks/>
            </p:cNvSpPr>
            <p:nvPr/>
          </p:nvSpPr>
          <p:spPr bwMode="auto">
            <a:xfrm>
              <a:off x="4384193" y="4387619"/>
              <a:ext cx="1260644" cy="163934"/>
            </a:xfrm>
            <a:custGeom>
              <a:avLst/>
              <a:gdLst>
                <a:gd name="T0" fmla="*/ 36 w 1826"/>
                <a:gd name="T1" fmla="*/ 0 h 277"/>
                <a:gd name="T2" fmla="*/ 0 w 1826"/>
                <a:gd name="T3" fmla="*/ 277 h 277"/>
                <a:gd name="T4" fmla="*/ 1826 w 1826"/>
                <a:gd name="T5" fmla="*/ 277 h 277"/>
                <a:gd name="T6" fmla="*/ 1791 w 1826"/>
                <a:gd name="T7" fmla="*/ 0 h 277"/>
                <a:gd name="T8" fmla="*/ 36 w 1826"/>
                <a:gd name="T9" fmla="*/ 0 h 277"/>
              </a:gdLst>
              <a:ahLst/>
              <a:cxnLst>
                <a:cxn ang="0">
                  <a:pos x="T0" y="T1"/>
                </a:cxn>
                <a:cxn ang="0">
                  <a:pos x="T2" y="T3"/>
                </a:cxn>
                <a:cxn ang="0">
                  <a:pos x="T4" y="T5"/>
                </a:cxn>
                <a:cxn ang="0">
                  <a:pos x="T6" y="T7"/>
                </a:cxn>
                <a:cxn ang="0">
                  <a:pos x="T8" y="T9"/>
                </a:cxn>
              </a:cxnLst>
              <a:rect l="0" t="0" r="r" b="b"/>
              <a:pathLst>
                <a:path w="1826" h="277">
                  <a:moveTo>
                    <a:pt x="36" y="0"/>
                  </a:moveTo>
                  <a:lnTo>
                    <a:pt x="0" y="277"/>
                  </a:lnTo>
                  <a:lnTo>
                    <a:pt x="1826" y="277"/>
                  </a:lnTo>
                  <a:lnTo>
                    <a:pt x="1791" y="0"/>
                  </a:lnTo>
                  <a:lnTo>
                    <a:pt x="36" y="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dirty="0"/>
            </a:p>
          </p:txBody>
        </p:sp>
        <p:sp>
          <p:nvSpPr>
            <p:cNvPr id="5" name="Freeform 7">
              <a:extLst>
                <a:ext uri="{FF2B5EF4-FFF2-40B4-BE49-F238E27FC236}">
                  <a16:creationId xmlns:a16="http://schemas.microsoft.com/office/drawing/2014/main" id="{21A01BF8-2CF0-4F3A-9E71-649687510F66}"/>
                </a:ext>
              </a:extLst>
            </p:cNvPr>
            <p:cNvSpPr>
              <a:spLocks/>
            </p:cNvSpPr>
            <p:nvPr/>
          </p:nvSpPr>
          <p:spPr bwMode="auto">
            <a:xfrm>
              <a:off x="2001136" y="873662"/>
              <a:ext cx="6026758" cy="3513957"/>
            </a:xfrm>
            <a:custGeom>
              <a:avLst/>
              <a:gdLst>
                <a:gd name="T0" fmla="*/ 8720 w 8721"/>
                <a:gd name="T1" fmla="*/ 5652 h 5846"/>
                <a:gd name="T2" fmla="*/ 8718 w 8721"/>
                <a:gd name="T3" fmla="*/ 5672 h 5846"/>
                <a:gd name="T4" fmla="*/ 8711 w 8721"/>
                <a:gd name="T5" fmla="*/ 5702 h 5846"/>
                <a:gd name="T6" fmla="*/ 8696 w 8721"/>
                <a:gd name="T7" fmla="*/ 5738 h 5846"/>
                <a:gd name="T8" fmla="*/ 8674 w 8721"/>
                <a:gd name="T9" fmla="*/ 5771 h 5846"/>
                <a:gd name="T10" fmla="*/ 8646 w 8721"/>
                <a:gd name="T11" fmla="*/ 5800 h 5846"/>
                <a:gd name="T12" fmla="*/ 8614 w 8721"/>
                <a:gd name="T13" fmla="*/ 5822 h 5846"/>
                <a:gd name="T14" fmla="*/ 8577 w 8721"/>
                <a:gd name="T15" fmla="*/ 5837 h 5846"/>
                <a:gd name="T16" fmla="*/ 8548 w 8721"/>
                <a:gd name="T17" fmla="*/ 5844 h 5846"/>
                <a:gd name="T18" fmla="*/ 8527 w 8721"/>
                <a:gd name="T19" fmla="*/ 5846 h 5846"/>
                <a:gd name="T20" fmla="*/ 205 w 8721"/>
                <a:gd name="T21" fmla="*/ 5846 h 5846"/>
                <a:gd name="T22" fmla="*/ 184 w 8721"/>
                <a:gd name="T23" fmla="*/ 5845 h 5846"/>
                <a:gd name="T24" fmla="*/ 163 w 8721"/>
                <a:gd name="T25" fmla="*/ 5842 h 5846"/>
                <a:gd name="T26" fmla="*/ 125 w 8721"/>
                <a:gd name="T27" fmla="*/ 5830 h 5846"/>
                <a:gd name="T28" fmla="*/ 90 w 8721"/>
                <a:gd name="T29" fmla="*/ 5811 h 5846"/>
                <a:gd name="T30" fmla="*/ 60 w 8721"/>
                <a:gd name="T31" fmla="*/ 5785 h 5846"/>
                <a:gd name="T32" fmla="*/ 35 w 8721"/>
                <a:gd name="T33" fmla="*/ 5755 h 5846"/>
                <a:gd name="T34" fmla="*/ 16 w 8721"/>
                <a:gd name="T35" fmla="*/ 5721 h 5846"/>
                <a:gd name="T36" fmla="*/ 4 w 8721"/>
                <a:gd name="T37" fmla="*/ 5682 h 5846"/>
                <a:gd name="T38" fmla="*/ 1 w 8721"/>
                <a:gd name="T39" fmla="*/ 5662 h 5846"/>
                <a:gd name="T40" fmla="*/ 0 w 8721"/>
                <a:gd name="T41" fmla="*/ 5641 h 5846"/>
                <a:gd name="T42" fmla="*/ 0 w 8721"/>
                <a:gd name="T43" fmla="*/ 194 h 5846"/>
                <a:gd name="T44" fmla="*/ 2 w 8721"/>
                <a:gd name="T45" fmla="*/ 174 h 5846"/>
                <a:gd name="T46" fmla="*/ 9 w 8721"/>
                <a:gd name="T47" fmla="*/ 143 h 5846"/>
                <a:gd name="T48" fmla="*/ 25 w 8721"/>
                <a:gd name="T49" fmla="*/ 107 h 5846"/>
                <a:gd name="T50" fmla="*/ 47 w 8721"/>
                <a:gd name="T51" fmla="*/ 74 h 5846"/>
                <a:gd name="T52" fmla="*/ 74 w 8721"/>
                <a:gd name="T53" fmla="*/ 47 h 5846"/>
                <a:gd name="T54" fmla="*/ 107 w 8721"/>
                <a:gd name="T55" fmla="*/ 25 h 5846"/>
                <a:gd name="T56" fmla="*/ 143 w 8721"/>
                <a:gd name="T57" fmla="*/ 9 h 5846"/>
                <a:gd name="T58" fmla="*/ 174 w 8721"/>
                <a:gd name="T59" fmla="*/ 2 h 5846"/>
                <a:gd name="T60" fmla="*/ 194 w 8721"/>
                <a:gd name="T61" fmla="*/ 0 h 5846"/>
                <a:gd name="T62" fmla="*/ 8517 w 8721"/>
                <a:gd name="T63" fmla="*/ 0 h 5846"/>
                <a:gd name="T64" fmla="*/ 8537 w 8721"/>
                <a:gd name="T65" fmla="*/ 1 h 5846"/>
                <a:gd name="T66" fmla="*/ 8558 w 8721"/>
                <a:gd name="T67" fmla="*/ 4 h 5846"/>
                <a:gd name="T68" fmla="*/ 8596 w 8721"/>
                <a:gd name="T69" fmla="*/ 16 h 5846"/>
                <a:gd name="T70" fmla="*/ 8631 w 8721"/>
                <a:gd name="T71" fmla="*/ 35 h 5846"/>
                <a:gd name="T72" fmla="*/ 8661 w 8721"/>
                <a:gd name="T73" fmla="*/ 60 h 5846"/>
                <a:gd name="T74" fmla="*/ 8686 w 8721"/>
                <a:gd name="T75" fmla="*/ 90 h 5846"/>
                <a:gd name="T76" fmla="*/ 8705 w 8721"/>
                <a:gd name="T77" fmla="*/ 125 h 5846"/>
                <a:gd name="T78" fmla="*/ 8716 w 8721"/>
                <a:gd name="T79" fmla="*/ 164 h 5846"/>
                <a:gd name="T80" fmla="*/ 8720 w 8721"/>
                <a:gd name="T81" fmla="*/ 184 h 5846"/>
                <a:gd name="T82" fmla="*/ 8721 w 8721"/>
                <a:gd name="T83" fmla="*/ 205 h 5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21" h="5846">
                  <a:moveTo>
                    <a:pt x="8721" y="5641"/>
                  </a:moveTo>
                  <a:lnTo>
                    <a:pt x="8720" y="5652"/>
                  </a:lnTo>
                  <a:lnTo>
                    <a:pt x="8720" y="5662"/>
                  </a:lnTo>
                  <a:lnTo>
                    <a:pt x="8718" y="5672"/>
                  </a:lnTo>
                  <a:lnTo>
                    <a:pt x="8716" y="5682"/>
                  </a:lnTo>
                  <a:lnTo>
                    <a:pt x="8711" y="5702"/>
                  </a:lnTo>
                  <a:lnTo>
                    <a:pt x="8705" y="5721"/>
                  </a:lnTo>
                  <a:lnTo>
                    <a:pt x="8696" y="5738"/>
                  </a:lnTo>
                  <a:lnTo>
                    <a:pt x="8686" y="5755"/>
                  </a:lnTo>
                  <a:lnTo>
                    <a:pt x="8674" y="5771"/>
                  </a:lnTo>
                  <a:lnTo>
                    <a:pt x="8661" y="5785"/>
                  </a:lnTo>
                  <a:lnTo>
                    <a:pt x="8646" y="5800"/>
                  </a:lnTo>
                  <a:lnTo>
                    <a:pt x="8631" y="5811"/>
                  </a:lnTo>
                  <a:lnTo>
                    <a:pt x="8614" y="5822"/>
                  </a:lnTo>
                  <a:lnTo>
                    <a:pt x="8596" y="5830"/>
                  </a:lnTo>
                  <a:lnTo>
                    <a:pt x="8577" y="5837"/>
                  </a:lnTo>
                  <a:lnTo>
                    <a:pt x="8558" y="5842"/>
                  </a:lnTo>
                  <a:lnTo>
                    <a:pt x="8548" y="5844"/>
                  </a:lnTo>
                  <a:lnTo>
                    <a:pt x="8537" y="5845"/>
                  </a:lnTo>
                  <a:lnTo>
                    <a:pt x="8527" y="5846"/>
                  </a:lnTo>
                  <a:lnTo>
                    <a:pt x="8517" y="5846"/>
                  </a:lnTo>
                  <a:lnTo>
                    <a:pt x="205" y="5846"/>
                  </a:lnTo>
                  <a:lnTo>
                    <a:pt x="194" y="5846"/>
                  </a:lnTo>
                  <a:lnTo>
                    <a:pt x="184" y="5845"/>
                  </a:lnTo>
                  <a:lnTo>
                    <a:pt x="174" y="5844"/>
                  </a:lnTo>
                  <a:lnTo>
                    <a:pt x="163" y="5842"/>
                  </a:lnTo>
                  <a:lnTo>
                    <a:pt x="143" y="5837"/>
                  </a:lnTo>
                  <a:lnTo>
                    <a:pt x="125" y="5830"/>
                  </a:lnTo>
                  <a:lnTo>
                    <a:pt x="107" y="5822"/>
                  </a:lnTo>
                  <a:lnTo>
                    <a:pt x="90" y="5811"/>
                  </a:lnTo>
                  <a:lnTo>
                    <a:pt x="74" y="5800"/>
                  </a:lnTo>
                  <a:lnTo>
                    <a:pt x="60" y="5785"/>
                  </a:lnTo>
                  <a:lnTo>
                    <a:pt x="47" y="5771"/>
                  </a:lnTo>
                  <a:lnTo>
                    <a:pt x="35" y="5755"/>
                  </a:lnTo>
                  <a:lnTo>
                    <a:pt x="25" y="5738"/>
                  </a:lnTo>
                  <a:lnTo>
                    <a:pt x="16" y="5721"/>
                  </a:lnTo>
                  <a:lnTo>
                    <a:pt x="9" y="5702"/>
                  </a:lnTo>
                  <a:lnTo>
                    <a:pt x="4" y="5682"/>
                  </a:lnTo>
                  <a:lnTo>
                    <a:pt x="2" y="5672"/>
                  </a:lnTo>
                  <a:lnTo>
                    <a:pt x="1" y="5662"/>
                  </a:lnTo>
                  <a:lnTo>
                    <a:pt x="0" y="5652"/>
                  </a:lnTo>
                  <a:lnTo>
                    <a:pt x="0" y="5641"/>
                  </a:lnTo>
                  <a:lnTo>
                    <a:pt x="0" y="205"/>
                  </a:lnTo>
                  <a:lnTo>
                    <a:pt x="0" y="194"/>
                  </a:lnTo>
                  <a:lnTo>
                    <a:pt x="1" y="184"/>
                  </a:lnTo>
                  <a:lnTo>
                    <a:pt x="2" y="174"/>
                  </a:lnTo>
                  <a:lnTo>
                    <a:pt x="4" y="164"/>
                  </a:lnTo>
                  <a:lnTo>
                    <a:pt x="9" y="143"/>
                  </a:lnTo>
                  <a:lnTo>
                    <a:pt x="16" y="125"/>
                  </a:lnTo>
                  <a:lnTo>
                    <a:pt x="25" y="107"/>
                  </a:lnTo>
                  <a:lnTo>
                    <a:pt x="35" y="90"/>
                  </a:lnTo>
                  <a:lnTo>
                    <a:pt x="47" y="74"/>
                  </a:lnTo>
                  <a:lnTo>
                    <a:pt x="60" y="60"/>
                  </a:lnTo>
                  <a:lnTo>
                    <a:pt x="74" y="47"/>
                  </a:lnTo>
                  <a:lnTo>
                    <a:pt x="90" y="35"/>
                  </a:lnTo>
                  <a:lnTo>
                    <a:pt x="107" y="25"/>
                  </a:lnTo>
                  <a:lnTo>
                    <a:pt x="125" y="16"/>
                  </a:lnTo>
                  <a:lnTo>
                    <a:pt x="143" y="9"/>
                  </a:lnTo>
                  <a:lnTo>
                    <a:pt x="163" y="4"/>
                  </a:lnTo>
                  <a:lnTo>
                    <a:pt x="174" y="2"/>
                  </a:lnTo>
                  <a:lnTo>
                    <a:pt x="184" y="1"/>
                  </a:lnTo>
                  <a:lnTo>
                    <a:pt x="194" y="0"/>
                  </a:lnTo>
                  <a:lnTo>
                    <a:pt x="205" y="0"/>
                  </a:lnTo>
                  <a:lnTo>
                    <a:pt x="8517" y="0"/>
                  </a:lnTo>
                  <a:lnTo>
                    <a:pt x="8527" y="0"/>
                  </a:lnTo>
                  <a:lnTo>
                    <a:pt x="8537" y="1"/>
                  </a:lnTo>
                  <a:lnTo>
                    <a:pt x="8548" y="2"/>
                  </a:lnTo>
                  <a:lnTo>
                    <a:pt x="8558" y="4"/>
                  </a:lnTo>
                  <a:lnTo>
                    <a:pt x="8577" y="9"/>
                  </a:lnTo>
                  <a:lnTo>
                    <a:pt x="8596" y="16"/>
                  </a:lnTo>
                  <a:lnTo>
                    <a:pt x="8614" y="25"/>
                  </a:lnTo>
                  <a:lnTo>
                    <a:pt x="8631" y="35"/>
                  </a:lnTo>
                  <a:lnTo>
                    <a:pt x="8646" y="47"/>
                  </a:lnTo>
                  <a:lnTo>
                    <a:pt x="8661" y="60"/>
                  </a:lnTo>
                  <a:lnTo>
                    <a:pt x="8674" y="74"/>
                  </a:lnTo>
                  <a:lnTo>
                    <a:pt x="8686" y="90"/>
                  </a:lnTo>
                  <a:lnTo>
                    <a:pt x="8696" y="107"/>
                  </a:lnTo>
                  <a:lnTo>
                    <a:pt x="8705" y="125"/>
                  </a:lnTo>
                  <a:lnTo>
                    <a:pt x="8711" y="143"/>
                  </a:lnTo>
                  <a:lnTo>
                    <a:pt x="8716" y="164"/>
                  </a:lnTo>
                  <a:lnTo>
                    <a:pt x="8718" y="174"/>
                  </a:lnTo>
                  <a:lnTo>
                    <a:pt x="8720" y="184"/>
                  </a:lnTo>
                  <a:lnTo>
                    <a:pt x="8720" y="194"/>
                  </a:lnTo>
                  <a:lnTo>
                    <a:pt x="8721" y="205"/>
                  </a:lnTo>
                  <a:lnTo>
                    <a:pt x="8721" y="5641"/>
                  </a:lnTo>
                  <a:close/>
                </a:path>
              </a:pathLst>
            </a:custGeom>
            <a:solidFill>
              <a:srgbClr val="3346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Freeform 9">
              <a:extLst>
                <a:ext uri="{FF2B5EF4-FFF2-40B4-BE49-F238E27FC236}">
                  <a16:creationId xmlns:a16="http://schemas.microsoft.com/office/drawing/2014/main" id="{B14F11B5-5827-4745-97F2-CEDB394B35D4}"/>
                </a:ext>
              </a:extLst>
            </p:cNvPr>
            <p:cNvSpPr>
              <a:spLocks/>
            </p:cNvSpPr>
            <p:nvPr/>
          </p:nvSpPr>
          <p:spPr bwMode="auto">
            <a:xfrm>
              <a:off x="5838357" y="873662"/>
              <a:ext cx="2189537" cy="2124117"/>
            </a:xfrm>
            <a:custGeom>
              <a:avLst/>
              <a:gdLst>
                <a:gd name="T0" fmla="*/ 3169 w 3169"/>
                <a:gd name="T1" fmla="*/ 3630 h 3630"/>
                <a:gd name="T2" fmla="*/ 2820 w 3169"/>
                <a:gd name="T3" fmla="*/ 3630 h 3630"/>
                <a:gd name="T4" fmla="*/ 2820 w 3169"/>
                <a:gd name="T5" fmla="*/ 436 h 3630"/>
                <a:gd name="T6" fmla="*/ 176 w 3169"/>
                <a:gd name="T7" fmla="*/ 436 h 3630"/>
                <a:gd name="T8" fmla="*/ 0 w 3169"/>
                <a:gd name="T9" fmla="*/ 0 h 3630"/>
                <a:gd name="T10" fmla="*/ 2965 w 3169"/>
                <a:gd name="T11" fmla="*/ 0 h 3630"/>
                <a:gd name="T12" fmla="*/ 2975 w 3169"/>
                <a:gd name="T13" fmla="*/ 0 h 3630"/>
                <a:gd name="T14" fmla="*/ 2985 w 3169"/>
                <a:gd name="T15" fmla="*/ 1 h 3630"/>
                <a:gd name="T16" fmla="*/ 2996 w 3169"/>
                <a:gd name="T17" fmla="*/ 2 h 3630"/>
                <a:gd name="T18" fmla="*/ 3006 w 3169"/>
                <a:gd name="T19" fmla="*/ 4 h 3630"/>
                <a:gd name="T20" fmla="*/ 3025 w 3169"/>
                <a:gd name="T21" fmla="*/ 9 h 3630"/>
                <a:gd name="T22" fmla="*/ 3044 w 3169"/>
                <a:gd name="T23" fmla="*/ 16 h 3630"/>
                <a:gd name="T24" fmla="*/ 3062 w 3169"/>
                <a:gd name="T25" fmla="*/ 25 h 3630"/>
                <a:gd name="T26" fmla="*/ 3079 w 3169"/>
                <a:gd name="T27" fmla="*/ 35 h 3630"/>
                <a:gd name="T28" fmla="*/ 3094 w 3169"/>
                <a:gd name="T29" fmla="*/ 47 h 3630"/>
                <a:gd name="T30" fmla="*/ 3109 w 3169"/>
                <a:gd name="T31" fmla="*/ 60 h 3630"/>
                <a:gd name="T32" fmla="*/ 3122 w 3169"/>
                <a:gd name="T33" fmla="*/ 74 h 3630"/>
                <a:gd name="T34" fmla="*/ 3134 w 3169"/>
                <a:gd name="T35" fmla="*/ 90 h 3630"/>
                <a:gd name="T36" fmla="*/ 3144 w 3169"/>
                <a:gd name="T37" fmla="*/ 107 h 3630"/>
                <a:gd name="T38" fmla="*/ 3153 w 3169"/>
                <a:gd name="T39" fmla="*/ 125 h 3630"/>
                <a:gd name="T40" fmla="*/ 3159 w 3169"/>
                <a:gd name="T41" fmla="*/ 143 h 3630"/>
                <a:gd name="T42" fmla="*/ 3164 w 3169"/>
                <a:gd name="T43" fmla="*/ 164 h 3630"/>
                <a:gd name="T44" fmla="*/ 3166 w 3169"/>
                <a:gd name="T45" fmla="*/ 174 h 3630"/>
                <a:gd name="T46" fmla="*/ 3168 w 3169"/>
                <a:gd name="T47" fmla="*/ 184 h 3630"/>
                <a:gd name="T48" fmla="*/ 3168 w 3169"/>
                <a:gd name="T49" fmla="*/ 194 h 3630"/>
                <a:gd name="T50" fmla="*/ 3169 w 3169"/>
                <a:gd name="T51" fmla="*/ 205 h 3630"/>
                <a:gd name="T52" fmla="*/ 3169 w 3169"/>
                <a:gd name="T53" fmla="*/ 363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69" h="3630">
                  <a:moveTo>
                    <a:pt x="3169" y="3630"/>
                  </a:moveTo>
                  <a:lnTo>
                    <a:pt x="2820" y="3630"/>
                  </a:lnTo>
                  <a:lnTo>
                    <a:pt x="2820" y="436"/>
                  </a:lnTo>
                  <a:lnTo>
                    <a:pt x="176" y="436"/>
                  </a:lnTo>
                  <a:lnTo>
                    <a:pt x="0" y="0"/>
                  </a:lnTo>
                  <a:lnTo>
                    <a:pt x="2965" y="0"/>
                  </a:lnTo>
                  <a:lnTo>
                    <a:pt x="2975" y="0"/>
                  </a:lnTo>
                  <a:lnTo>
                    <a:pt x="2985" y="1"/>
                  </a:lnTo>
                  <a:lnTo>
                    <a:pt x="2996" y="2"/>
                  </a:lnTo>
                  <a:lnTo>
                    <a:pt x="3006" y="4"/>
                  </a:lnTo>
                  <a:lnTo>
                    <a:pt x="3025" y="9"/>
                  </a:lnTo>
                  <a:lnTo>
                    <a:pt x="3044" y="16"/>
                  </a:lnTo>
                  <a:lnTo>
                    <a:pt x="3062" y="25"/>
                  </a:lnTo>
                  <a:lnTo>
                    <a:pt x="3079" y="35"/>
                  </a:lnTo>
                  <a:lnTo>
                    <a:pt x="3094" y="47"/>
                  </a:lnTo>
                  <a:lnTo>
                    <a:pt x="3109" y="60"/>
                  </a:lnTo>
                  <a:lnTo>
                    <a:pt x="3122" y="74"/>
                  </a:lnTo>
                  <a:lnTo>
                    <a:pt x="3134" y="90"/>
                  </a:lnTo>
                  <a:lnTo>
                    <a:pt x="3144" y="107"/>
                  </a:lnTo>
                  <a:lnTo>
                    <a:pt x="3153" y="125"/>
                  </a:lnTo>
                  <a:lnTo>
                    <a:pt x="3159" y="143"/>
                  </a:lnTo>
                  <a:lnTo>
                    <a:pt x="3164" y="164"/>
                  </a:lnTo>
                  <a:lnTo>
                    <a:pt x="3166" y="174"/>
                  </a:lnTo>
                  <a:lnTo>
                    <a:pt x="3168" y="184"/>
                  </a:lnTo>
                  <a:lnTo>
                    <a:pt x="3168" y="194"/>
                  </a:lnTo>
                  <a:lnTo>
                    <a:pt x="3169" y="205"/>
                  </a:lnTo>
                  <a:lnTo>
                    <a:pt x="3169" y="3630"/>
                  </a:lnTo>
                  <a:close/>
                </a:path>
              </a:pathLst>
            </a:custGeom>
            <a:solidFill>
              <a:srgbClr val="455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7" name="Picture 16">
              <a:extLst>
                <a:ext uri="{FF2B5EF4-FFF2-40B4-BE49-F238E27FC236}">
                  <a16:creationId xmlns:a16="http://schemas.microsoft.com/office/drawing/2014/main" id="{F984FB2E-8928-433C-A960-01DBAF34E1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67707" y="1073789"/>
              <a:ext cx="4765009" cy="3098272"/>
            </a:xfrm>
            <a:prstGeom prst="rect">
              <a:avLst/>
            </a:prstGeom>
          </p:spPr>
        </p:pic>
      </p:grpSp>
      <p:sp>
        <p:nvSpPr>
          <p:cNvPr id="8" name="Bulle narrative : ronde 7">
            <a:extLst>
              <a:ext uri="{FF2B5EF4-FFF2-40B4-BE49-F238E27FC236}">
                <a16:creationId xmlns:a16="http://schemas.microsoft.com/office/drawing/2014/main" id="{0D5692EF-0A15-4E8F-A5C9-FA2E26F41648}"/>
              </a:ext>
            </a:extLst>
          </p:cNvPr>
          <p:cNvSpPr/>
          <p:nvPr/>
        </p:nvSpPr>
        <p:spPr>
          <a:xfrm>
            <a:off x="40334" y="5584212"/>
            <a:ext cx="4090737" cy="1257745"/>
          </a:xfrm>
          <a:prstGeom prst="wedgeEllipseCallout">
            <a:avLst>
              <a:gd name="adj1" fmla="val 61128"/>
              <a:gd name="adj2" fmla="val -8908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Distribution des tweets par rapport à la source en fonction du continent</a:t>
            </a:r>
          </a:p>
        </p:txBody>
      </p:sp>
      <p:pic>
        <p:nvPicPr>
          <p:cNvPr id="10" name="Picture 16">
            <a:extLst>
              <a:ext uri="{FF2B5EF4-FFF2-40B4-BE49-F238E27FC236}">
                <a16:creationId xmlns:a16="http://schemas.microsoft.com/office/drawing/2014/main" id="{691C536E-88DA-4FA3-8113-8B77C45A49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703" y="428703"/>
            <a:ext cx="8271085" cy="4842653"/>
          </a:xfrm>
          <a:prstGeom prst="rect">
            <a:avLst/>
          </a:prstGeom>
        </p:spPr>
      </p:pic>
      <p:pic>
        <p:nvPicPr>
          <p:cNvPr id="12" name="Picture 16">
            <a:extLst>
              <a:ext uri="{FF2B5EF4-FFF2-40B4-BE49-F238E27FC236}">
                <a16:creationId xmlns:a16="http://schemas.microsoft.com/office/drawing/2014/main" id="{E8EBC4A2-C288-4C65-BB62-279E34D96A1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85704" y="420681"/>
            <a:ext cx="8271084" cy="4842653"/>
          </a:xfrm>
          <a:prstGeom prst="rect">
            <a:avLst/>
          </a:prstGeom>
        </p:spPr>
      </p:pic>
      <p:sp>
        <p:nvSpPr>
          <p:cNvPr id="11" name="Bulle narrative : ronde 10">
            <a:extLst>
              <a:ext uri="{FF2B5EF4-FFF2-40B4-BE49-F238E27FC236}">
                <a16:creationId xmlns:a16="http://schemas.microsoft.com/office/drawing/2014/main" id="{343F47B1-5293-41FE-ABEC-93DC1C4706AF}"/>
              </a:ext>
            </a:extLst>
          </p:cNvPr>
          <p:cNvSpPr/>
          <p:nvPr/>
        </p:nvSpPr>
        <p:spPr>
          <a:xfrm>
            <a:off x="7517704" y="2165684"/>
            <a:ext cx="4465750" cy="1286622"/>
          </a:xfrm>
          <a:prstGeom prst="wedgeEllipseCallout">
            <a:avLst>
              <a:gd name="adj1" fmla="val -63067"/>
              <a:gd name="adj2" fmla="val 4080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Distribution des tweets par rapport à la langue en fonction du temps</a:t>
            </a:r>
          </a:p>
        </p:txBody>
      </p:sp>
      <p:sp>
        <p:nvSpPr>
          <p:cNvPr id="13" name="Bulle narrative : ronde 12">
            <a:extLst>
              <a:ext uri="{FF2B5EF4-FFF2-40B4-BE49-F238E27FC236}">
                <a16:creationId xmlns:a16="http://schemas.microsoft.com/office/drawing/2014/main" id="{A862B4E5-C11D-4D21-9455-1EAABC6E3CD2}"/>
              </a:ext>
            </a:extLst>
          </p:cNvPr>
          <p:cNvSpPr/>
          <p:nvPr/>
        </p:nvSpPr>
        <p:spPr>
          <a:xfrm>
            <a:off x="6659462" y="2404778"/>
            <a:ext cx="5323992" cy="1023133"/>
          </a:xfrm>
          <a:prstGeom prst="wedgeEllipseCallout">
            <a:avLst>
              <a:gd name="adj1" fmla="val -52231"/>
              <a:gd name="adj2" fmla="val -3461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La distribution des tweets par rapport au sentiment en fonction du temps</a:t>
            </a:r>
          </a:p>
        </p:txBody>
      </p:sp>
    </p:spTree>
    <p:extLst>
      <p:ext uri="{BB962C8B-B14F-4D97-AF65-F5344CB8AC3E}">
        <p14:creationId xmlns:p14="http://schemas.microsoft.com/office/powerpoint/2010/main" val="151682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7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6" presetClass="entr" presetSubtype="21"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6" presetClass="entr" presetSubtype="21"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22">
            <a:extLst>
              <a:ext uri="{FF2B5EF4-FFF2-40B4-BE49-F238E27FC236}">
                <a16:creationId xmlns:a16="http://schemas.microsoft.com/office/drawing/2014/main" id="{B1048FE7-1082-4EF9-9B38-2C2FFEC9401E}"/>
              </a:ext>
            </a:extLst>
          </p:cNvPr>
          <p:cNvGrpSpPr>
            <a:grpSpLocks noChangeAspect="1"/>
          </p:cNvGrpSpPr>
          <p:nvPr/>
        </p:nvGrpSpPr>
        <p:grpSpPr>
          <a:xfrm>
            <a:off x="928672" y="107879"/>
            <a:ext cx="10461228" cy="6757203"/>
            <a:chOff x="2001136" y="873662"/>
            <a:chExt cx="6026758" cy="4323178"/>
          </a:xfrm>
        </p:grpSpPr>
        <p:sp>
          <p:nvSpPr>
            <p:cNvPr id="9" name="Freeform 5">
              <a:extLst>
                <a:ext uri="{FF2B5EF4-FFF2-40B4-BE49-F238E27FC236}">
                  <a16:creationId xmlns:a16="http://schemas.microsoft.com/office/drawing/2014/main" id="{DF268642-EB9E-409A-B027-48AE6288581F}"/>
                </a:ext>
              </a:extLst>
            </p:cNvPr>
            <p:cNvSpPr>
              <a:spLocks/>
            </p:cNvSpPr>
            <p:nvPr/>
          </p:nvSpPr>
          <p:spPr bwMode="auto">
            <a:xfrm>
              <a:off x="4124324" y="4550405"/>
              <a:ext cx="1780382" cy="646435"/>
            </a:xfrm>
            <a:custGeom>
              <a:avLst/>
              <a:gdLst>
                <a:gd name="T0" fmla="*/ 2164 w 2572"/>
                <a:gd name="T1" fmla="*/ 0 h 1638"/>
                <a:gd name="T2" fmla="*/ 269 w 2572"/>
                <a:gd name="T3" fmla="*/ 1081 h 1638"/>
                <a:gd name="T4" fmla="*/ 255 w 2572"/>
                <a:gd name="T5" fmla="*/ 1115 h 1638"/>
                <a:gd name="T6" fmla="*/ 239 w 2572"/>
                <a:gd name="T7" fmla="*/ 1148 h 1638"/>
                <a:gd name="T8" fmla="*/ 199 w 2572"/>
                <a:gd name="T9" fmla="*/ 1214 h 1638"/>
                <a:gd name="T10" fmla="*/ 154 w 2572"/>
                <a:gd name="T11" fmla="*/ 1278 h 1638"/>
                <a:gd name="T12" fmla="*/ 109 w 2572"/>
                <a:gd name="T13" fmla="*/ 1338 h 1638"/>
                <a:gd name="T14" fmla="*/ 33 w 2572"/>
                <a:gd name="T15" fmla="*/ 1435 h 1638"/>
                <a:gd name="T16" fmla="*/ 9 w 2572"/>
                <a:gd name="T17" fmla="*/ 1470 h 1638"/>
                <a:gd name="T18" fmla="*/ 3 w 2572"/>
                <a:gd name="T19" fmla="*/ 1483 h 1638"/>
                <a:gd name="T20" fmla="*/ 0 w 2572"/>
                <a:gd name="T21" fmla="*/ 1493 h 1638"/>
                <a:gd name="T22" fmla="*/ 1 w 2572"/>
                <a:gd name="T23" fmla="*/ 1559 h 1638"/>
                <a:gd name="T24" fmla="*/ 5 w 2572"/>
                <a:gd name="T25" fmla="*/ 1576 h 1638"/>
                <a:gd name="T26" fmla="*/ 13 w 2572"/>
                <a:gd name="T27" fmla="*/ 1592 h 1638"/>
                <a:gd name="T28" fmla="*/ 25 w 2572"/>
                <a:gd name="T29" fmla="*/ 1606 h 1638"/>
                <a:gd name="T30" fmla="*/ 39 w 2572"/>
                <a:gd name="T31" fmla="*/ 1618 h 1638"/>
                <a:gd name="T32" fmla="*/ 56 w 2572"/>
                <a:gd name="T33" fmla="*/ 1627 h 1638"/>
                <a:gd name="T34" fmla="*/ 75 w 2572"/>
                <a:gd name="T35" fmla="*/ 1634 h 1638"/>
                <a:gd name="T36" fmla="*/ 96 w 2572"/>
                <a:gd name="T37" fmla="*/ 1637 h 1638"/>
                <a:gd name="T38" fmla="*/ 2466 w 2572"/>
                <a:gd name="T39" fmla="*/ 1638 h 1638"/>
                <a:gd name="T40" fmla="*/ 2487 w 2572"/>
                <a:gd name="T41" fmla="*/ 1636 h 1638"/>
                <a:gd name="T42" fmla="*/ 2507 w 2572"/>
                <a:gd name="T43" fmla="*/ 1631 h 1638"/>
                <a:gd name="T44" fmla="*/ 2525 w 2572"/>
                <a:gd name="T45" fmla="*/ 1623 h 1638"/>
                <a:gd name="T46" fmla="*/ 2541 w 2572"/>
                <a:gd name="T47" fmla="*/ 1612 h 1638"/>
                <a:gd name="T48" fmla="*/ 2554 w 2572"/>
                <a:gd name="T49" fmla="*/ 1599 h 1638"/>
                <a:gd name="T50" fmla="*/ 2564 w 2572"/>
                <a:gd name="T51" fmla="*/ 1584 h 1638"/>
                <a:gd name="T52" fmla="*/ 2570 w 2572"/>
                <a:gd name="T53" fmla="*/ 1568 h 1638"/>
                <a:gd name="T54" fmla="*/ 2572 w 2572"/>
                <a:gd name="T55" fmla="*/ 1551 h 1638"/>
                <a:gd name="T56" fmla="*/ 2572 w 2572"/>
                <a:gd name="T57" fmla="*/ 1488 h 1638"/>
                <a:gd name="T58" fmla="*/ 2567 w 2572"/>
                <a:gd name="T59" fmla="*/ 1476 h 1638"/>
                <a:gd name="T60" fmla="*/ 2552 w 2572"/>
                <a:gd name="T61" fmla="*/ 1452 h 1638"/>
                <a:gd name="T62" fmla="*/ 2502 w 2572"/>
                <a:gd name="T63" fmla="*/ 1385 h 1638"/>
                <a:gd name="T64" fmla="*/ 2436 w 2572"/>
                <a:gd name="T65" fmla="*/ 1300 h 1638"/>
                <a:gd name="T66" fmla="*/ 2391 w 2572"/>
                <a:gd name="T67" fmla="*/ 1235 h 1638"/>
                <a:gd name="T68" fmla="*/ 2349 w 2572"/>
                <a:gd name="T69" fmla="*/ 1168 h 1638"/>
                <a:gd name="T70" fmla="*/ 2321 w 2572"/>
                <a:gd name="T71" fmla="*/ 1116 h 1638"/>
                <a:gd name="T72" fmla="*/ 2307 w 2572"/>
                <a:gd name="T73" fmla="*/ 1081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72" h="1638">
                  <a:moveTo>
                    <a:pt x="2301" y="1064"/>
                  </a:moveTo>
                  <a:lnTo>
                    <a:pt x="2164" y="0"/>
                  </a:lnTo>
                  <a:lnTo>
                    <a:pt x="409" y="0"/>
                  </a:lnTo>
                  <a:lnTo>
                    <a:pt x="269" y="1081"/>
                  </a:lnTo>
                  <a:lnTo>
                    <a:pt x="263" y="1098"/>
                  </a:lnTo>
                  <a:lnTo>
                    <a:pt x="255" y="1115"/>
                  </a:lnTo>
                  <a:lnTo>
                    <a:pt x="247" y="1132"/>
                  </a:lnTo>
                  <a:lnTo>
                    <a:pt x="239" y="1148"/>
                  </a:lnTo>
                  <a:lnTo>
                    <a:pt x="220" y="1182"/>
                  </a:lnTo>
                  <a:lnTo>
                    <a:pt x="199" y="1214"/>
                  </a:lnTo>
                  <a:lnTo>
                    <a:pt x="178" y="1247"/>
                  </a:lnTo>
                  <a:lnTo>
                    <a:pt x="154" y="1278"/>
                  </a:lnTo>
                  <a:lnTo>
                    <a:pt x="132" y="1309"/>
                  </a:lnTo>
                  <a:lnTo>
                    <a:pt x="109" y="1338"/>
                  </a:lnTo>
                  <a:lnTo>
                    <a:pt x="68" y="1390"/>
                  </a:lnTo>
                  <a:lnTo>
                    <a:pt x="33" y="1435"/>
                  </a:lnTo>
                  <a:lnTo>
                    <a:pt x="19" y="1454"/>
                  </a:lnTo>
                  <a:lnTo>
                    <a:pt x="9" y="1470"/>
                  </a:lnTo>
                  <a:lnTo>
                    <a:pt x="5" y="1477"/>
                  </a:lnTo>
                  <a:lnTo>
                    <a:pt x="3" y="1483"/>
                  </a:lnTo>
                  <a:lnTo>
                    <a:pt x="1" y="1489"/>
                  </a:lnTo>
                  <a:lnTo>
                    <a:pt x="0" y="1493"/>
                  </a:lnTo>
                  <a:lnTo>
                    <a:pt x="0" y="1551"/>
                  </a:lnTo>
                  <a:lnTo>
                    <a:pt x="1" y="1559"/>
                  </a:lnTo>
                  <a:lnTo>
                    <a:pt x="2" y="1568"/>
                  </a:lnTo>
                  <a:lnTo>
                    <a:pt x="5" y="1576"/>
                  </a:lnTo>
                  <a:lnTo>
                    <a:pt x="9" y="1584"/>
                  </a:lnTo>
                  <a:lnTo>
                    <a:pt x="13" y="1592"/>
                  </a:lnTo>
                  <a:lnTo>
                    <a:pt x="19" y="1599"/>
                  </a:lnTo>
                  <a:lnTo>
                    <a:pt x="25" y="1606"/>
                  </a:lnTo>
                  <a:lnTo>
                    <a:pt x="32" y="1612"/>
                  </a:lnTo>
                  <a:lnTo>
                    <a:pt x="39" y="1618"/>
                  </a:lnTo>
                  <a:lnTo>
                    <a:pt x="47" y="1623"/>
                  </a:lnTo>
                  <a:lnTo>
                    <a:pt x="56" y="1627"/>
                  </a:lnTo>
                  <a:lnTo>
                    <a:pt x="65" y="1631"/>
                  </a:lnTo>
                  <a:lnTo>
                    <a:pt x="75" y="1634"/>
                  </a:lnTo>
                  <a:lnTo>
                    <a:pt x="86" y="1636"/>
                  </a:lnTo>
                  <a:lnTo>
                    <a:pt x="96" y="1637"/>
                  </a:lnTo>
                  <a:lnTo>
                    <a:pt x="107" y="1638"/>
                  </a:lnTo>
                  <a:lnTo>
                    <a:pt x="2466" y="1638"/>
                  </a:lnTo>
                  <a:lnTo>
                    <a:pt x="2476" y="1637"/>
                  </a:lnTo>
                  <a:lnTo>
                    <a:pt x="2487" y="1636"/>
                  </a:lnTo>
                  <a:lnTo>
                    <a:pt x="2497" y="1634"/>
                  </a:lnTo>
                  <a:lnTo>
                    <a:pt x="2507" y="1631"/>
                  </a:lnTo>
                  <a:lnTo>
                    <a:pt x="2516" y="1627"/>
                  </a:lnTo>
                  <a:lnTo>
                    <a:pt x="2525" y="1623"/>
                  </a:lnTo>
                  <a:lnTo>
                    <a:pt x="2533" y="1618"/>
                  </a:lnTo>
                  <a:lnTo>
                    <a:pt x="2541" y="1612"/>
                  </a:lnTo>
                  <a:lnTo>
                    <a:pt x="2548" y="1606"/>
                  </a:lnTo>
                  <a:lnTo>
                    <a:pt x="2554" y="1599"/>
                  </a:lnTo>
                  <a:lnTo>
                    <a:pt x="2559" y="1592"/>
                  </a:lnTo>
                  <a:lnTo>
                    <a:pt x="2564" y="1584"/>
                  </a:lnTo>
                  <a:lnTo>
                    <a:pt x="2567" y="1576"/>
                  </a:lnTo>
                  <a:lnTo>
                    <a:pt x="2570" y="1568"/>
                  </a:lnTo>
                  <a:lnTo>
                    <a:pt x="2572" y="1559"/>
                  </a:lnTo>
                  <a:lnTo>
                    <a:pt x="2572" y="1551"/>
                  </a:lnTo>
                  <a:lnTo>
                    <a:pt x="2572" y="1493"/>
                  </a:lnTo>
                  <a:lnTo>
                    <a:pt x="2572" y="1488"/>
                  </a:lnTo>
                  <a:lnTo>
                    <a:pt x="2570" y="1483"/>
                  </a:lnTo>
                  <a:lnTo>
                    <a:pt x="2567" y="1476"/>
                  </a:lnTo>
                  <a:lnTo>
                    <a:pt x="2563" y="1469"/>
                  </a:lnTo>
                  <a:lnTo>
                    <a:pt x="2552" y="1452"/>
                  </a:lnTo>
                  <a:lnTo>
                    <a:pt x="2538" y="1432"/>
                  </a:lnTo>
                  <a:lnTo>
                    <a:pt x="2502" y="1385"/>
                  </a:lnTo>
                  <a:lnTo>
                    <a:pt x="2459" y="1330"/>
                  </a:lnTo>
                  <a:lnTo>
                    <a:pt x="2436" y="1300"/>
                  </a:lnTo>
                  <a:lnTo>
                    <a:pt x="2413" y="1268"/>
                  </a:lnTo>
                  <a:lnTo>
                    <a:pt x="2391" y="1235"/>
                  </a:lnTo>
                  <a:lnTo>
                    <a:pt x="2369" y="1202"/>
                  </a:lnTo>
                  <a:lnTo>
                    <a:pt x="2349" y="1168"/>
                  </a:lnTo>
                  <a:lnTo>
                    <a:pt x="2330" y="1133"/>
                  </a:lnTo>
                  <a:lnTo>
                    <a:pt x="2321" y="1116"/>
                  </a:lnTo>
                  <a:lnTo>
                    <a:pt x="2314" y="1098"/>
                  </a:lnTo>
                  <a:lnTo>
                    <a:pt x="2307" y="1081"/>
                  </a:lnTo>
                  <a:lnTo>
                    <a:pt x="2301" y="1064"/>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6">
              <a:extLst>
                <a:ext uri="{FF2B5EF4-FFF2-40B4-BE49-F238E27FC236}">
                  <a16:creationId xmlns:a16="http://schemas.microsoft.com/office/drawing/2014/main" id="{77B91857-6CAB-4BA1-A1F6-1EF2A079AE2D}"/>
                </a:ext>
              </a:extLst>
            </p:cNvPr>
            <p:cNvSpPr>
              <a:spLocks/>
            </p:cNvSpPr>
            <p:nvPr/>
          </p:nvSpPr>
          <p:spPr bwMode="auto">
            <a:xfrm>
              <a:off x="4384193" y="4387619"/>
              <a:ext cx="1260644" cy="163934"/>
            </a:xfrm>
            <a:custGeom>
              <a:avLst/>
              <a:gdLst>
                <a:gd name="T0" fmla="*/ 36 w 1826"/>
                <a:gd name="T1" fmla="*/ 0 h 277"/>
                <a:gd name="T2" fmla="*/ 0 w 1826"/>
                <a:gd name="T3" fmla="*/ 277 h 277"/>
                <a:gd name="T4" fmla="*/ 1826 w 1826"/>
                <a:gd name="T5" fmla="*/ 277 h 277"/>
                <a:gd name="T6" fmla="*/ 1791 w 1826"/>
                <a:gd name="T7" fmla="*/ 0 h 277"/>
                <a:gd name="T8" fmla="*/ 36 w 1826"/>
                <a:gd name="T9" fmla="*/ 0 h 277"/>
              </a:gdLst>
              <a:ahLst/>
              <a:cxnLst>
                <a:cxn ang="0">
                  <a:pos x="T0" y="T1"/>
                </a:cxn>
                <a:cxn ang="0">
                  <a:pos x="T2" y="T3"/>
                </a:cxn>
                <a:cxn ang="0">
                  <a:pos x="T4" y="T5"/>
                </a:cxn>
                <a:cxn ang="0">
                  <a:pos x="T6" y="T7"/>
                </a:cxn>
                <a:cxn ang="0">
                  <a:pos x="T8" y="T9"/>
                </a:cxn>
              </a:cxnLst>
              <a:rect l="0" t="0" r="r" b="b"/>
              <a:pathLst>
                <a:path w="1826" h="277">
                  <a:moveTo>
                    <a:pt x="36" y="0"/>
                  </a:moveTo>
                  <a:lnTo>
                    <a:pt x="0" y="277"/>
                  </a:lnTo>
                  <a:lnTo>
                    <a:pt x="1826" y="277"/>
                  </a:lnTo>
                  <a:lnTo>
                    <a:pt x="1791" y="0"/>
                  </a:lnTo>
                  <a:lnTo>
                    <a:pt x="36" y="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id-ID" dirty="0"/>
            </a:p>
          </p:txBody>
        </p:sp>
        <p:sp>
          <p:nvSpPr>
            <p:cNvPr id="11" name="Freeform 7">
              <a:extLst>
                <a:ext uri="{FF2B5EF4-FFF2-40B4-BE49-F238E27FC236}">
                  <a16:creationId xmlns:a16="http://schemas.microsoft.com/office/drawing/2014/main" id="{A0A8ED84-1E33-45F8-93D3-CCD59BC33212}"/>
                </a:ext>
              </a:extLst>
            </p:cNvPr>
            <p:cNvSpPr>
              <a:spLocks/>
            </p:cNvSpPr>
            <p:nvPr/>
          </p:nvSpPr>
          <p:spPr bwMode="auto">
            <a:xfrm>
              <a:off x="2001136" y="873662"/>
              <a:ext cx="6026758" cy="3513957"/>
            </a:xfrm>
            <a:custGeom>
              <a:avLst/>
              <a:gdLst>
                <a:gd name="T0" fmla="*/ 8720 w 8721"/>
                <a:gd name="T1" fmla="*/ 5652 h 5846"/>
                <a:gd name="T2" fmla="*/ 8718 w 8721"/>
                <a:gd name="T3" fmla="*/ 5672 h 5846"/>
                <a:gd name="T4" fmla="*/ 8711 w 8721"/>
                <a:gd name="T5" fmla="*/ 5702 h 5846"/>
                <a:gd name="T6" fmla="*/ 8696 w 8721"/>
                <a:gd name="T7" fmla="*/ 5738 h 5846"/>
                <a:gd name="T8" fmla="*/ 8674 w 8721"/>
                <a:gd name="T9" fmla="*/ 5771 h 5846"/>
                <a:gd name="T10" fmla="*/ 8646 w 8721"/>
                <a:gd name="T11" fmla="*/ 5800 h 5846"/>
                <a:gd name="T12" fmla="*/ 8614 w 8721"/>
                <a:gd name="T13" fmla="*/ 5822 h 5846"/>
                <a:gd name="T14" fmla="*/ 8577 w 8721"/>
                <a:gd name="T15" fmla="*/ 5837 h 5846"/>
                <a:gd name="T16" fmla="*/ 8548 w 8721"/>
                <a:gd name="T17" fmla="*/ 5844 h 5846"/>
                <a:gd name="T18" fmla="*/ 8527 w 8721"/>
                <a:gd name="T19" fmla="*/ 5846 h 5846"/>
                <a:gd name="T20" fmla="*/ 205 w 8721"/>
                <a:gd name="T21" fmla="*/ 5846 h 5846"/>
                <a:gd name="T22" fmla="*/ 184 w 8721"/>
                <a:gd name="T23" fmla="*/ 5845 h 5846"/>
                <a:gd name="T24" fmla="*/ 163 w 8721"/>
                <a:gd name="T25" fmla="*/ 5842 h 5846"/>
                <a:gd name="T26" fmla="*/ 125 w 8721"/>
                <a:gd name="T27" fmla="*/ 5830 h 5846"/>
                <a:gd name="T28" fmla="*/ 90 w 8721"/>
                <a:gd name="T29" fmla="*/ 5811 h 5846"/>
                <a:gd name="T30" fmla="*/ 60 w 8721"/>
                <a:gd name="T31" fmla="*/ 5785 h 5846"/>
                <a:gd name="T32" fmla="*/ 35 w 8721"/>
                <a:gd name="T33" fmla="*/ 5755 h 5846"/>
                <a:gd name="T34" fmla="*/ 16 w 8721"/>
                <a:gd name="T35" fmla="*/ 5721 h 5846"/>
                <a:gd name="T36" fmla="*/ 4 w 8721"/>
                <a:gd name="T37" fmla="*/ 5682 h 5846"/>
                <a:gd name="T38" fmla="*/ 1 w 8721"/>
                <a:gd name="T39" fmla="*/ 5662 h 5846"/>
                <a:gd name="T40" fmla="*/ 0 w 8721"/>
                <a:gd name="T41" fmla="*/ 5641 h 5846"/>
                <a:gd name="T42" fmla="*/ 0 w 8721"/>
                <a:gd name="T43" fmla="*/ 194 h 5846"/>
                <a:gd name="T44" fmla="*/ 2 w 8721"/>
                <a:gd name="T45" fmla="*/ 174 h 5846"/>
                <a:gd name="T46" fmla="*/ 9 w 8721"/>
                <a:gd name="T47" fmla="*/ 143 h 5846"/>
                <a:gd name="T48" fmla="*/ 25 w 8721"/>
                <a:gd name="T49" fmla="*/ 107 h 5846"/>
                <a:gd name="T50" fmla="*/ 47 w 8721"/>
                <a:gd name="T51" fmla="*/ 74 h 5846"/>
                <a:gd name="T52" fmla="*/ 74 w 8721"/>
                <a:gd name="T53" fmla="*/ 47 h 5846"/>
                <a:gd name="T54" fmla="*/ 107 w 8721"/>
                <a:gd name="T55" fmla="*/ 25 h 5846"/>
                <a:gd name="T56" fmla="*/ 143 w 8721"/>
                <a:gd name="T57" fmla="*/ 9 h 5846"/>
                <a:gd name="T58" fmla="*/ 174 w 8721"/>
                <a:gd name="T59" fmla="*/ 2 h 5846"/>
                <a:gd name="T60" fmla="*/ 194 w 8721"/>
                <a:gd name="T61" fmla="*/ 0 h 5846"/>
                <a:gd name="T62" fmla="*/ 8517 w 8721"/>
                <a:gd name="T63" fmla="*/ 0 h 5846"/>
                <a:gd name="T64" fmla="*/ 8537 w 8721"/>
                <a:gd name="T65" fmla="*/ 1 h 5846"/>
                <a:gd name="T66" fmla="*/ 8558 w 8721"/>
                <a:gd name="T67" fmla="*/ 4 h 5846"/>
                <a:gd name="T68" fmla="*/ 8596 w 8721"/>
                <a:gd name="T69" fmla="*/ 16 h 5846"/>
                <a:gd name="T70" fmla="*/ 8631 w 8721"/>
                <a:gd name="T71" fmla="*/ 35 h 5846"/>
                <a:gd name="T72" fmla="*/ 8661 w 8721"/>
                <a:gd name="T73" fmla="*/ 60 h 5846"/>
                <a:gd name="T74" fmla="*/ 8686 w 8721"/>
                <a:gd name="T75" fmla="*/ 90 h 5846"/>
                <a:gd name="T76" fmla="*/ 8705 w 8721"/>
                <a:gd name="T77" fmla="*/ 125 h 5846"/>
                <a:gd name="T78" fmla="*/ 8716 w 8721"/>
                <a:gd name="T79" fmla="*/ 164 h 5846"/>
                <a:gd name="T80" fmla="*/ 8720 w 8721"/>
                <a:gd name="T81" fmla="*/ 184 h 5846"/>
                <a:gd name="T82" fmla="*/ 8721 w 8721"/>
                <a:gd name="T83" fmla="*/ 205 h 5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21" h="5846">
                  <a:moveTo>
                    <a:pt x="8721" y="5641"/>
                  </a:moveTo>
                  <a:lnTo>
                    <a:pt x="8720" y="5652"/>
                  </a:lnTo>
                  <a:lnTo>
                    <a:pt x="8720" y="5662"/>
                  </a:lnTo>
                  <a:lnTo>
                    <a:pt x="8718" y="5672"/>
                  </a:lnTo>
                  <a:lnTo>
                    <a:pt x="8716" y="5682"/>
                  </a:lnTo>
                  <a:lnTo>
                    <a:pt x="8711" y="5702"/>
                  </a:lnTo>
                  <a:lnTo>
                    <a:pt x="8705" y="5721"/>
                  </a:lnTo>
                  <a:lnTo>
                    <a:pt x="8696" y="5738"/>
                  </a:lnTo>
                  <a:lnTo>
                    <a:pt x="8686" y="5755"/>
                  </a:lnTo>
                  <a:lnTo>
                    <a:pt x="8674" y="5771"/>
                  </a:lnTo>
                  <a:lnTo>
                    <a:pt x="8661" y="5785"/>
                  </a:lnTo>
                  <a:lnTo>
                    <a:pt x="8646" y="5800"/>
                  </a:lnTo>
                  <a:lnTo>
                    <a:pt x="8631" y="5811"/>
                  </a:lnTo>
                  <a:lnTo>
                    <a:pt x="8614" y="5822"/>
                  </a:lnTo>
                  <a:lnTo>
                    <a:pt x="8596" y="5830"/>
                  </a:lnTo>
                  <a:lnTo>
                    <a:pt x="8577" y="5837"/>
                  </a:lnTo>
                  <a:lnTo>
                    <a:pt x="8558" y="5842"/>
                  </a:lnTo>
                  <a:lnTo>
                    <a:pt x="8548" y="5844"/>
                  </a:lnTo>
                  <a:lnTo>
                    <a:pt x="8537" y="5845"/>
                  </a:lnTo>
                  <a:lnTo>
                    <a:pt x="8527" y="5846"/>
                  </a:lnTo>
                  <a:lnTo>
                    <a:pt x="8517" y="5846"/>
                  </a:lnTo>
                  <a:lnTo>
                    <a:pt x="205" y="5846"/>
                  </a:lnTo>
                  <a:lnTo>
                    <a:pt x="194" y="5846"/>
                  </a:lnTo>
                  <a:lnTo>
                    <a:pt x="184" y="5845"/>
                  </a:lnTo>
                  <a:lnTo>
                    <a:pt x="174" y="5844"/>
                  </a:lnTo>
                  <a:lnTo>
                    <a:pt x="163" y="5842"/>
                  </a:lnTo>
                  <a:lnTo>
                    <a:pt x="143" y="5837"/>
                  </a:lnTo>
                  <a:lnTo>
                    <a:pt x="125" y="5830"/>
                  </a:lnTo>
                  <a:lnTo>
                    <a:pt x="107" y="5822"/>
                  </a:lnTo>
                  <a:lnTo>
                    <a:pt x="90" y="5811"/>
                  </a:lnTo>
                  <a:lnTo>
                    <a:pt x="74" y="5800"/>
                  </a:lnTo>
                  <a:lnTo>
                    <a:pt x="60" y="5785"/>
                  </a:lnTo>
                  <a:lnTo>
                    <a:pt x="47" y="5771"/>
                  </a:lnTo>
                  <a:lnTo>
                    <a:pt x="35" y="5755"/>
                  </a:lnTo>
                  <a:lnTo>
                    <a:pt x="25" y="5738"/>
                  </a:lnTo>
                  <a:lnTo>
                    <a:pt x="16" y="5721"/>
                  </a:lnTo>
                  <a:lnTo>
                    <a:pt x="9" y="5702"/>
                  </a:lnTo>
                  <a:lnTo>
                    <a:pt x="4" y="5682"/>
                  </a:lnTo>
                  <a:lnTo>
                    <a:pt x="2" y="5672"/>
                  </a:lnTo>
                  <a:lnTo>
                    <a:pt x="1" y="5662"/>
                  </a:lnTo>
                  <a:lnTo>
                    <a:pt x="0" y="5652"/>
                  </a:lnTo>
                  <a:lnTo>
                    <a:pt x="0" y="5641"/>
                  </a:lnTo>
                  <a:lnTo>
                    <a:pt x="0" y="205"/>
                  </a:lnTo>
                  <a:lnTo>
                    <a:pt x="0" y="194"/>
                  </a:lnTo>
                  <a:lnTo>
                    <a:pt x="1" y="184"/>
                  </a:lnTo>
                  <a:lnTo>
                    <a:pt x="2" y="174"/>
                  </a:lnTo>
                  <a:lnTo>
                    <a:pt x="4" y="164"/>
                  </a:lnTo>
                  <a:lnTo>
                    <a:pt x="9" y="143"/>
                  </a:lnTo>
                  <a:lnTo>
                    <a:pt x="16" y="125"/>
                  </a:lnTo>
                  <a:lnTo>
                    <a:pt x="25" y="107"/>
                  </a:lnTo>
                  <a:lnTo>
                    <a:pt x="35" y="90"/>
                  </a:lnTo>
                  <a:lnTo>
                    <a:pt x="47" y="74"/>
                  </a:lnTo>
                  <a:lnTo>
                    <a:pt x="60" y="60"/>
                  </a:lnTo>
                  <a:lnTo>
                    <a:pt x="74" y="47"/>
                  </a:lnTo>
                  <a:lnTo>
                    <a:pt x="90" y="35"/>
                  </a:lnTo>
                  <a:lnTo>
                    <a:pt x="107" y="25"/>
                  </a:lnTo>
                  <a:lnTo>
                    <a:pt x="125" y="16"/>
                  </a:lnTo>
                  <a:lnTo>
                    <a:pt x="143" y="9"/>
                  </a:lnTo>
                  <a:lnTo>
                    <a:pt x="163" y="4"/>
                  </a:lnTo>
                  <a:lnTo>
                    <a:pt x="174" y="2"/>
                  </a:lnTo>
                  <a:lnTo>
                    <a:pt x="184" y="1"/>
                  </a:lnTo>
                  <a:lnTo>
                    <a:pt x="194" y="0"/>
                  </a:lnTo>
                  <a:lnTo>
                    <a:pt x="205" y="0"/>
                  </a:lnTo>
                  <a:lnTo>
                    <a:pt x="8517" y="0"/>
                  </a:lnTo>
                  <a:lnTo>
                    <a:pt x="8527" y="0"/>
                  </a:lnTo>
                  <a:lnTo>
                    <a:pt x="8537" y="1"/>
                  </a:lnTo>
                  <a:lnTo>
                    <a:pt x="8548" y="2"/>
                  </a:lnTo>
                  <a:lnTo>
                    <a:pt x="8558" y="4"/>
                  </a:lnTo>
                  <a:lnTo>
                    <a:pt x="8577" y="9"/>
                  </a:lnTo>
                  <a:lnTo>
                    <a:pt x="8596" y="16"/>
                  </a:lnTo>
                  <a:lnTo>
                    <a:pt x="8614" y="25"/>
                  </a:lnTo>
                  <a:lnTo>
                    <a:pt x="8631" y="35"/>
                  </a:lnTo>
                  <a:lnTo>
                    <a:pt x="8646" y="47"/>
                  </a:lnTo>
                  <a:lnTo>
                    <a:pt x="8661" y="60"/>
                  </a:lnTo>
                  <a:lnTo>
                    <a:pt x="8674" y="74"/>
                  </a:lnTo>
                  <a:lnTo>
                    <a:pt x="8686" y="90"/>
                  </a:lnTo>
                  <a:lnTo>
                    <a:pt x="8696" y="107"/>
                  </a:lnTo>
                  <a:lnTo>
                    <a:pt x="8705" y="125"/>
                  </a:lnTo>
                  <a:lnTo>
                    <a:pt x="8711" y="143"/>
                  </a:lnTo>
                  <a:lnTo>
                    <a:pt x="8716" y="164"/>
                  </a:lnTo>
                  <a:lnTo>
                    <a:pt x="8718" y="174"/>
                  </a:lnTo>
                  <a:lnTo>
                    <a:pt x="8720" y="184"/>
                  </a:lnTo>
                  <a:lnTo>
                    <a:pt x="8720" y="194"/>
                  </a:lnTo>
                  <a:lnTo>
                    <a:pt x="8721" y="205"/>
                  </a:lnTo>
                  <a:lnTo>
                    <a:pt x="8721" y="5641"/>
                  </a:lnTo>
                  <a:close/>
                </a:path>
              </a:pathLst>
            </a:custGeom>
            <a:solidFill>
              <a:srgbClr val="3346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9">
              <a:extLst>
                <a:ext uri="{FF2B5EF4-FFF2-40B4-BE49-F238E27FC236}">
                  <a16:creationId xmlns:a16="http://schemas.microsoft.com/office/drawing/2014/main" id="{E15BE6AB-24D4-4106-A4C1-208303254878}"/>
                </a:ext>
              </a:extLst>
            </p:cNvPr>
            <p:cNvSpPr>
              <a:spLocks/>
            </p:cNvSpPr>
            <p:nvPr/>
          </p:nvSpPr>
          <p:spPr bwMode="auto">
            <a:xfrm>
              <a:off x="5838357" y="873662"/>
              <a:ext cx="2189537" cy="2124117"/>
            </a:xfrm>
            <a:custGeom>
              <a:avLst/>
              <a:gdLst>
                <a:gd name="T0" fmla="*/ 3169 w 3169"/>
                <a:gd name="T1" fmla="*/ 3630 h 3630"/>
                <a:gd name="T2" fmla="*/ 2820 w 3169"/>
                <a:gd name="T3" fmla="*/ 3630 h 3630"/>
                <a:gd name="T4" fmla="*/ 2820 w 3169"/>
                <a:gd name="T5" fmla="*/ 436 h 3630"/>
                <a:gd name="T6" fmla="*/ 176 w 3169"/>
                <a:gd name="T7" fmla="*/ 436 h 3630"/>
                <a:gd name="T8" fmla="*/ 0 w 3169"/>
                <a:gd name="T9" fmla="*/ 0 h 3630"/>
                <a:gd name="T10" fmla="*/ 2965 w 3169"/>
                <a:gd name="T11" fmla="*/ 0 h 3630"/>
                <a:gd name="T12" fmla="*/ 2975 w 3169"/>
                <a:gd name="T13" fmla="*/ 0 h 3630"/>
                <a:gd name="T14" fmla="*/ 2985 w 3169"/>
                <a:gd name="T15" fmla="*/ 1 h 3630"/>
                <a:gd name="T16" fmla="*/ 2996 w 3169"/>
                <a:gd name="T17" fmla="*/ 2 h 3630"/>
                <a:gd name="T18" fmla="*/ 3006 w 3169"/>
                <a:gd name="T19" fmla="*/ 4 h 3630"/>
                <a:gd name="T20" fmla="*/ 3025 w 3169"/>
                <a:gd name="T21" fmla="*/ 9 h 3630"/>
                <a:gd name="T22" fmla="*/ 3044 w 3169"/>
                <a:gd name="T23" fmla="*/ 16 h 3630"/>
                <a:gd name="T24" fmla="*/ 3062 w 3169"/>
                <a:gd name="T25" fmla="*/ 25 h 3630"/>
                <a:gd name="T26" fmla="*/ 3079 w 3169"/>
                <a:gd name="T27" fmla="*/ 35 h 3630"/>
                <a:gd name="T28" fmla="*/ 3094 w 3169"/>
                <a:gd name="T29" fmla="*/ 47 h 3630"/>
                <a:gd name="T30" fmla="*/ 3109 w 3169"/>
                <a:gd name="T31" fmla="*/ 60 h 3630"/>
                <a:gd name="T32" fmla="*/ 3122 w 3169"/>
                <a:gd name="T33" fmla="*/ 74 h 3630"/>
                <a:gd name="T34" fmla="*/ 3134 w 3169"/>
                <a:gd name="T35" fmla="*/ 90 h 3630"/>
                <a:gd name="T36" fmla="*/ 3144 w 3169"/>
                <a:gd name="T37" fmla="*/ 107 h 3630"/>
                <a:gd name="T38" fmla="*/ 3153 w 3169"/>
                <a:gd name="T39" fmla="*/ 125 h 3630"/>
                <a:gd name="T40" fmla="*/ 3159 w 3169"/>
                <a:gd name="T41" fmla="*/ 143 h 3630"/>
                <a:gd name="T42" fmla="*/ 3164 w 3169"/>
                <a:gd name="T43" fmla="*/ 164 h 3630"/>
                <a:gd name="T44" fmla="*/ 3166 w 3169"/>
                <a:gd name="T45" fmla="*/ 174 h 3630"/>
                <a:gd name="T46" fmla="*/ 3168 w 3169"/>
                <a:gd name="T47" fmla="*/ 184 h 3630"/>
                <a:gd name="T48" fmla="*/ 3168 w 3169"/>
                <a:gd name="T49" fmla="*/ 194 h 3630"/>
                <a:gd name="T50" fmla="*/ 3169 w 3169"/>
                <a:gd name="T51" fmla="*/ 205 h 3630"/>
                <a:gd name="T52" fmla="*/ 3169 w 3169"/>
                <a:gd name="T53" fmla="*/ 363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69" h="3630">
                  <a:moveTo>
                    <a:pt x="3169" y="3630"/>
                  </a:moveTo>
                  <a:lnTo>
                    <a:pt x="2820" y="3630"/>
                  </a:lnTo>
                  <a:lnTo>
                    <a:pt x="2820" y="436"/>
                  </a:lnTo>
                  <a:lnTo>
                    <a:pt x="176" y="436"/>
                  </a:lnTo>
                  <a:lnTo>
                    <a:pt x="0" y="0"/>
                  </a:lnTo>
                  <a:lnTo>
                    <a:pt x="2965" y="0"/>
                  </a:lnTo>
                  <a:lnTo>
                    <a:pt x="2975" y="0"/>
                  </a:lnTo>
                  <a:lnTo>
                    <a:pt x="2985" y="1"/>
                  </a:lnTo>
                  <a:lnTo>
                    <a:pt x="2996" y="2"/>
                  </a:lnTo>
                  <a:lnTo>
                    <a:pt x="3006" y="4"/>
                  </a:lnTo>
                  <a:lnTo>
                    <a:pt x="3025" y="9"/>
                  </a:lnTo>
                  <a:lnTo>
                    <a:pt x="3044" y="16"/>
                  </a:lnTo>
                  <a:lnTo>
                    <a:pt x="3062" y="25"/>
                  </a:lnTo>
                  <a:lnTo>
                    <a:pt x="3079" y="35"/>
                  </a:lnTo>
                  <a:lnTo>
                    <a:pt x="3094" y="47"/>
                  </a:lnTo>
                  <a:lnTo>
                    <a:pt x="3109" y="60"/>
                  </a:lnTo>
                  <a:lnTo>
                    <a:pt x="3122" y="74"/>
                  </a:lnTo>
                  <a:lnTo>
                    <a:pt x="3134" y="90"/>
                  </a:lnTo>
                  <a:lnTo>
                    <a:pt x="3144" y="107"/>
                  </a:lnTo>
                  <a:lnTo>
                    <a:pt x="3153" y="125"/>
                  </a:lnTo>
                  <a:lnTo>
                    <a:pt x="3159" y="143"/>
                  </a:lnTo>
                  <a:lnTo>
                    <a:pt x="3164" y="164"/>
                  </a:lnTo>
                  <a:lnTo>
                    <a:pt x="3166" y="174"/>
                  </a:lnTo>
                  <a:lnTo>
                    <a:pt x="3168" y="184"/>
                  </a:lnTo>
                  <a:lnTo>
                    <a:pt x="3168" y="194"/>
                  </a:lnTo>
                  <a:lnTo>
                    <a:pt x="3169" y="205"/>
                  </a:lnTo>
                  <a:lnTo>
                    <a:pt x="3169" y="3630"/>
                  </a:lnTo>
                  <a:close/>
                </a:path>
              </a:pathLst>
            </a:custGeom>
            <a:solidFill>
              <a:srgbClr val="455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3" name="Picture 16">
              <a:extLst>
                <a:ext uri="{FF2B5EF4-FFF2-40B4-BE49-F238E27FC236}">
                  <a16:creationId xmlns:a16="http://schemas.microsoft.com/office/drawing/2014/main" id="{650B674C-392D-4A34-99C1-C3EF886CD6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40917" y="1073701"/>
              <a:ext cx="5711378" cy="3086338"/>
            </a:xfrm>
            <a:prstGeom prst="rect">
              <a:avLst/>
            </a:prstGeom>
          </p:spPr>
        </p:pic>
      </p:grpSp>
      <p:sp>
        <p:nvSpPr>
          <p:cNvPr id="14" name="Bulle narrative : ronde 13">
            <a:extLst>
              <a:ext uri="{FF2B5EF4-FFF2-40B4-BE49-F238E27FC236}">
                <a16:creationId xmlns:a16="http://schemas.microsoft.com/office/drawing/2014/main" id="{BEB06E18-D8EE-4984-9894-9B37BF6ED2CF}"/>
              </a:ext>
            </a:extLst>
          </p:cNvPr>
          <p:cNvSpPr/>
          <p:nvPr/>
        </p:nvSpPr>
        <p:spPr>
          <a:xfrm>
            <a:off x="491274" y="5498981"/>
            <a:ext cx="4235116" cy="1031794"/>
          </a:xfrm>
          <a:prstGeom prst="wedgeEllipseCallout">
            <a:avLst>
              <a:gd name="adj1" fmla="val 57197"/>
              <a:gd name="adj2" fmla="val -17693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La distribution des sentiments pour chaque pays</a:t>
            </a:r>
          </a:p>
        </p:txBody>
      </p:sp>
      <p:pic>
        <p:nvPicPr>
          <p:cNvPr id="16" name="Picture 16">
            <a:extLst>
              <a:ext uri="{FF2B5EF4-FFF2-40B4-BE49-F238E27FC236}">
                <a16:creationId xmlns:a16="http://schemas.microsoft.com/office/drawing/2014/main" id="{01A51523-6A97-4B34-9305-4BCBF1FBAA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71303" y="420543"/>
            <a:ext cx="9897748" cy="4824000"/>
          </a:xfrm>
          <a:prstGeom prst="rect">
            <a:avLst/>
          </a:prstGeom>
        </p:spPr>
      </p:pic>
      <p:sp>
        <p:nvSpPr>
          <p:cNvPr id="17" name="Bulle narrative : ronde 16">
            <a:extLst>
              <a:ext uri="{FF2B5EF4-FFF2-40B4-BE49-F238E27FC236}">
                <a16:creationId xmlns:a16="http://schemas.microsoft.com/office/drawing/2014/main" id="{5F29B0D8-7081-420B-91E1-37E889EA5055}"/>
              </a:ext>
            </a:extLst>
          </p:cNvPr>
          <p:cNvSpPr/>
          <p:nvPr/>
        </p:nvSpPr>
        <p:spPr>
          <a:xfrm>
            <a:off x="7813897" y="1257745"/>
            <a:ext cx="3255154" cy="1029480"/>
          </a:xfrm>
          <a:prstGeom prst="wedgeEllipseCallout">
            <a:avLst>
              <a:gd name="adj1" fmla="val -57766"/>
              <a:gd name="adj2" fmla="val 8662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Variation des mesures des cubes client en fonction du temps</a:t>
            </a:r>
          </a:p>
        </p:txBody>
      </p:sp>
      <p:sp>
        <p:nvSpPr>
          <p:cNvPr id="19" name="Bulle narrative : ronde 18">
            <a:extLst>
              <a:ext uri="{FF2B5EF4-FFF2-40B4-BE49-F238E27FC236}">
                <a16:creationId xmlns:a16="http://schemas.microsoft.com/office/drawing/2014/main" id="{C4B774C9-DFB6-4EED-83A7-DC552AD0EE9B}"/>
              </a:ext>
            </a:extLst>
          </p:cNvPr>
          <p:cNvSpPr/>
          <p:nvPr/>
        </p:nvSpPr>
        <p:spPr>
          <a:xfrm>
            <a:off x="7901904" y="3427911"/>
            <a:ext cx="3118793" cy="1029480"/>
          </a:xfrm>
          <a:prstGeom prst="wedgeEllipseCallout">
            <a:avLst>
              <a:gd name="adj1" fmla="val -62072"/>
              <a:gd name="adj2" fmla="val 8109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Variation du sentiment mondiale en fonction du temps</a:t>
            </a:r>
          </a:p>
        </p:txBody>
      </p:sp>
    </p:spTree>
    <p:extLst>
      <p:ext uri="{BB962C8B-B14F-4D97-AF65-F5344CB8AC3E}">
        <p14:creationId xmlns:p14="http://schemas.microsoft.com/office/powerpoint/2010/main" val="425646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0" presetClass="entr" presetSubtype="0" fill="hold" grpId="0" nodeType="withEffect">
                                  <p:stCondLst>
                                    <p:cond delay="7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6" presetClass="entr" presetSubtype="21"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7"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rme libre : forme 4">
            <a:extLst>
              <a:ext uri="{FF2B5EF4-FFF2-40B4-BE49-F238E27FC236}">
                <a16:creationId xmlns:a16="http://schemas.microsoft.com/office/drawing/2014/main" id="{4B198A7A-4FA1-4D6B-9E0F-6E34131610F1}"/>
              </a:ext>
            </a:extLst>
          </p:cNvPr>
          <p:cNvSpPr/>
          <p:nvPr/>
        </p:nvSpPr>
        <p:spPr>
          <a:xfrm>
            <a:off x="683529" y="511311"/>
            <a:ext cx="4594324" cy="560387"/>
          </a:xfrm>
          <a:custGeom>
            <a:avLst/>
            <a:gdLst>
              <a:gd name="connsiteX0" fmla="*/ 0 w 10515600"/>
              <a:gd name="connsiteY0" fmla="*/ 259843 h 1559025"/>
              <a:gd name="connsiteX1" fmla="*/ 259843 w 10515600"/>
              <a:gd name="connsiteY1" fmla="*/ 0 h 1559025"/>
              <a:gd name="connsiteX2" fmla="*/ 10255757 w 10515600"/>
              <a:gd name="connsiteY2" fmla="*/ 0 h 1559025"/>
              <a:gd name="connsiteX3" fmla="*/ 10515600 w 10515600"/>
              <a:gd name="connsiteY3" fmla="*/ 259843 h 1559025"/>
              <a:gd name="connsiteX4" fmla="*/ 10515600 w 10515600"/>
              <a:gd name="connsiteY4" fmla="*/ 1299182 h 1559025"/>
              <a:gd name="connsiteX5" fmla="*/ 10255757 w 10515600"/>
              <a:gd name="connsiteY5" fmla="*/ 1559025 h 1559025"/>
              <a:gd name="connsiteX6" fmla="*/ 259843 w 10515600"/>
              <a:gd name="connsiteY6" fmla="*/ 1559025 h 1559025"/>
              <a:gd name="connsiteX7" fmla="*/ 0 w 10515600"/>
              <a:gd name="connsiteY7" fmla="*/ 1299182 h 1559025"/>
              <a:gd name="connsiteX8" fmla="*/ 0 w 10515600"/>
              <a:gd name="connsiteY8" fmla="*/ 259843 h 155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559025">
                <a:moveTo>
                  <a:pt x="0" y="259843"/>
                </a:moveTo>
                <a:cubicBezTo>
                  <a:pt x="0" y="116336"/>
                  <a:pt x="116336" y="0"/>
                  <a:pt x="259843" y="0"/>
                </a:cubicBezTo>
                <a:lnTo>
                  <a:pt x="10255757" y="0"/>
                </a:lnTo>
                <a:cubicBezTo>
                  <a:pt x="10399264" y="0"/>
                  <a:pt x="10515600" y="116336"/>
                  <a:pt x="10515600" y="259843"/>
                </a:cubicBezTo>
                <a:lnTo>
                  <a:pt x="10515600" y="1299182"/>
                </a:lnTo>
                <a:cubicBezTo>
                  <a:pt x="10515600" y="1442689"/>
                  <a:pt x="10399264" y="1559025"/>
                  <a:pt x="10255757" y="1559025"/>
                </a:cubicBezTo>
                <a:lnTo>
                  <a:pt x="259843" y="1559025"/>
                </a:lnTo>
                <a:cubicBezTo>
                  <a:pt x="116336" y="1559025"/>
                  <a:pt x="0" y="1442689"/>
                  <a:pt x="0" y="1299182"/>
                </a:cubicBezTo>
                <a:lnTo>
                  <a:pt x="0" y="2598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3755" tIns="323755" rIns="323755" bIns="323755" numCol="1" spcCol="1270" anchor="ctr" anchorCtr="0">
            <a:noAutofit/>
          </a:bodyPr>
          <a:lstStyle/>
          <a:p>
            <a:pPr defTabSz="2889250">
              <a:lnSpc>
                <a:spcPct val="90000"/>
              </a:lnSpc>
              <a:spcBef>
                <a:spcPct val="0"/>
              </a:spcBef>
              <a:spcAft>
                <a:spcPct val="35000"/>
              </a:spcAft>
            </a:pPr>
            <a:r>
              <a:rPr lang="fr-FR" sz="3200" dirty="0"/>
              <a:t>Autres fonctionnalités :</a:t>
            </a:r>
            <a:endParaRPr lang="en-US" sz="3200" dirty="0"/>
          </a:p>
        </p:txBody>
      </p:sp>
      <p:grpSp>
        <p:nvGrpSpPr>
          <p:cNvPr id="10" name="Group 23">
            <a:extLst>
              <a:ext uri="{FF2B5EF4-FFF2-40B4-BE49-F238E27FC236}">
                <a16:creationId xmlns:a16="http://schemas.microsoft.com/office/drawing/2014/main" id="{731485D5-4B33-4156-95EE-AF1D645434DA}"/>
              </a:ext>
            </a:extLst>
          </p:cNvPr>
          <p:cNvGrpSpPr>
            <a:grpSpLocks noChangeAspect="1"/>
          </p:cNvGrpSpPr>
          <p:nvPr/>
        </p:nvGrpSpPr>
        <p:grpSpPr>
          <a:xfrm>
            <a:off x="4346991" y="1665965"/>
            <a:ext cx="7693086" cy="4356000"/>
            <a:chOff x="6203469" y="3243459"/>
            <a:chExt cx="5625894" cy="3185505"/>
          </a:xfrm>
        </p:grpSpPr>
        <p:sp>
          <p:nvSpPr>
            <p:cNvPr id="11" name="Freeform 83">
              <a:extLst>
                <a:ext uri="{FF2B5EF4-FFF2-40B4-BE49-F238E27FC236}">
                  <a16:creationId xmlns:a16="http://schemas.microsoft.com/office/drawing/2014/main" id="{C05140E1-2FFB-4728-A07E-22A75467D432}"/>
                </a:ext>
              </a:extLst>
            </p:cNvPr>
            <p:cNvSpPr>
              <a:spLocks/>
            </p:cNvSpPr>
            <p:nvPr/>
          </p:nvSpPr>
          <p:spPr bwMode="auto">
            <a:xfrm>
              <a:off x="6678973" y="3243459"/>
              <a:ext cx="4674884" cy="2992363"/>
            </a:xfrm>
            <a:custGeom>
              <a:avLst/>
              <a:gdLst>
                <a:gd name="T0" fmla="*/ 6556 w 6761"/>
                <a:gd name="T1" fmla="*/ 0 h 4522"/>
                <a:gd name="T2" fmla="*/ 205 w 6761"/>
                <a:gd name="T3" fmla="*/ 0 h 4522"/>
                <a:gd name="T4" fmla="*/ 194 w 6761"/>
                <a:gd name="T5" fmla="*/ 0 h 4522"/>
                <a:gd name="T6" fmla="*/ 183 w 6761"/>
                <a:gd name="T7" fmla="*/ 1 h 4522"/>
                <a:gd name="T8" fmla="*/ 173 w 6761"/>
                <a:gd name="T9" fmla="*/ 2 h 4522"/>
                <a:gd name="T10" fmla="*/ 163 w 6761"/>
                <a:gd name="T11" fmla="*/ 4 h 4522"/>
                <a:gd name="T12" fmla="*/ 144 w 6761"/>
                <a:gd name="T13" fmla="*/ 9 h 4522"/>
                <a:gd name="T14" fmla="*/ 125 w 6761"/>
                <a:gd name="T15" fmla="*/ 16 h 4522"/>
                <a:gd name="T16" fmla="*/ 107 w 6761"/>
                <a:gd name="T17" fmla="*/ 24 h 4522"/>
                <a:gd name="T18" fmla="*/ 90 w 6761"/>
                <a:gd name="T19" fmla="*/ 35 h 4522"/>
                <a:gd name="T20" fmla="*/ 75 w 6761"/>
                <a:gd name="T21" fmla="*/ 46 h 4522"/>
                <a:gd name="T22" fmla="*/ 60 w 6761"/>
                <a:gd name="T23" fmla="*/ 60 h 4522"/>
                <a:gd name="T24" fmla="*/ 47 w 6761"/>
                <a:gd name="T25" fmla="*/ 74 h 4522"/>
                <a:gd name="T26" fmla="*/ 35 w 6761"/>
                <a:gd name="T27" fmla="*/ 90 h 4522"/>
                <a:gd name="T28" fmla="*/ 25 w 6761"/>
                <a:gd name="T29" fmla="*/ 107 h 4522"/>
                <a:gd name="T30" fmla="*/ 16 w 6761"/>
                <a:gd name="T31" fmla="*/ 125 h 4522"/>
                <a:gd name="T32" fmla="*/ 9 w 6761"/>
                <a:gd name="T33" fmla="*/ 143 h 4522"/>
                <a:gd name="T34" fmla="*/ 4 w 6761"/>
                <a:gd name="T35" fmla="*/ 163 h 4522"/>
                <a:gd name="T36" fmla="*/ 3 w 6761"/>
                <a:gd name="T37" fmla="*/ 173 h 4522"/>
                <a:gd name="T38" fmla="*/ 1 w 6761"/>
                <a:gd name="T39" fmla="*/ 183 h 4522"/>
                <a:gd name="T40" fmla="*/ 0 w 6761"/>
                <a:gd name="T41" fmla="*/ 193 h 4522"/>
                <a:gd name="T42" fmla="*/ 0 w 6761"/>
                <a:gd name="T43" fmla="*/ 204 h 4522"/>
                <a:gd name="T44" fmla="*/ 0 w 6761"/>
                <a:gd name="T45" fmla="*/ 4522 h 4522"/>
                <a:gd name="T46" fmla="*/ 6761 w 6761"/>
                <a:gd name="T47" fmla="*/ 4522 h 4522"/>
                <a:gd name="T48" fmla="*/ 6761 w 6761"/>
                <a:gd name="T49" fmla="*/ 204 h 4522"/>
                <a:gd name="T50" fmla="*/ 6760 w 6761"/>
                <a:gd name="T51" fmla="*/ 193 h 4522"/>
                <a:gd name="T52" fmla="*/ 6759 w 6761"/>
                <a:gd name="T53" fmla="*/ 183 h 4522"/>
                <a:gd name="T54" fmla="*/ 6758 w 6761"/>
                <a:gd name="T55" fmla="*/ 173 h 4522"/>
                <a:gd name="T56" fmla="*/ 6756 w 6761"/>
                <a:gd name="T57" fmla="*/ 163 h 4522"/>
                <a:gd name="T58" fmla="*/ 6751 w 6761"/>
                <a:gd name="T59" fmla="*/ 143 h 4522"/>
                <a:gd name="T60" fmla="*/ 6744 w 6761"/>
                <a:gd name="T61" fmla="*/ 125 h 4522"/>
                <a:gd name="T62" fmla="*/ 6736 w 6761"/>
                <a:gd name="T63" fmla="*/ 107 h 4522"/>
                <a:gd name="T64" fmla="*/ 6726 w 6761"/>
                <a:gd name="T65" fmla="*/ 90 h 4522"/>
                <a:gd name="T66" fmla="*/ 6714 w 6761"/>
                <a:gd name="T67" fmla="*/ 74 h 4522"/>
                <a:gd name="T68" fmla="*/ 6701 w 6761"/>
                <a:gd name="T69" fmla="*/ 60 h 4522"/>
                <a:gd name="T70" fmla="*/ 6686 w 6761"/>
                <a:gd name="T71" fmla="*/ 47 h 4522"/>
                <a:gd name="T72" fmla="*/ 6669 w 6761"/>
                <a:gd name="T73" fmla="*/ 35 h 4522"/>
                <a:gd name="T74" fmla="*/ 6653 w 6761"/>
                <a:gd name="T75" fmla="*/ 24 h 4522"/>
                <a:gd name="T76" fmla="*/ 6635 w 6761"/>
                <a:gd name="T77" fmla="*/ 16 h 4522"/>
                <a:gd name="T78" fmla="*/ 6616 w 6761"/>
                <a:gd name="T79" fmla="*/ 9 h 4522"/>
                <a:gd name="T80" fmla="*/ 6597 w 6761"/>
                <a:gd name="T81" fmla="*/ 4 h 4522"/>
                <a:gd name="T82" fmla="*/ 6587 w 6761"/>
                <a:gd name="T83" fmla="*/ 2 h 4522"/>
                <a:gd name="T84" fmla="*/ 6576 w 6761"/>
                <a:gd name="T85" fmla="*/ 1 h 4522"/>
                <a:gd name="T86" fmla="*/ 6566 w 6761"/>
                <a:gd name="T87" fmla="*/ 0 h 4522"/>
                <a:gd name="T88" fmla="*/ 6556 w 6761"/>
                <a:gd name="T89" fmla="*/ 0 h 4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761" h="4522">
                  <a:moveTo>
                    <a:pt x="6556" y="0"/>
                  </a:moveTo>
                  <a:lnTo>
                    <a:pt x="205" y="0"/>
                  </a:lnTo>
                  <a:lnTo>
                    <a:pt x="194" y="0"/>
                  </a:lnTo>
                  <a:lnTo>
                    <a:pt x="183" y="1"/>
                  </a:lnTo>
                  <a:lnTo>
                    <a:pt x="173" y="2"/>
                  </a:lnTo>
                  <a:lnTo>
                    <a:pt x="163" y="4"/>
                  </a:lnTo>
                  <a:lnTo>
                    <a:pt x="144" y="9"/>
                  </a:lnTo>
                  <a:lnTo>
                    <a:pt x="125" y="16"/>
                  </a:lnTo>
                  <a:lnTo>
                    <a:pt x="107" y="24"/>
                  </a:lnTo>
                  <a:lnTo>
                    <a:pt x="90" y="35"/>
                  </a:lnTo>
                  <a:lnTo>
                    <a:pt x="75" y="46"/>
                  </a:lnTo>
                  <a:lnTo>
                    <a:pt x="60" y="60"/>
                  </a:lnTo>
                  <a:lnTo>
                    <a:pt x="47" y="74"/>
                  </a:lnTo>
                  <a:lnTo>
                    <a:pt x="35" y="90"/>
                  </a:lnTo>
                  <a:lnTo>
                    <a:pt x="25" y="107"/>
                  </a:lnTo>
                  <a:lnTo>
                    <a:pt x="16" y="125"/>
                  </a:lnTo>
                  <a:lnTo>
                    <a:pt x="9" y="143"/>
                  </a:lnTo>
                  <a:lnTo>
                    <a:pt x="4" y="163"/>
                  </a:lnTo>
                  <a:lnTo>
                    <a:pt x="3" y="173"/>
                  </a:lnTo>
                  <a:lnTo>
                    <a:pt x="1" y="183"/>
                  </a:lnTo>
                  <a:lnTo>
                    <a:pt x="0" y="193"/>
                  </a:lnTo>
                  <a:lnTo>
                    <a:pt x="0" y="204"/>
                  </a:lnTo>
                  <a:lnTo>
                    <a:pt x="0" y="4522"/>
                  </a:lnTo>
                  <a:lnTo>
                    <a:pt x="6761" y="4522"/>
                  </a:lnTo>
                  <a:lnTo>
                    <a:pt x="6761" y="204"/>
                  </a:lnTo>
                  <a:lnTo>
                    <a:pt x="6760" y="193"/>
                  </a:lnTo>
                  <a:lnTo>
                    <a:pt x="6759" y="183"/>
                  </a:lnTo>
                  <a:lnTo>
                    <a:pt x="6758" y="173"/>
                  </a:lnTo>
                  <a:lnTo>
                    <a:pt x="6756" y="163"/>
                  </a:lnTo>
                  <a:lnTo>
                    <a:pt x="6751" y="143"/>
                  </a:lnTo>
                  <a:lnTo>
                    <a:pt x="6744" y="125"/>
                  </a:lnTo>
                  <a:lnTo>
                    <a:pt x="6736" y="107"/>
                  </a:lnTo>
                  <a:lnTo>
                    <a:pt x="6726" y="90"/>
                  </a:lnTo>
                  <a:lnTo>
                    <a:pt x="6714" y="74"/>
                  </a:lnTo>
                  <a:lnTo>
                    <a:pt x="6701" y="60"/>
                  </a:lnTo>
                  <a:lnTo>
                    <a:pt x="6686" y="47"/>
                  </a:lnTo>
                  <a:lnTo>
                    <a:pt x="6669" y="35"/>
                  </a:lnTo>
                  <a:lnTo>
                    <a:pt x="6653" y="24"/>
                  </a:lnTo>
                  <a:lnTo>
                    <a:pt x="6635" y="16"/>
                  </a:lnTo>
                  <a:lnTo>
                    <a:pt x="6616" y="9"/>
                  </a:lnTo>
                  <a:lnTo>
                    <a:pt x="6597" y="4"/>
                  </a:lnTo>
                  <a:lnTo>
                    <a:pt x="6587" y="2"/>
                  </a:lnTo>
                  <a:lnTo>
                    <a:pt x="6576" y="1"/>
                  </a:lnTo>
                  <a:lnTo>
                    <a:pt x="6566" y="0"/>
                  </a:lnTo>
                  <a:lnTo>
                    <a:pt x="6556" y="0"/>
                  </a:lnTo>
                  <a:close/>
                </a:path>
              </a:pathLst>
            </a:custGeom>
            <a:solidFill>
              <a:srgbClr val="3346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12" name="Freeform 85">
              <a:extLst>
                <a:ext uri="{FF2B5EF4-FFF2-40B4-BE49-F238E27FC236}">
                  <a16:creationId xmlns:a16="http://schemas.microsoft.com/office/drawing/2014/main" id="{45281426-221C-44B7-93AD-91F7573D1D88}"/>
                </a:ext>
              </a:extLst>
            </p:cNvPr>
            <p:cNvSpPr>
              <a:spLocks/>
            </p:cNvSpPr>
            <p:nvPr/>
          </p:nvSpPr>
          <p:spPr bwMode="auto">
            <a:xfrm>
              <a:off x="6203469" y="6235823"/>
              <a:ext cx="5625894" cy="193141"/>
            </a:xfrm>
            <a:custGeom>
              <a:avLst/>
              <a:gdLst>
                <a:gd name="T0" fmla="*/ 0 w 8139"/>
                <a:gd name="T1" fmla="*/ 0 h 292"/>
                <a:gd name="T2" fmla="*/ 0 w 8139"/>
                <a:gd name="T3" fmla="*/ 122 h 292"/>
                <a:gd name="T4" fmla="*/ 0 w 8139"/>
                <a:gd name="T5" fmla="*/ 130 h 292"/>
                <a:gd name="T6" fmla="*/ 1 w 8139"/>
                <a:gd name="T7" fmla="*/ 138 h 292"/>
                <a:gd name="T8" fmla="*/ 3 w 8139"/>
                <a:gd name="T9" fmla="*/ 145 h 292"/>
                <a:gd name="T10" fmla="*/ 5 w 8139"/>
                <a:gd name="T11" fmla="*/ 153 h 292"/>
                <a:gd name="T12" fmla="*/ 8 w 8139"/>
                <a:gd name="T13" fmla="*/ 160 h 292"/>
                <a:gd name="T14" fmla="*/ 12 w 8139"/>
                <a:gd name="T15" fmla="*/ 167 h 292"/>
                <a:gd name="T16" fmla="*/ 16 w 8139"/>
                <a:gd name="T17" fmla="*/ 174 h 292"/>
                <a:gd name="T18" fmla="*/ 20 w 8139"/>
                <a:gd name="T19" fmla="*/ 180 h 292"/>
                <a:gd name="T20" fmla="*/ 25 w 8139"/>
                <a:gd name="T21" fmla="*/ 186 h 292"/>
                <a:gd name="T22" fmla="*/ 30 w 8139"/>
                <a:gd name="T23" fmla="*/ 192 h 292"/>
                <a:gd name="T24" fmla="*/ 36 w 8139"/>
                <a:gd name="T25" fmla="*/ 197 h 292"/>
                <a:gd name="T26" fmla="*/ 42 w 8139"/>
                <a:gd name="T27" fmla="*/ 202 h 292"/>
                <a:gd name="T28" fmla="*/ 48 w 8139"/>
                <a:gd name="T29" fmla="*/ 206 h 292"/>
                <a:gd name="T30" fmla="*/ 55 w 8139"/>
                <a:gd name="T31" fmla="*/ 210 h 292"/>
                <a:gd name="T32" fmla="*/ 62 w 8139"/>
                <a:gd name="T33" fmla="*/ 213 h 292"/>
                <a:gd name="T34" fmla="*/ 69 w 8139"/>
                <a:gd name="T35" fmla="*/ 216 h 292"/>
                <a:gd name="T36" fmla="*/ 255 w 8139"/>
                <a:gd name="T37" fmla="*/ 271 h 292"/>
                <a:gd name="T38" fmla="*/ 271 w 8139"/>
                <a:gd name="T39" fmla="*/ 275 h 292"/>
                <a:gd name="T40" fmla="*/ 288 w 8139"/>
                <a:gd name="T41" fmla="*/ 279 h 292"/>
                <a:gd name="T42" fmla="*/ 306 w 8139"/>
                <a:gd name="T43" fmla="*/ 283 h 292"/>
                <a:gd name="T44" fmla="*/ 325 w 8139"/>
                <a:gd name="T45" fmla="*/ 286 h 292"/>
                <a:gd name="T46" fmla="*/ 344 w 8139"/>
                <a:gd name="T47" fmla="*/ 288 h 292"/>
                <a:gd name="T48" fmla="*/ 363 w 8139"/>
                <a:gd name="T49" fmla="*/ 290 h 292"/>
                <a:gd name="T50" fmla="*/ 381 w 8139"/>
                <a:gd name="T51" fmla="*/ 292 h 292"/>
                <a:gd name="T52" fmla="*/ 396 w 8139"/>
                <a:gd name="T53" fmla="*/ 292 h 292"/>
                <a:gd name="T54" fmla="*/ 7742 w 8139"/>
                <a:gd name="T55" fmla="*/ 292 h 292"/>
                <a:gd name="T56" fmla="*/ 7758 w 8139"/>
                <a:gd name="T57" fmla="*/ 292 h 292"/>
                <a:gd name="T58" fmla="*/ 7776 w 8139"/>
                <a:gd name="T59" fmla="*/ 290 h 292"/>
                <a:gd name="T60" fmla="*/ 7794 w 8139"/>
                <a:gd name="T61" fmla="*/ 288 h 292"/>
                <a:gd name="T62" fmla="*/ 7813 w 8139"/>
                <a:gd name="T63" fmla="*/ 286 h 292"/>
                <a:gd name="T64" fmla="*/ 7832 w 8139"/>
                <a:gd name="T65" fmla="*/ 283 h 292"/>
                <a:gd name="T66" fmla="*/ 7851 w 8139"/>
                <a:gd name="T67" fmla="*/ 279 h 292"/>
                <a:gd name="T68" fmla="*/ 7868 w 8139"/>
                <a:gd name="T69" fmla="*/ 275 h 292"/>
                <a:gd name="T70" fmla="*/ 7883 w 8139"/>
                <a:gd name="T71" fmla="*/ 271 h 292"/>
                <a:gd name="T72" fmla="*/ 8070 w 8139"/>
                <a:gd name="T73" fmla="*/ 216 h 292"/>
                <a:gd name="T74" fmla="*/ 8077 w 8139"/>
                <a:gd name="T75" fmla="*/ 213 h 292"/>
                <a:gd name="T76" fmla="*/ 8084 w 8139"/>
                <a:gd name="T77" fmla="*/ 210 h 292"/>
                <a:gd name="T78" fmla="*/ 8091 w 8139"/>
                <a:gd name="T79" fmla="*/ 206 h 292"/>
                <a:gd name="T80" fmla="*/ 8097 w 8139"/>
                <a:gd name="T81" fmla="*/ 202 h 292"/>
                <a:gd name="T82" fmla="*/ 8103 w 8139"/>
                <a:gd name="T83" fmla="*/ 197 h 292"/>
                <a:gd name="T84" fmla="*/ 8109 w 8139"/>
                <a:gd name="T85" fmla="*/ 192 h 292"/>
                <a:gd name="T86" fmla="*/ 8114 w 8139"/>
                <a:gd name="T87" fmla="*/ 186 h 292"/>
                <a:gd name="T88" fmla="*/ 8119 w 8139"/>
                <a:gd name="T89" fmla="*/ 180 h 292"/>
                <a:gd name="T90" fmla="*/ 8123 w 8139"/>
                <a:gd name="T91" fmla="*/ 174 h 292"/>
                <a:gd name="T92" fmla="*/ 8127 w 8139"/>
                <a:gd name="T93" fmla="*/ 167 h 292"/>
                <a:gd name="T94" fmla="*/ 8131 w 8139"/>
                <a:gd name="T95" fmla="*/ 160 h 292"/>
                <a:gd name="T96" fmla="*/ 8134 w 8139"/>
                <a:gd name="T97" fmla="*/ 153 h 292"/>
                <a:gd name="T98" fmla="*/ 8136 w 8139"/>
                <a:gd name="T99" fmla="*/ 145 h 292"/>
                <a:gd name="T100" fmla="*/ 8138 w 8139"/>
                <a:gd name="T101" fmla="*/ 138 h 292"/>
                <a:gd name="T102" fmla="*/ 8139 w 8139"/>
                <a:gd name="T103" fmla="*/ 130 h 292"/>
                <a:gd name="T104" fmla="*/ 8139 w 8139"/>
                <a:gd name="T105" fmla="*/ 122 h 292"/>
                <a:gd name="T106" fmla="*/ 8139 w 8139"/>
                <a:gd name="T107" fmla="*/ 0 h 292"/>
                <a:gd name="T108" fmla="*/ 0 w 8139"/>
                <a:gd name="T109"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139" h="292">
                  <a:moveTo>
                    <a:pt x="0" y="0"/>
                  </a:moveTo>
                  <a:lnTo>
                    <a:pt x="0" y="122"/>
                  </a:lnTo>
                  <a:lnTo>
                    <a:pt x="0" y="130"/>
                  </a:lnTo>
                  <a:lnTo>
                    <a:pt x="1" y="138"/>
                  </a:lnTo>
                  <a:lnTo>
                    <a:pt x="3" y="145"/>
                  </a:lnTo>
                  <a:lnTo>
                    <a:pt x="5" y="153"/>
                  </a:lnTo>
                  <a:lnTo>
                    <a:pt x="8" y="160"/>
                  </a:lnTo>
                  <a:lnTo>
                    <a:pt x="12" y="167"/>
                  </a:lnTo>
                  <a:lnTo>
                    <a:pt x="16" y="174"/>
                  </a:lnTo>
                  <a:lnTo>
                    <a:pt x="20" y="180"/>
                  </a:lnTo>
                  <a:lnTo>
                    <a:pt x="25" y="186"/>
                  </a:lnTo>
                  <a:lnTo>
                    <a:pt x="30" y="192"/>
                  </a:lnTo>
                  <a:lnTo>
                    <a:pt x="36" y="197"/>
                  </a:lnTo>
                  <a:lnTo>
                    <a:pt x="42" y="202"/>
                  </a:lnTo>
                  <a:lnTo>
                    <a:pt x="48" y="206"/>
                  </a:lnTo>
                  <a:lnTo>
                    <a:pt x="55" y="210"/>
                  </a:lnTo>
                  <a:lnTo>
                    <a:pt x="62" y="213"/>
                  </a:lnTo>
                  <a:lnTo>
                    <a:pt x="69" y="216"/>
                  </a:lnTo>
                  <a:lnTo>
                    <a:pt x="255" y="271"/>
                  </a:lnTo>
                  <a:lnTo>
                    <a:pt x="271" y="275"/>
                  </a:lnTo>
                  <a:lnTo>
                    <a:pt x="288" y="279"/>
                  </a:lnTo>
                  <a:lnTo>
                    <a:pt x="306" y="283"/>
                  </a:lnTo>
                  <a:lnTo>
                    <a:pt x="325" y="286"/>
                  </a:lnTo>
                  <a:lnTo>
                    <a:pt x="344" y="288"/>
                  </a:lnTo>
                  <a:lnTo>
                    <a:pt x="363" y="290"/>
                  </a:lnTo>
                  <a:lnTo>
                    <a:pt x="381" y="292"/>
                  </a:lnTo>
                  <a:lnTo>
                    <a:pt x="396" y="292"/>
                  </a:lnTo>
                  <a:lnTo>
                    <a:pt x="7742" y="292"/>
                  </a:lnTo>
                  <a:lnTo>
                    <a:pt x="7758" y="292"/>
                  </a:lnTo>
                  <a:lnTo>
                    <a:pt x="7776" y="290"/>
                  </a:lnTo>
                  <a:lnTo>
                    <a:pt x="7794" y="288"/>
                  </a:lnTo>
                  <a:lnTo>
                    <a:pt x="7813" y="286"/>
                  </a:lnTo>
                  <a:lnTo>
                    <a:pt x="7832" y="283"/>
                  </a:lnTo>
                  <a:lnTo>
                    <a:pt x="7851" y="279"/>
                  </a:lnTo>
                  <a:lnTo>
                    <a:pt x="7868" y="275"/>
                  </a:lnTo>
                  <a:lnTo>
                    <a:pt x="7883" y="271"/>
                  </a:lnTo>
                  <a:lnTo>
                    <a:pt x="8070" y="216"/>
                  </a:lnTo>
                  <a:lnTo>
                    <a:pt x="8077" y="213"/>
                  </a:lnTo>
                  <a:lnTo>
                    <a:pt x="8084" y="210"/>
                  </a:lnTo>
                  <a:lnTo>
                    <a:pt x="8091" y="206"/>
                  </a:lnTo>
                  <a:lnTo>
                    <a:pt x="8097" y="202"/>
                  </a:lnTo>
                  <a:lnTo>
                    <a:pt x="8103" y="197"/>
                  </a:lnTo>
                  <a:lnTo>
                    <a:pt x="8109" y="192"/>
                  </a:lnTo>
                  <a:lnTo>
                    <a:pt x="8114" y="186"/>
                  </a:lnTo>
                  <a:lnTo>
                    <a:pt x="8119" y="180"/>
                  </a:lnTo>
                  <a:lnTo>
                    <a:pt x="8123" y="174"/>
                  </a:lnTo>
                  <a:lnTo>
                    <a:pt x="8127" y="167"/>
                  </a:lnTo>
                  <a:lnTo>
                    <a:pt x="8131" y="160"/>
                  </a:lnTo>
                  <a:lnTo>
                    <a:pt x="8134" y="153"/>
                  </a:lnTo>
                  <a:lnTo>
                    <a:pt x="8136" y="145"/>
                  </a:lnTo>
                  <a:lnTo>
                    <a:pt x="8138" y="138"/>
                  </a:lnTo>
                  <a:lnTo>
                    <a:pt x="8139" y="130"/>
                  </a:lnTo>
                  <a:lnTo>
                    <a:pt x="8139" y="122"/>
                  </a:lnTo>
                  <a:lnTo>
                    <a:pt x="8139" y="0"/>
                  </a:lnTo>
                  <a:lnTo>
                    <a:pt x="0"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86">
              <a:extLst>
                <a:ext uri="{FF2B5EF4-FFF2-40B4-BE49-F238E27FC236}">
                  <a16:creationId xmlns:a16="http://schemas.microsoft.com/office/drawing/2014/main" id="{521A3274-E792-424E-8243-4AF5C4C6A9FC}"/>
                </a:ext>
              </a:extLst>
            </p:cNvPr>
            <p:cNvSpPr>
              <a:spLocks/>
            </p:cNvSpPr>
            <p:nvPr/>
          </p:nvSpPr>
          <p:spPr bwMode="auto">
            <a:xfrm>
              <a:off x="8600348" y="6235823"/>
              <a:ext cx="832134" cy="60852"/>
            </a:xfrm>
            <a:custGeom>
              <a:avLst/>
              <a:gdLst>
                <a:gd name="T0" fmla="*/ 0 w 1207"/>
                <a:gd name="T1" fmla="*/ 0 h 93"/>
                <a:gd name="T2" fmla="*/ 1 w 1207"/>
                <a:gd name="T3" fmla="*/ 10 h 93"/>
                <a:gd name="T4" fmla="*/ 3 w 1207"/>
                <a:gd name="T5" fmla="*/ 19 h 93"/>
                <a:gd name="T6" fmla="*/ 6 w 1207"/>
                <a:gd name="T7" fmla="*/ 28 h 93"/>
                <a:gd name="T8" fmla="*/ 10 w 1207"/>
                <a:gd name="T9" fmla="*/ 37 h 93"/>
                <a:gd name="T10" fmla="*/ 15 w 1207"/>
                <a:gd name="T11" fmla="*/ 45 h 93"/>
                <a:gd name="T12" fmla="*/ 20 w 1207"/>
                <a:gd name="T13" fmla="*/ 52 h 93"/>
                <a:gd name="T14" fmla="*/ 26 w 1207"/>
                <a:gd name="T15" fmla="*/ 60 h 93"/>
                <a:gd name="T16" fmla="*/ 32 w 1207"/>
                <a:gd name="T17" fmla="*/ 66 h 93"/>
                <a:gd name="T18" fmla="*/ 39 w 1207"/>
                <a:gd name="T19" fmla="*/ 72 h 93"/>
                <a:gd name="T20" fmla="*/ 47 w 1207"/>
                <a:gd name="T21" fmla="*/ 77 h 93"/>
                <a:gd name="T22" fmla="*/ 55 w 1207"/>
                <a:gd name="T23" fmla="*/ 82 h 93"/>
                <a:gd name="T24" fmla="*/ 63 w 1207"/>
                <a:gd name="T25" fmla="*/ 86 h 93"/>
                <a:gd name="T26" fmla="*/ 72 w 1207"/>
                <a:gd name="T27" fmla="*/ 89 h 93"/>
                <a:gd name="T28" fmla="*/ 81 w 1207"/>
                <a:gd name="T29" fmla="*/ 91 h 93"/>
                <a:gd name="T30" fmla="*/ 91 w 1207"/>
                <a:gd name="T31" fmla="*/ 93 h 93"/>
                <a:gd name="T32" fmla="*/ 101 w 1207"/>
                <a:gd name="T33" fmla="*/ 93 h 93"/>
                <a:gd name="T34" fmla="*/ 1105 w 1207"/>
                <a:gd name="T35" fmla="*/ 93 h 93"/>
                <a:gd name="T36" fmla="*/ 1115 w 1207"/>
                <a:gd name="T37" fmla="*/ 93 h 93"/>
                <a:gd name="T38" fmla="*/ 1125 w 1207"/>
                <a:gd name="T39" fmla="*/ 91 h 93"/>
                <a:gd name="T40" fmla="*/ 1135 w 1207"/>
                <a:gd name="T41" fmla="*/ 89 h 93"/>
                <a:gd name="T42" fmla="*/ 1144 w 1207"/>
                <a:gd name="T43" fmla="*/ 86 h 93"/>
                <a:gd name="T44" fmla="*/ 1152 w 1207"/>
                <a:gd name="T45" fmla="*/ 82 h 93"/>
                <a:gd name="T46" fmla="*/ 1160 w 1207"/>
                <a:gd name="T47" fmla="*/ 77 h 93"/>
                <a:gd name="T48" fmla="*/ 1168 w 1207"/>
                <a:gd name="T49" fmla="*/ 72 h 93"/>
                <a:gd name="T50" fmla="*/ 1175 w 1207"/>
                <a:gd name="T51" fmla="*/ 66 h 93"/>
                <a:gd name="T52" fmla="*/ 1181 w 1207"/>
                <a:gd name="T53" fmla="*/ 60 h 93"/>
                <a:gd name="T54" fmla="*/ 1187 w 1207"/>
                <a:gd name="T55" fmla="*/ 52 h 93"/>
                <a:gd name="T56" fmla="*/ 1192 w 1207"/>
                <a:gd name="T57" fmla="*/ 45 h 93"/>
                <a:gd name="T58" fmla="*/ 1197 w 1207"/>
                <a:gd name="T59" fmla="*/ 37 h 93"/>
                <a:gd name="T60" fmla="*/ 1200 w 1207"/>
                <a:gd name="T61" fmla="*/ 28 h 93"/>
                <a:gd name="T62" fmla="*/ 1203 w 1207"/>
                <a:gd name="T63" fmla="*/ 19 h 93"/>
                <a:gd name="T64" fmla="*/ 1206 w 1207"/>
                <a:gd name="T65" fmla="*/ 10 h 93"/>
                <a:gd name="T66" fmla="*/ 1207 w 1207"/>
                <a:gd name="T67" fmla="*/ 0 h 93"/>
                <a:gd name="T68" fmla="*/ 0 w 1207"/>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7" h="93">
                  <a:moveTo>
                    <a:pt x="0" y="0"/>
                  </a:moveTo>
                  <a:lnTo>
                    <a:pt x="1" y="10"/>
                  </a:lnTo>
                  <a:lnTo>
                    <a:pt x="3" y="19"/>
                  </a:lnTo>
                  <a:lnTo>
                    <a:pt x="6" y="28"/>
                  </a:lnTo>
                  <a:lnTo>
                    <a:pt x="10" y="37"/>
                  </a:lnTo>
                  <a:lnTo>
                    <a:pt x="15" y="45"/>
                  </a:lnTo>
                  <a:lnTo>
                    <a:pt x="20" y="52"/>
                  </a:lnTo>
                  <a:lnTo>
                    <a:pt x="26" y="60"/>
                  </a:lnTo>
                  <a:lnTo>
                    <a:pt x="32" y="66"/>
                  </a:lnTo>
                  <a:lnTo>
                    <a:pt x="39" y="72"/>
                  </a:lnTo>
                  <a:lnTo>
                    <a:pt x="47" y="77"/>
                  </a:lnTo>
                  <a:lnTo>
                    <a:pt x="55" y="82"/>
                  </a:lnTo>
                  <a:lnTo>
                    <a:pt x="63" y="86"/>
                  </a:lnTo>
                  <a:lnTo>
                    <a:pt x="72" y="89"/>
                  </a:lnTo>
                  <a:lnTo>
                    <a:pt x="81" y="91"/>
                  </a:lnTo>
                  <a:lnTo>
                    <a:pt x="91" y="93"/>
                  </a:lnTo>
                  <a:lnTo>
                    <a:pt x="101" y="93"/>
                  </a:lnTo>
                  <a:lnTo>
                    <a:pt x="1105" y="93"/>
                  </a:lnTo>
                  <a:lnTo>
                    <a:pt x="1115" y="93"/>
                  </a:lnTo>
                  <a:lnTo>
                    <a:pt x="1125" y="91"/>
                  </a:lnTo>
                  <a:lnTo>
                    <a:pt x="1135" y="89"/>
                  </a:lnTo>
                  <a:lnTo>
                    <a:pt x="1144" y="86"/>
                  </a:lnTo>
                  <a:lnTo>
                    <a:pt x="1152" y="82"/>
                  </a:lnTo>
                  <a:lnTo>
                    <a:pt x="1160" y="77"/>
                  </a:lnTo>
                  <a:lnTo>
                    <a:pt x="1168" y="72"/>
                  </a:lnTo>
                  <a:lnTo>
                    <a:pt x="1175" y="66"/>
                  </a:lnTo>
                  <a:lnTo>
                    <a:pt x="1181" y="60"/>
                  </a:lnTo>
                  <a:lnTo>
                    <a:pt x="1187" y="52"/>
                  </a:lnTo>
                  <a:lnTo>
                    <a:pt x="1192" y="45"/>
                  </a:lnTo>
                  <a:lnTo>
                    <a:pt x="1197" y="37"/>
                  </a:lnTo>
                  <a:lnTo>
                    <a:pt x="1200" y="28"/>
                  </a:lnTo>
                  <a:lnTo>
                    <a:pt x="1203" y="19"/>
                  </a:lnTo>
                  <a:lnTo>
                    <a:pt x="1206" y="10"/>
                  </a:lnTo>
                  <a:lnTo>
                    <a:pt x="1207" y="0"/>
                  </a:lnTo>
                  <a:lnTo>
                    <a:pt x="0"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87">
              <a:extLst>
                <a:ext uri="{FF2B5EF4-FFF2-40B4-BE49-F238E27FC236}">
                  <a16:creationId xmlns:a16="http://schemas.microsoft.com/office/drawing/2014/main" id="{C631BB6F-CC96-4D61-8445-212E5CB29775}"/>
                </a:ext>
              </a:extLst>
            </p:cNvPr>
            <p:cNvSpPr>
              <a:spLocks/>
            </p:cNvSpPr>
            <p:nvPr/>
          </p:nvSpPr>
          <p:spPr bwMode="auto">
            <a:xfrm>
              <a:off x="9189201" y="3245999"/>
              <a:ext cx="2164656" cy="2992363"/>
            </a:xfrm>
            <a:custGeom>
              <a:avLst/>
              <a:gdLst>
                <a:gd name="T0" fmla="*/ 3130 w 3130"/>
                <a:gd name="T1" fmla="*/ 4522 h 4522"/>
                <a:gd name="T2" fmla="*/ 1819 w 3130"/>
                <a:gd name="T3" fmla="*/ 4522 h 4522"/>
                <a:gd name="T4" fmla="*/ 1729 w 3130"/>
                <a:gd name="T5" fmla="*/ 4299 h 4522"/>
                <a:gd name="T6" fmla="*/ 2865 w 3130"/>
                <a:gd name="T7" fmla="*/ 4299 h 4522"/>
                <a:gd name="T8" fmla="*/ 2865 w 3130"/>
                <a:gd name="T9" fmla="*/ 289 h 4522"/>
                <a:gd name="T10" fmla="*/ 116 w 3130"/>
                <a:gd name="T11" fmla="*/ 289 h 4522"/>
                <a:gd name="T12" fmla="*/ 0 w 3130"/>
                <a:gd name="T13" fmla="*/ 0 h 4522"/>
                <a:gd name="T14" fmla="*/ 2925 w 3130"/>
                <a:gd name="T15" fmla="*/ 0 h 4522"/>
                <a:gd name="T16" fmla="*/ 2935 w 3130"/>
                <a:gd name="T17" fmla="*/ 0 h 4522"/>
                <a:gd name="T18" fmla="*/ 2945 w 3130"/>
                <a:gd name="T19" fmla="*/ 1 h 4522"/>
                <a:gd name="T20" fmla="*/ 2956 w 3130"/>
                <a:gd name="T21" fmla="*/ 2 h 4522"/>
                <a:gd name="T22" fmla="*/ 2966 w 3130"/>
                <a:gd name="T23" fmla="*/ 4 h 4522"/>
                <a:gd name="T24" fmla="*/ 2985 w 3130"/>
                <a:gd name="T25" fmla="*/ 9 h 4522"/>
                <a:gd name="T26" fmla="*/ 3004 w 3130"/>
                <a:gd name="T27" fmla="*/ 16 h 4522"/>
                <a:gd name="T28" fmla="*/ 3022 w 3130"/>
                <a:gd name="T29" fmla="*/ 24 h 4522"/>
                <a:gd name="T30" fmla="*/ 3038 w 3130"/>
                <a:gd name="T31" fmla="*/ 35 h 4522"/>
                <a:gd name="T32" fmla="*/ 3055 w 3130"/>
                <a:gd name="T33" fmla="*/ 46 h 4522"/>
                <a:gd name="T34" fmla="*/ 3070 w 3130"/>
                <a:gd name="T35" fmla="*/ 60 h 4522"/>
                <a:gd name="T36" fmla="*/ 3083 w 3130"/>
                <a:gd name="T37" fmla="*/ 74 h 4522"/>
                <a:gd name="T38" fmla="*/ 3095 w 3130"/>
                <a:gd name="T39" fmla="*/ 90 h 4522"/>
                <a:gd name="T40" fmla="*/ 3105 w 3130"/>
                <a:gd name="T41" fmla="*/ 107 h 4522"/>
                <a:gd name="T42" fmla="*/ 3113 w 3130"/>
                <a:gd name="T43" fmla="*/ 125 h 4522"/>
                <a:gd name="T44" fmla="*/ 3120 w 3130"/>
                <a:gd name="T45" fmla="*/ 143 h 4522"/>
                <a:gd name="T46" fmla="*/ 3125 w 3130"/>
                <a:gd name="T47" fmla="*/ 163 h 4522"/>
                <a:gd name="T48" fmla="*/ 3127 w 3130"/>
                <a:gd name="T49" fmla="*/ 173 h 4522"/>
                <a:gd name="T50" fmla="*/ 3128 w 3130"/>
                <a:gd name="T51" fmla="*/ 183 h 4522"/>
                <a:gd name="T52" fmla="*/ 3129 w 3130"/>
                <a:gd name="T53" fmla="*/ 193 h 4522"/>
                <a:gd name="T54" fmla="*/ 3130 w 3130"/>
                <a:gd name="T55" fmla="*/ 204 h 4522"/>
                <a:gd name="T56" fmla="*/ 3130 w 3130"/>
                <a:gd name="T57" fmla="*/ 4522 h 4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30" h="4522">
                  <a:moveTo>
                    <a:pt x="3130" y="4522"/>
                  </a:moveTo>
                  <a:lnTo>
                    <a:pt x="1819" y="4522"/>
                  </a:lnTo>
                  <a:lnTo>
                    <a:pt x="1729" y="4299"/>
                  </a:lnTo>
                  <a:lnTo>
                    <a:pt x="2865" y="4299"/>
                  </a:lnTo>
                  <a:lnTo>
                    <a:pt x="2865" y="289"/>
                  </a:lnTo>
                  <a:lnTo>
                    <a:pt x="116" y="289"/>
                  </a:lnTo>
                  <a:lnTo>
                    <a:pt x="0" y="0"/>
                  </a:lnTo>
                  <a:lnTo>
                    <a:pt x="2925" y="0"/>
                  </a:lnTo>
                  <a:lnTo>
                    <a:pt x="2935" y="0"/>
                  </a:lnTo>
                  <a:lnTo>
                    <a:pt x="2945" y="1"/>
                  </a:lnTo>
                  <a:lnTo>
                    <a:pt x="2956" y="2"/>
                  </a:lnTo>
                  <a:lnTo>
                    <a:pt x="2966" y="4"/>
                  </a:lnTo>
                  <a:lnTo>
                    <a:pt x="2985" y="9"/>
                  </a:lnTo>
                  <a:lnTo>
                    <a:pt x="3004" y="16"/>
                  </a:lnTo>
                  <a:lnTo>
                    <a:pt x="3022" y="24"/>
                  </a:lnTo>
                  <a:lnTo>
                    <a:pt x="3038" y="35"/>
                  </a:lnTo>
                  <a:lnTo>
                    <a:pt x="3055" y="46"/>
                  </a:lnTo>
                  <a:lnTo>
                    <a:pt x="3070" y="60"/>
                  </a:lnTo>
                  <a:lnTo>
                    <a:pt x="3083" y="74"/>
                  </a:lnTo>
                  <a:lnTo>
                    <a:pt x="3095" y="90"/>
                  </a:lnTo>
                  <a:lnTo>
                    <a:pt x="3105" y="107"/>
                  </a:lnTo>
                  <a:lnTo>
                    <a:pt x="3113" y="125"/>
                  </a:lnTo>
                  <a:lnTo>
                    <a:pt x="3120" y="143"/>
                  </a:lnTo>
                  <a:lnTo>
                    <a:pt x="3125" y="163"/>
                  </a:lnTo>
                  <a:lnTo>
                    <a:pt x="3127" y="173"/>
                  </a:lnTo>
                  <a:lnTo>
                    <a:pt x="3128" y="183"/>
                  </a:lnTo>
                  <a:lnTo>
                    <a:pt x="3129" y="193"/>
                  </a:lnTo>
                  <a:lnTo>
                    <a:pt x="3130" y="204"/>
                  </a:lnTo>
                  <a:lnTo>
                    <a:pt x="3130" y="4522"/>
                  </a:lnTo>
                  <a:close/>
                </a:path>
              </a:pathLst>
            </a:custGeom>
            <a:solidFill>
              <a:srgbClr val="455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5" name="Picture 20">
              <a:extLst>
                <a:ext uri="{FF2B5EF4-FFF2-40B4-BE49-F238E27FC236}">
                  <a16:creationId xmlns:a16="http://schemas.microsoft.com/office/drawing/2014/main" id="{1A4381A8-7E73-416E-89B6-1BC0C545CF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60171" y="3514590"/>
              <a:ext cx="3965235" cy="2503353"/>
            </a:xfrm>
            <a:prstGeom prst="rect">
              <a:avLst/>
            </a:prstGeom>
          </p:spPr>
        </p:pic>
      </p:grpSp>
      <p:sp>
        <p:nvSpPr>
          <p:cNvPr id="16" name="ZoneTexte 15">
            <a:extLst>
              <a:ext uri="{FF2B5EF4-FFF2-40B4-BE49-F238E27FC236}">
                <a16:creationId xmlns:a16="http://schemas.microsoft.com/office/drawing/2014/main" id="{F0163373-65B1-4A21-ACAE-0481DE1CB327}"/>
              </a:ext>
            </a:extLst>
          </p:cNvPr>
          <p:cNvSpPr txBox="1"/>
          <p:nvPr/>
        </p:nvSpPr>
        <p:spPr>
          <a:xfrm>
            <a:off x="790762" y="1553052"/>
            <a:ext cx="3717877" cy="400110"/>
          </a:xfrm>
          <a:prstGeom prst="rect">
            <a:avLst/>
          </a:prstGeom>
          <a:noFill/>
        </p:spPr>
        <p:txBody>
          <a:bodyPr wrap="none" rtlCol="0">
            <a:spAutoFit/>
          </a:bodyPr>
          <a:lstStyle/>
          <a:p>
            <a:pPr marL="342900" indent="-342900">
              <a:buFont typeface="Arial" panose="020B0604020202020204" pitchFamily="34" charset="0"/>
              <a:buChar char="•"/>
            </a:pPr>
            <a:r>
              <a:rPr lang="fr-FR" sz="2000" b="1" dirty="0"/>
              <a:t>Détection des thèmes relatifs:</a:t>
            </a:r>
          </a:p>
        </p:txBody>
      </p:sp>
      <p:sp>
        <p:nvSpPr>
          <p:cNvPr id="17" name="ZoneTexte 16">
            <a:extLst>
              <a:ext uri="{FF2B5EF4-FFF2-40B4-BE49-F238E27FC236}">
                <a16:creationId xmlns:a16="http://schemas.microsoft.com/office/drawing/2014/main" id="{669B413C-B07B-446F-AED8-BDCDE6824D26}"/>
              </a:ext>
            </a:extLst>
          </p:cNvPr>
          <p:cNvSpPr txBox="1"/>
          <p:nvPr/>
        </p:nvSpPr>
        <p:spPr>
          <a:xfrm>
            <a:off x="768372" y="2627529"/>
            <a:ext cx="3534301" cy="707886"/>
          </a:xfrm>
          <a:prstGeom prst="rect">
            <a:avLst/>
          </a:prstGeom>
          <a:noFill/>
        </p:spPr>
        <p:txBody>
          <a:bodyPr wrap="none" rtlCol="0">
            <a:spAutoFit/>
          </a:bodyPr>
          <a:lstStyle/>
          <a:p>
            <a:pPr marL="342900" indent="-342900">
              <a:buFont typeface="Arial" panose="020B0604020202020204" pitchFamily="34" charset="0"/>
              <a:buChar char="•"/>
            </a:pPr>
            <a:r>
              <a:rPr lang="fr-FR" sz="2000" b="1" dirty="0"/>
              <a:t>Consultation de l’historique </a:t>
            </a:r>
          </a:p>
          <a:p>
            <a:r>
              <a:rPr lang="fr-FR" sz="2000" b="1" dirty="0"/>
              <a:t>	des analyses.</a:t>
            </a:r>
          </a:p>
        </p:txBody>
      </p:sp>
      <p:sp>
        <p:nvSpPr>
          <p:cNvPr id="18" name="ZoneTexte 17">
            <a:extLst>
              <a:ext uri="{FF2B5EF4-FFF2-40B4-BE49-F238E27FC236}">
                <a16:creationId xmlns:a16="http://schemas.microsoft.com/office/drawing/2014/main" id="{67F20F2B-5A5E-49C9-B73D-4E25DE51A0C7}"/>
              </a:ext>
            </a:extLst>
          </p:cNvPr>
          <p:cNvSpPr txBox="1"/>
          <p:nvPr/>
        </p:nvSpPr>
        <p:spPr>
          <a:xfrm>
            <a:off x="768371" y="3562223"/>
            <a:ext cx="4118884" cy="707886"/>
          </a:xfrm>
          <a:prstGeom prst="rect">
            <a:avLst/>
          </a:prstGeom>
          <a:noFill/>
        </p:spPr>
        <p:txBody>
          <a:bodyPr wrap="none" rtlCol="0">
            <a:spAutoFit/>
          </a:bodyPr>
          <a:lstStyle/>
          <a:p>
            <a:pPr marL="342900" indent="-342900">
              <a:buFont typeface="Arial" panose="020B0604020202020204" pitchFamily="34" charset="0"/>
              <a:buChar char="•"/>
            </a:pPr>
            <a:r>
              <a:rPr lang="fr-FR" sz="2000" b="1" dirty="0"/>
              <a:t>Enrichissement d’un corpus d’une</a:t>
            </a:r>
          </a:p>
          <a:p>
            <a:r>
              <a:rPr lang="fr-FR" sz="2000" b="1" dirty="0"/>
              <a:t>	analyse.</a:t>
            </a:r>
          </a:p>
        </p:txBody>
      </p:sp>
      <p:grpSp>
        <p:nvGrpSpPr>
          <p:cNvPr id="32" name="Groupe 31">
            <a:extLst>
              <a:ext uri="{FF2B5EF4-FFF2-40B4-BE49-F238E27FC236}">
                <a16:creationId xmlns:a16="http://schemas.microsoft.com/office/drawing/2014/main" id="{A9810F66-E180-4B5F-88EB-AE2693416A51}"/>
              </a:ext>
            </a:extLst>
          </p:cNvPr>
          <p:cNvGrpSpPr/>
          <p:nvPr/>
        </p:nvGrpSpPr>
        <p:grpSpPr>
          <a:xfrm>
            <a:off x="5034456" y="2036720"/>
            <a:ext cx="5906255" cy="3423195"/>
            <a:chOff x="5034456" y="2036720"/>
            <a:chExt cx="5906255" cy="3423195"/>
          </a:xfrm>
        </p:grpSpPr>
        <p:grpSp>
          <p:nvGrpSpPr>
            <p:cNvPr id="23" name="Groupe 22">
              <a:extLst>
                <a:ext uri="{FF2B5EF4-FFF2-40B4-BE49-F238E27FC236}">
                  <a16:creationId xmlns:a16="http://schemas.microsoft.com/office/drawing/2014/main" id="{6A0DAD62-68F1-4AE7-BA1D-E45740328D2C}"/>
                </a:ext>
              </a:extLst>
            </p:cNvPr>
            <p:cNvGrpSpPr/>
            <p:nvPr/>
          </p:nvGrpSpPr>
          <p:grpSpPr>
            <a:xfrm>
              <a:off x="5518481" y="2036720"/>
              <a:ext cx="5422230" cy="3423195"/>
              <a:chOff x="5518481" y="2036720"/>
              <a:chExt cx="5422230" cy="3423195"/>
            </a:xfrm>
          </p:grpSpPr>
          <p:pic>
            <p:nvPicPr>
              <p:cNvPr id="20" name="Picture 20">
                <a:extLst>
                  <a:ext uri="{FF2B5EF4-FFF2-40B4-BE49-F238E27FC236}">
                    <a16:creationId xmlns:a16="http://schemas.microsoft.com/office/drawing/2014/main" id="{81856C57-03DB-4DB1-9F0B-1A3DFECC70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18481" y="2036720"/>
                <a:ext cx="5422230" cy="3423195"/>
              </a:xfrm>
              <a:prstGeom prst="rect">
                <a:avLst/>
              </a:prstGeom>
            </p:spPr>
          </p:pic>
          <p:sp>
            <p:nvSpPr>
              <p:cNvPr id="21" name="Rectangle 20">
                <a:extLst>
                  <a:ext uri="{FF2B5EF4-FFF2-40B4-BE49-F238E27FC236}">
                    <a16:creationId xmlns:a16="http://schemas.microsoft.com/office/drawing/2014/main" id="{8050AA27-AC67-4FA7-A768-6A80F12A6BFA}"/>
                  </a:ext>
                </a:extLst>
              </p:cNvPr>
              <p:cNvSpPr/>
              <p:nvPr/>
            </p:nvSpPr>
            <p:spPr>
              <a:xfrm>
                <a:off x="5581797" y="3112169"/>
                <a:ext cx="883171" cy="882316"/>
              </a:xfrm>
              <a:prstGeom prst="rect">
                <a:avLst/>
              </a:prstGeom>
              <a:noFill/>
              <a:ln>
                <a:solidFill>
                  <a:srgbClr val="FF0000"/>
                </a:solidFill>
              </a:ln>
              <a:effectLst>
                <a:softEdge rad="0"/>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grpSp>
        <p:sp>
          <p:nvSpPr>
            <p:cNvPr id="31" name="Flèche : bas 30">
              <a:extLst>
                <a:ext uri="{FF2B5EF4-FFF2-40B4-BE49-F238E27FC236}">
                  <a16:creationId xmlns:a16="http://schemas.microsoft.com/office/drawing/2014/main" id="{B2093E77-E167-4056-B2CE-73645AD831F9}"/>
                </a:ext>
              </a:extLst>
            </p:cNvPr>
            <p:cNvSpPr/>
            <p:nvPr/>
          </p:nvSpPr>
          <p:spPr>
            <a:xfrm rot="13745553">
              <a:off x="5263003" y="3647017"/>
              <a:ext cx="94282" cy="55137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2709DB32-03BD-4114-BE29-42868998F81E}"/>
              </a:ext>
            </a:extLst>
          </p:cNvPr>
          <p:cNvGrpSpPr/>
          <p:nvPr/>
        </p:nvGrpSpPr>
        <p:grpSpPr>
          <a:xfrm>
            <a:off x="5537479" y="2036719"/>
            <a:ext cx="5403232" cy="3423195"/>
            <a:chOff x="5537479" y="2036718"/>
            <a:chExt cx="5403232" cy="3423195"/>
          </a:xfrm>
        </p:grpSpPr>
        <p:pic>
          <p:nvPicPr>
            <p:cNvPr id="25" name="Picture 20">
              <a:extLst>
                <a:ext uri="{FF2B5EF4-FFF2-40B4-BE49-F238E27FC236}">
                  <a16:creationId xmlns:a16="http://schemas.microsoft.com/office/drawing/2014/main" id="{E62ED5E9-8F52-41B2-A3DB-EBB1DE78E70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37479" y="2036718"/>
              <a:ext cx="5403232" cy="3423195"/>
            </a:xfrm>
            <a:prstGeom prst="rect">
              <a:avLst/>
            </a:prstGeom>
          </p:spPr>
        </p:pic>
        <p:sp>
          <p:nvSpPr>
            <p:cNvPr id="28" name="Flèche : bas 27">
              <a:extLst>
                <a:ext uri="{FF2B5EF4-FFF2-40B4-BE49-F238E27FC236}">
                  <a16:creationId xmlns:a16="http://schemas.microsoft.com/office/drawing/2014/main" id="{0003B329-094A-4FAE-B43C-8AC92465DC1F}"/>
                </a:ext>
              </a:extLst>
            </p:cNvPr>
            <p:cNvSpPr/>
            <p:nvPr/>
          </p:nvSpPr>
          <p:spPr>
            <a:xfrm rot="13745553">
              <a:off x="6323049" y="2178422"/>
              <a:ext cx="119578" cy="88231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54785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6" presetClass="entr" presetSubtype="21"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barn(inVertical)">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2"/>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6" presetClass="entr" presetSubtype="21"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barn(inVertical)">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rme libre : forme 16">
            <a:extLst>
              <a:ext uri="{FF2B5EF4-FFF2-40B4-BE49-F238E27FC236}">
                <a16:creationId xmlns:a16="http://schemas.microsoft.com/office/drawing/2014/main" id="{43AA6E6F-A258-43EF-81A1-8BDB19A77A4C}"/>
              </a:ext>
            </a:extLst>
          </p:cNvPr>
          <p:cNvSpPr/>
          <p:nvPr/>
        </p:nvSpPr>
        <p:spPr>
          <a:xfrm>
            <a:off x="172278" y="1896565"/>
            <a:ext cx="4744278" cy="560387"/>
          </a:xfrm>
          <a:custGeom>
            <a:avLst/>
            <a:gdLst>
              <a:gd name="connsiteX0" fmla="*/ 0 w 10515600"/>
              <a:gd name="connsiteY0" fmla="*/ 259843 h 1559025"/>
              <a:gd name="connsiteX1" fmla="*/ 259843 w 10515600"/>
              <a:gd name="connsiteY1" fmla="*/ 0 h 1559025"/>
              <a:gd name="connsiteX2" fmla="*/ 10255757 w 10515600"/>
              <a:gd name="connsiteY2" fmla="*/ 0 h 1559025"/>
              <a:gd name="connsiteX3" fmla="*/ 10515600 w 10515600"/>
              <a:gd name="connsiteY3" fmla="*/ 259843 h 1559025"/>
              <a:gd name="connsiteX4" fmla="*/ 10515600 w 10515600"/>
              <a:gd name="connsiteY4" fmla="*/ 1299182 h 1559025"/>
              <a:gd name="connsiteX5" fmla="*/ 10255757 w 10515600"/>
              <a:gd name="connsiteY5" fmla="*/ 1559025 h 1559025"/>
              <a:gd name="connsiteX6" fmla="*/ 259843 w 10515600"/>
              <a:gd name="connsiteY6" fmla="*/ 1559025 h 1559025"/>
              <a:gd name="connsiteX7" fmla="*/ 0 w 10515600"/>
              <a:gd name="connsiteY7" fmla="*/ 1299182 h 1559025"/>
              <a:gd name="connsiteX8" fmla="*/ 0 w 10515600"/>
              <a:gd name="connsiteY8" fmla="*/ 259843 h 155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559025">
                <a:moveTo>
                  <a:pt x="0" y="259843"/>
                </a:moveTo>
                <a:cubicBezTo>
                  <a:pt x="0" y="116336"/>
                  <a:pt x="116336" y="0"/>
                  <a:pt x="259843" y="0"/>
                </a:cubicBezTo>
                <a:lnTo>
                  <a:pt x="10255757" y="0"/>
                </a:lnTo>
                <a:cubicBezTo>
                  <a:pt x="10399264" y="0"/>
                  <a:pt x="10515600" y="116336"/>
                  <a:pt x="10515600" y="259843"/>
                </a:cubicBezTo>
                <a:lnTo>
                  <a:pt x="10515600" y="1299182"/>
                </a:lnTo>
                <a:cubicBezTo>
                  <a:pt x="10515600" y="1442689"/>
                  <a:pt x="10399264" y="1559025"/>
                  <a:pt x="10255757" y="1559025"/>
                </a:cubicBezTo>
                <a:lnTo>
                  <a:pt x="259843" y="1559025"/>
                </a:lnTo>
                <a:cubicBezTo>
                  <a:pt x="116336" y="1559025"/>
                  <a:pt x="0" y="1442689"/>
                  <a:pt x="0" y="1299182"/>
                </a:cubicBezTo>
                <a:lnTo>
                  <a:pt x="0" y="2598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3755" tIns="323755" rIns="323755" bIns="323755" numCol="1" spcCol="1270" anchor="ctr" anchorCtr="0">
            <a:noAutofit/>
          </a:bodyPr>
          <a:lstStyle/>
          <a:p>
            <a:pPr marL="0" lvl="0" indent="0" algn="l" defTabSz="2889250">
              <a:lnSpc>
                <a:spcPct val="90000"/>
              </a:lnSpc>
              <a:spcBef>
                <a:spcPct val="0"/>
              </a:spcBef>
              <a:spcAft>
                <a:spcPct val="35000"/>
              </a:spcAft>
              <a:buNone/>
            </a:pPr>
            <a:r>
              <a:rPr lang="fr-FR" sz="3200" kern="1200" dirty="0"/>
              <a:t>Plan de la présentation:</a:t>
            </a:r>
          </a:p>
        </p:txBody>
      </p:sp>
      <p:sp>
        <p:nvSpPr>
          <p:cNvPr id="7" name="Forme libre : forme 6">
            <a:extLst>
              <a:ext uri="{FF2B5EF4-FFF2-40B4-BE49-F238E27FC236}">
                <a16:creationId xmlns:a16="http://schemas.microsoft.com/office/drawing/2014/main" id="{11FF1D9C-5BE5-4B93-BEF0-BA77B2A6B77E}"/>
              </a:ext>
            </a:extLst>
          </p:cNvPr>
          <p:cNvSpPr/>
          <p:nvPr/>
        </p:nvSpPr>
        <p:spPr>
          <a:xfrm>
            <a:off x="1278277" y="3148805"/>
            <a:ext cx="1400968" cy="560387"/>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0 w 1400968"/>
              <a:gd name="connsiteY5"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968" h="560387">
                <a:moveTo>
                  <a:pt x="0" y="0"/>
                </a:moveTo>
                <a:lnTo>
                  <a:pt x="1120775" y="0"/>
                </a:lnTo>
                <a:lnTo>
                  <a:pt x="1400968" y="280194"/>
                </a:lnTo>
                <a:lnTo>
                  <a:pt x="1120775" y="560387"/>
                </a:lnTo>
                <a:lnTo>
                  <a:pt x="0" y="560387"/>
                </a:lnTo>
                <a:lnTo>
                  <a:pt x="0" y="0"/>
                </a:lnTo>
                <a:close/>
              </a:path>
            </a:pathLst>
          </a:custGeom>
          <a:solidFill>
            <a:srgbClr val="C2FD7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8006" tIns="24003" rIns="152099" bIns="24003" numCol="1" spcCol="1270" anchor="ctr" anchorCtr="0">
            <a:noAutofit/>
          </a:bodyPr>
          <a:lstStyle/>
          <a:p>
            <a:pPr marL="0" lvl="0" indent="0" algn="ctr" defTabSz="400050">
              <a:lnSpc>
                <a:spcPct val="90000"/>
              </a:lnSpc>
              <a:spcBef>
                <a:spcPct val="0"/>
              </a:spcBef>
              <a:spcAft>
                <a:spcPct val="35000"/>
              </a:spcAft>
              <a:buNone/>
            </a:pPr>
            <a:r>
              <a:rPr lang="fr-FR" sz="1400" b="1" kern="1200" dirty="0">
                <a:solidFill>
                  <a:schemeClr val="accent6"/>
                </a:solidFill>
              </a:rPr>
              <a:t>Contexte</a:t>
            </a:r>
          </a:p>
        </p:txBody>
      </p:sp>
      <p:sp>
        <p:nvSpPr>
          <p:cNvPr id="8" name="Forme libre : forme 7">
            <a:extLst>
              <a:ext uri="{FF2B5EF4-FFF2-40B4-BE49-F238E27FC236}">
                <a16:creationId xmlns:a16="http://schemas.microsoft.com/office/drawing/2014/main" id="{6111E773-3EB5-43B8-84D7-D33FAED523E7}"/>
              </a:ext>
            </a:extLst>
          </p:cNvPr>
          <p:cNvSpPr/>
          <p:nvPr/>
        </p:nvSpPr>
        <p:spPr>
          <a:xfrm>
            <a:off x="2324623" y="3148805"/>
            <a:ext cx="1762591" cy="560387"/>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53F93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16199" tIns="24003" rIns="292195" bIns="24003" numCol="1" spcCol="1270" anchor="ctr" anchorCtr="0">
            <a:noAutofit/>
          </a:bodyPr>
          <a:lstStyle/>
          <a:p>
            <a:pPr marL="0" lvl="0" indent="0" algn="ctr" defTabSz="400050">
              <a:lnSpc>
                <a:spcPct val="90000"/>
              </a:lnSpc>
              <a:spcBef>
                <a:spcPct val="0"/>
              </a:spcBef>
              <a:spcAft>
                <a:spcPct val="35000"/>
              </a:spcAft>
              <a:buNone/>
            </a:pPr>
            <a:r>
              <a:rPr lang="fr-FR" sz="1400" b="1" kern="1200" dirty="0"/>
              <a:t>Problématique</a:t>
            </a:r>
          </a:p>
        </p:txBody>
      </p:sp>
      <p:sp>
        <p:nvSpPr>
          <p:cNvPr id="9" name="Forme libre : forme 8">
            <a:extLst>
              <a:ext uri="{FF2B5EF4-FFF2-40B4-BE49-F238E27FC236}">
                <a16:creationId xmlns:a16="http://schemas.microsoft.com/office/drawing/2014/main" id="{43393971-93BB-40E8-9D69-FA019A3BB576}"/>
              </a:ext>
            </a:extLst>
          </p:cNvPr>
          <p:cNvSpPr/>
          <p:nvPr/>
        </p:nvSpPr>
        <p:spPr>
          <a:xfrm>
            <a:off x="3732468" y="3148805"/>
            <a:ext cx="1400968" cy="560387"/>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34AA3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16199" tIns="24003" rIns="292195" bIns="24003" numCol="1" spcCol="1270" anchor="ctr" anchorCtr="0">
            <a:noAutofit/>
          </a:bodyPr>
          <a:lstStyle/>
          <a:p>
            <a:pPr marL="0" lvl="0" indent="0" algn="ctr" defTabSz="400050">
              <a:lnSpc>
                <a:spcPct val="90000"/>
              </a:lnSpc>
              <a:spcBef>
                <a:spcPct val="0"/>
              </a:spcBef>
              <a:spcAft>
                <a:spcPct val="35000"/>
              </a:spcAft>
              <a:buNone/>
            </a:pPr>
            <a:r>
              <a:rPr lang="fr-FR" sz="1400" b="1" kern="1200" dirty="0"/>
              <a:t>Solution proposée</a:t>
            </a:r>
          </a:p>
        </p:txBody>
      </p:sp>
      <p:sp>
        <p:nvSpPr>
          <p:cNvPr id="10" name="Forme libre : forme 9">
            <a:extLst>
              <a:ext uri="{FF2B5EF4-FFF2-40B4-BE49-F238E27FC236}">
                <a16:creationId xmlns:a16="http://schemas.microsoft.com/office/drawing/2014/main" id="{51AA81D3-271A-41C3-9841-5B1475D8D9B8}"/>
              </a:ext>
            </a:extLst>
          </p:cNvPr>
          <p:cNvSpPr/>
          <p:nvPr/>
        </p:nvSpPr>
        <p:spPr>
          <a:xfrm>
            <a:off x="4811082" y="3148805"/>
            <a:ext cx="1634526" cy="560387"/>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16199" tIns="24003" rIns="292195" bIns="24003" numCol="1" spcCol="1270" anchor="ctr" anchorCtr="0">
            <a:noAutofit/>
          </a:bodyPr>
          <a:lstStyle/>
          <a:p>
            <a:pPr marL="0" lvl="0" indent="0" algn="ctr" defTabSz="400050">
              <a:lnSpc>
                <a:spcPct val="90000"/>
              </a:lnSpc>
              <a:spcBef>
                <a:spcPct val="0"/>
              </a:spcBef>
              <a:spcAft>
                <a:spcPct val="35000"/>
              </a:spcAft>
              <a:buNone/>
            </a:pPr>
            <a:r>
              <a:rPr lang="fr-FR" sz="1400" b="1" kern="1200" dirty="0"/>
              <a:t>Présentation de l’approche</a:t>
            </a:r>
          </a:p>
        </p:txBody>
      </p:sp>
      <p:sp>
        <p:nvSpPr>
          <p:cNvPr id="11" name="Forme libre : forme 10">
            <a:extLst>
              <a:ext uri="{FF2B5EF4-FFF2-40B4-BE49-F238E27FC236}">
                <a16:creationId xmlns:a16="http://schemas.microsoft.com/office/drawing/2014/main" id="{C9141CDC-27E8-4B7E-83B2-833AA6B83706}"/>
              </a:ext>
            </a:extLst>
          </p:cNvPr>
          <p:cNvSpPr/>
          <p:nvPr/>
        </p:nvSpPr>
        <p:spPr>
          <a:xfrm>
            <a:off x="6101604" y="3148805"/>
            <a:ext cx="1592365" cy="560387"/>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99" tIns="24003" rIns="292195" bIns="24003" numCol="1" spcCol="1270" anchor="ctr" anchorCtr="0">
            <a:noAutofit/>
          </a:bodyPr>
          <a:lstStyle/>
          <a:p>
            <a:pPr marL="0" lvl="0" indent="0" algn="ctr" defTabSz="400050">
              <a:lnSpc>
                <a:spcPct val="90000"/>
              </a:lnSpc>
              <a:spcBef>
                <a:spcPct val="0"/>
              </a:spcBef>
              <a:spcAft>
                <a:spcPct val="35000"/>
              </a:spcAft>
              <a:buNone/>
            </a:pPr>
            <a:r>
              <a:rPr lang="fr-FR" sz="1400" b="1" kern="1200" dirty="0"/>
              <a:t>Etude conceptuelle</a:t>
            </a:r>
          </a:p>
        </p:txBody>
      </p:sp>
      <p:sp>
        <p:nvSpPr>
          <p:cNvPr id="12" name="Forme libre : forme 11">
            <a:extLst>
              <a:ext uri="{FF2B5EF4-FFF2-40B4-BE49-F238E27FC236}">
                <a16:creationId xmlns:a16="http://schemas.microsoft.com/office/drawing/2014/main" id="{3F62EA52-48FD-4AFB-9AAC-45084F925B6D}"/>
              </a:ext>
            </a:extLst>
          </p:cNvPr>
          <p:cNvSpPr/>
          <p:nvPr/>
        </p:nvSpPr>
        <p:spPr>
          <a:xfrm>
            <a:off x="7318080" y="3148805"/>
            <a:ext cx="1921613" cy="560387"/>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chemeClr val="accent5">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16199" tIns="24003" rIns="292195" bIns="24003" numCol="1" spcCol="1270" anchor="ctr" anchorCtr="0">
            <a:noAutofit/>
          </a:bodyPr>
          <a:lstStyle/>
          <a:p>
            <a:pPr marL="0" lvl="0" indent="0" algn="ctr" defTabSz="400050">
              <a:lnSpc>
                <a:spcPct val="90000"/>
              </a:lnSpc>
              <a:spcBef>
                <a:spcPct val="0"/>
              </a:spcBef>
              <a:spcAft>
                <a:spcPct val="35000"/>
              </a:spcAft>
              <a:buNone/>
            </a:pPr>
            <a:r>
              <a:rPr lang="fr-FR" sz="1400" b="1" kern="1200" dirty="0"/>
              <a:t>Implémentation de l’application</a:t>
            </a:r>
          </a:p>
        </p:txBody>
      </p:sp>
      <p:sp>
        <p:nvSpPr>
          <p:cNvPr id="13" name="Forme libre : forme 12">
            <a:extLst>
              <a:ext uri="{FF2B5EF4-FFF2-40B4-BE49-F238E27FC236}">
                <a16:creationId xmlns:a16="http://schemas.microsoft.com/office/drawing/2014/main" id="{BE41C43A-545A-409A-AD1A-2F7640FE4E9D}"/>
              </a:ext>
            </a:extLst>
          </p:cNvPr>
          <p:cNvSpPr/>
          <p:nvPr/>
        </p:nvSpPr>
        <p:spPr>
          <a:xfrm>
            <a:off x="8853535" y="3148805"/>
            <a:ext cx="1683333" cy="560387"/>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7030A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16199" tIns="24003" rIns="292195" bIns="24003" numCol="1" spcCol="1270" anchor="ctr" anchorCtr="0">
            <a:noAutofit/>
          </a:bodyPr>
          <a:lstStyle/>
          <a:p>
            <a:pPr marL="0" lvl="0" indent="0" algn="ctr" defTabSz="400050">
              <a:lnSpc>
                <a:spcPct val="90000"/>
              </a:lnSpc>
              <a:spcBef>
                <a:spcPct val="0"/>
              </a:spcBef>
              <a:spcAft>
                <a:spcPct val="35000"/>
              </a:spcAft>
              <a:buNone/>
            </a:pPr>
            <a:r>
              <a:rPr lang="fr-FR" sz="1400" b="1" kern="1200" dirty="0"/>
              <a:t>Conclusion et perspectives</a:t>
            </a:r>
          </a:p>
        </p:txBody>
      </p:sp>
    </p:spTree>
    <p:extLst>
      <p:ext uri="{BB962C8B-B14F-4D97-AF65-F5344CB8AC3E}">
        <p14:creationId xmlns:p14="http://schemas.microsoft.com/office/powerpoint/2010/main" val="18135847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7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75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75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75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081786" y="1111896"/>
            <a:ext cx="2028428" cy="2028428"/>
            <a:chOff x="3545058" y="2015197"/>
            <a:chExt cx="2827606" cy="2827606"/>
          </a:xfrm>
        </p:grpSpPr>
        <p:sp>
          <p:nvSpPr>
            <p:cNvPr id="4" name="Oval 3"/>
            <p:cNvSpPr/>
            <p:nvPr/>
          </p:nvSpPr>
          <p:spPr>
            <a:xfrm>
              <a:off x="3545058" y="2015197"/>
              <a:ext cx="2827606" cy="282760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Oval 4"/>
            <p:cNvSpPr/>
            <p:nvPr/>
          </p:nvSpPr>
          <p:spPr>
            <a:xfrm>
              <a:off x="3939540" y="2403427"/>
              <a:ext cx="2313744" cy="2313744"/>
            </a:xfrm>
            <a:prstGeom prst="ellipse">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8" name="TextBox 7"/>
          <p:cNvSpPr txBox="1"/>
          <p:nvPr/>
        </p:nvSpPr>
        <p:spPr>
          <a:xfrm>
            <a:off x="1760662" y="3171273"/>
            <a:ext cx="8670676" cy="2554545"/>
          </a:xfrm>
          <a:prstGeom prst="rect">
            <a:avLst/>
          </a:prstGeom>
          <a:noFill/>
        </p:spPr>
        <p:txBody>
          <a:bodyPr wrap="square" rtlCol="0">
            <a:spAutoFit/>
          </a:bodyPr>
          <a:lstStyle/>
          <a:p>
            <a:pPr algn="ctr"/>
            <a:r>
              <a:rPr lang="fr-FR" sz="8000" b="1" dirty="0">
                <a:solidFill>
                  <a:schemeClr val="tx2">
                    <a:lumMod val="50000"/>
                  </a:schemeClr>
                </a:solidFill>
              </a:rPr>
              <a:t>Conclusion et perspectives</a:t>
            </a:r>
            <a:endParaRPr lang="id-ID" sz="8000" b="1" dirty="0">
              <a:solidFill>
                <a:schemeClr val="tx2">
                  <a:lumMod val="50000"/>
                </a:schemeClr>
              </a:solidFill>
            </a:endParaRPr>
          </a:p>
        </p:txBody>
      </p:sp>
      <p:sp>
        <p:nvSpPr>
          <p:cNvPr id="19" name="Freeform 641">
            <a:extLst>
              <a:ext uri="{FF2B5EF4-FFF2-40B4-BE49-F238E27FC236}">
                <a16:creationId xmlns:a16="http://schemas.microsoft.com/office/drawing/2014/main" id="{7AA1DD60-046D-4923-B2A7-41B797FDE661}"/>
              </a:ext>
            </a:extLst>
          </p:cNvPr>
          <p:cNvSpPr>
            <a:spLocks noEditPoints="1"/>
          </p:cNvSpPr>
          <p:nvPr/>
        </p:nvSpPr>
        <p:spPr bwMode="auto">
          <a:xfrm>
            <a:off x="5800726" y="1877791"/>
            <a:ext cx="793204" cy="779683"/>
          </a:xfrm>
          <a:custGeom>
            <a:avLst/>
            <a:gdLst>
              <a:gd name="T0" fmla="*/ 9441 w 13167"/>
              <a:gd name="T1" fmla="*/ 218 h 16127"/>
              <a:gd name="T2" fmla="*/ 9270 w 13167"/>
              <a:gd name="T3" fmla="*/ 658 h 16127"/>
              <a:gd name="T4" fmla="*/ 8990 w 13167"/>
              <a:gd name="T5" fmla="*/ 1233 h 16127"/>
              <a:gd name="T6" fmla="*/ 8594 w 13167"/>
              <a:gd name="T7" fmla="*/ 1850 h 16127"/>
              <a:gd name="T8" fmla="*/ 8079 w 13167"/>
              <a:gd name="T9" fmla="*/ 2414 h 16127"/>
              <a:gd name="T10" fmla="*/ 7436 w 13167"/>
              <a:gd name="T11" fmla="*/ 2834 h 16127"/>
              <a:gd name="T12" fmla="*/ 6910 w 13167"/>
              <a:gd name="T13" fmla="*/ 2929 h 16127"/>
              <a:gd name="T14" fmla="*/ 6296 w 13167"/>
              <a:gd name="T15" fmla="*/ 2792 h 16127"/>
              <a:gd name="T16" fmla="*/ 5273 w 13167"/>
              <a:gd name="T17" fmla="*/ 2432 h 16127"/>
              <a:gd name="T18" fmla="*/ 4494 w 13167"/>
              <a:gd name="T19" fmla="*/ 2183 h 16127"/>
              <a:gd name="T20" fmla="*/ 3736 w 13167"/>
              <a:gd name="T21" fmla="*/ 2048 h 16127"/>
              <a:gd name="T22" fmla="*/ 3048 w 13167"/>
              <a:gd name="T23" fmla="*/ 2124 h 16127"/>
              <a:gd name="T24" fmla="*/ 2122 w 13167"/>
              <a:gd name="T25" fmla="*/ 2651 h 16127"/>
              <a:gd name="T26" fmla="*/ 1334 w 13167"/>
              <a:gd name="T27" fmla="*/ 3426 h 16127"/>
              <a:gd name="T28" fmla="*/ 758 w 13167"/>
              <a:gd name="T29" fmla="*/ 4286 h 16127"/>
              <a:gd name="T30" fmla="*/ 364 w 13167"/>
              <a:gd name="T31" fmla="*/ 5116 h 16127"/>
              <a:gd name="T32" fmla="*/ 126 w 13167"/>
              <a:gd name="T33" fmla="*/ 5798 h 16127"/>
              <a:gd name="T34" fmla="*/ 7 w 13167"/>
              <a:gd name="T35" fmla="*/ 6260 h 16127"/>
              <a:gd name="T36" fmla="*/ 3509 w 13167"/>
              <a:gd name="T37" fmla="*/ 11292 h 16127"/>
              <a:gd name="T38" fmla="*/ 3760 w 13167"/>
              <a:gd name="T39" fmla="*/ 10792 h 16127"/>
              <a:gd name="T40" fmla="*/ 4150 w 13167"/>
              <a:gd name="T41" fmla="*/ 10109 h 16127"/>
              <a:gd name="T42" fmla="*/ 4660 w 13167"/>
              <a:gd name="T43" fmla="*/ 9366 h 16127"/>
              <a:gd name="T44" fmla="*/ 5266 w 13167"/>
              <a:gd name="T45" fmla="*/ 8685 h 16127"/>
              <a:gd name="T46" fmla="*/ 5948 w 13167"/>
              <a:gd name="T47" fmla="*/ 8188 h 16127"/>
              <a:gd name="T48" fmla="*/ 6603 w 13167"/>
              <a:gd name="T49" fmla="*/ 7994 h 16127"/>
              <a:gd name="T50" fmla="*/ 7196 w 13167"/>
              <a:gd name="T51" fmla="*/ 8039 h 16127"/>
              <a:gd name="T52" fmla="*/ 7787 w 13167"/>
              <a:gd name="T53" fmla="*/ 8221 h 16127"/>
              <a:gd name="T54" fmla="*/ 8399 w 13167"/>
              <a:gd name="T55" fmla="*/ 8459 h 16127"/>
              <a:gd name="T56" fmla="*/ 9056 w 13167"/>
              <a:gd name="T57" fmla="*/ 8672 h 16127"/>
              <a:gd name="T58" fmla="*/ 9780 w 13167"/>
              <a:gd name="T59" fmla="*/ 8777 h 16127"/>
              <a:gd name="T60" fmla="*/ 10592 w 13167"/>
              <a:gd name="T61" fmla="*/ 8689 h 16127"/>
              <a:gd name="T62" fmla="*/ 11349 w 13167"/>
              <a:gd name="T63" fmla="*/ 8278 h 16127"/>
              <a:gd name="T64" fmla="*/ 11977 w 13167"/>
              <a:gd name="T65" fmla="*/ 7611 h 16127"/>
              <a:gd name="T66" fmla="*/ 12474 w 13167"/>
              <a:gd name="T67" fmla="*/ 6830 h 16127"/>
              <a:gd name="T68" fmla="*/ 12838 w 13167"/>
              <a:gd name="T69" fmla="*/ 6073 h 16127"/>
              <a:gd name="T70" fmla="*/ 13069 w 13167"/>
              <a:gd name="T71" fmla="*/ 5479 h 16127"/>
              <a:gd name="T72" fmla="*/ 9512 w 13167"/>
              <a:gd name="T73" fmla="*/ 0 h 16127"/>
              <a:gd name="T74" fmla="*/ 4346 w 13167"/>
              <a:gd name="T75" fmla="*/ 11009 h 16127"/>
              <a:gd name="T76" fmla="*/ 4071 w 13167"/>
              <a:gd name="T77" fmla="*/ 11442 h 16127"/>
              <a:gd name="T78" fmla="*/ 3839 w 13167"/>
              <a:gd name="T79" fmla="*/ 11846 h 16127"/>
              <a:gd name="T80" fmla="*/ 6240 w 13167"/>
              <a:gd name="T81" fmla="*/ 15752 h 16127"/>
              <a:gd name="T82" fmla="*/ 6379 w 13167"/>
              <a:gd name="T83" fmla="*/ 15895 h 16127"/>
              <a:gd name="T84" fmla="*/ 6546 w 13167"/>
              <a:gd name="T85" fmla="*/ 16016 h 16127"/>
              <a:gd name="T86" fmla="*/ 6760 w 13167"/>
              <a:gd name="T87" fmla="*/ 16106 h 16127"/>
              <a:gd name="T88" fmla="*/ 7011 w 13167"/>
              <a:gd name="T89" fmla="*/ 16123 h 16127"/>
              <a:gd name="T90" fmla="*/ 7293 w 13167"/>
              <a:gd name="T91" fmla="*/ 16027 h 16127"/>
              <a:gd name="T92" fmla="*/ 7559 w 13167"/>
              <a:gd name="T93" fmla="*/ 15806 h 16127"/>
              <a:gd name="T94" fmla="*/ 7686 w 13167"/>
              <a:gd name="T95" fmla="*/ 15565 h 16127"/>
              <a:gd name="T96" fmla="*/ 7704 w 13167"/>
              <a:gd name="T97" fmla="*/ 15329 h 16127"/>
              <a:gd name="T98" fmla="*/ 7653 w 13167"/>
              <a:gd name="T99" fmla="*/ 15119 h 16127"/>
              <a:gd name="T100" fmla="*/ 7577 w 13167"/>
              <a:gd name="T101" fmla="*/ 14955 h 16127"/>
              <a:gd name="T102" fmla="*/ 7508 w 13167"/>
              <a:gd name="T103" fmla="*/ 14849 h 16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167" h="16127">
                <a:moveTo>
                  <a:pt x="9512" y="0"/>
                </a:moveTo>
                <a:lnTo>
                  <a:pt x="9504" y="26"/>
                </a:lnTo>
                <a:lnTo>
                  <a:pt x="9481" y="101"/>
                </a:lnTo>
                <a:lnTo>
                  <a:pt x="9463" y="154"/>
                </a:lnTo>
                <a:lnTo>
                  <a:pt x="9441" y="218"/>
                </a:lnTo>
                <a:lnTo>
                  <a:pt x="9416" y="291"/>
                </a:lnTo>
                <a:lnTo>
                  <a:pt x="9386" y="372"/>
                </a:lnTo>
                <a:lnTo>
                  <a:pt x="9351" y="461"/>
                </a:lnTo>
                <a:lnTo>
                  <a:pt x="9313" y="556"/>
                </a:lnTo>
                <a:lnTo>
                  <a:pt x="9270" y="658"/>
                </a:lnTo>
                <a:lnTo>
                  <a:pt x="9222" y="765"/>
                </a:lnTo>
                <a:lnTo>
                  <a:pt x="9171" y="877"/>
                </a:lnTo>
                <a:lnTo>
                  <a:pt x="9115" y="993"/>
                </a:lnTo>
                <a:lnTo>
                  <a:pt x="9055" y="1112"/>
                </a:lnTo>
                <a:lnTo>
                  <a:pt x="8990" y="1233"/>
                </a:lnTo>
                <a:lnTo>
                  <a:pt x="8919" y="1356"/>
                </a:lnTo>
                <a:lnTo>
                  <a:pt x="8845" y="1480"/>
                </a:lnTo>
                <a:lnTo>
                  <a:pt x="8767" y="1604"/>
                </a:lnTo>
                <a:lnTo>
                  <a:pt x="8683" y="1727"/>
                </a:lnTo>
                <a:lnTo>
                  <a:pt x="8594" y="1850"/>
                </a:lnTo>
                <a:lnTo>
                  <a:pt x="8501" y="1970"/>
                </a:lnTo>
                <a:lnTo>
                  <a:pt x="8403" y="2087"/>
                </a:lnTo>
                <a:lnTo>
                  <a:pt x="8299" y="2200"/>
                </a:lnTo>
                <a:lnTo>
                  <a:pt x="8191" y="2310"/>
                </a:lnTo>
                <a:lnTo>
                  <a:pt x="8079" y="2414"/>
                </a:lnTo>
                <a:lnTo>
                  <a:pt x="7960" y="2513"/>
                </a:lnTo>
                <a:lnTo>
                  <a:pt x="7837" y="2605"/>
                </a:lnTo>
                <a:lnTo>
                  <a:pt x="7709" y="2689"/>
                </a:lnTo>
                <a:lnTo>
                  <a:pt x="7575" y="2766"/>
                </a:lnTo>
                <a:lnTo>
                  <a:pt x="7436" y="2834"/>
                </a:lnTo>
                <a:lnTo>
                  <a:pt x="7291" y="2893"/>
                </a:lnTo>
                <a:lnTo>
                  <a:pt x="7207" y="2917"/>
                </a:lnTo>
                <a:lnTo>
                  <a:pt x="7115" y="2930"/>
                </a:lnTo>
                <a:lnTo>
                  <a:pt x="7015" y="2934"/>
                </a:lnTo>
                <a:lnTo>
                  <a:pt x="6910" y="2929"/>
                </a:lnTo>
                <a:lnTo>
                  <a:pt x="6798" y="2915"/>
                </a:lnTo>
                <a:lnTo>
                  <a:pt x="6680" y="2894"/>
                </a:lnTo>
                <a:lnTo>
                  <a:pt x="6557" y="2866"/>
                </a:lnTo>
                <a:lnTo>
                  <a:pt x="6429" y="2831"/>
                </a:lnTo>
                <a:lnTo>
                  <a:pt x="6296" y="2792"/>
                </a:lnTo>
                <a:lnTo>
                  <a:pt x="6159" y="2749"/>
                </a:lnTo>
                <a:lnTo>
                  <a:pt x="6018" y="2700"/>
                </a:lnTo>
                <a:lnTo>
                  <a:pt x="5874" y="2650"/>
                </a:lnTo>
                <a:lnTo>
                  <a:pt x="5578" y="2542"/>
                </a:lnTo>
                <a:lnTo>
                  <a:pt x="5273" y="2432"/>
                </a:lnTo>
                <a:lnTo>
                  <a:pt x="5118" y="2378"/>
                </a:lnTo>
                <a:lnTo>
                  <a:pt x="4963" y="2324"/>
                </a:lnTo>
                <a:lnTo>
                  <a:pt x="4806" y="2274"/>
                </a:lnTo>
                <a:lnTo>
                  <a:pt x="4651" y="2227"/>
                </a:lnTo>
                <a:lnTo>
                  <a:pt x="4494" y="2183"/>
                </a:lnTo>
                <a:lnTo>
                  <a:pt x="4340" y="2144"/>
                </a:lnTo>
                <a:lnTo>
                  <a:pt x="4186" y="2111"/>
                </a:lnTo>
                <a:lnTo>
                  <a:pt x="4034" y="2083"/>
                </a:lnTo>
                <a:lnTo>
                  <a:pt x="3883" y="2061"/>
                </a:lnTo>
                <a:lnTo>
                  <a:pt x="3736" y="2048"/>
                </a:lnTo>
                <a:lnTo>
                  <a:pt x="3591" y="2044"/>
                </a:lnTo>
                <a:lnTo>
                  <a:pt x="3449" y="2048"/>
                </a:lnTo>
                <a:lnTo>
                  <a:pt x="3312" y="2062"/>
                </a:lnTo>
                <a:lnTo>
                  <a:pt x="3177" y="2088"/>
                </a:lnTo>
                <a:lnTo>
                  <a:pt x="3048" y="2124"/>
                </a:lnTo>
                <a:lnTo>
                  <a:pt x="2922" y="2172"/>
                </a:lnTo>
                <a:lnTo>
                  <a:pt x="2708" y="2276"/>
                </a:lnTo>
                <a:lnTo>
                  <a:pt x="2503" y="2392"/>
                </a:lnTo>
                <a:lnTo>
                  <a:pt x="2307" y="2517"/>
                </a:lnTo>
                <a:lnTo>
                  <a:pt x="2122" y="2651"/>
                </a:lnTo>
                <a:lnTo>
                  <a:pt x="1946" y="2794"/>
                </a:lnTo>
                <a:lnTo>
                  <a:pt x="1780" y="2943"/>
                </a:lnTo>
                <a:lnTo>
                  <a:pt x="1623" y="3100"/>
                </a:lnTo>
                <a:lnTo>
                  <a:pt x="1475" y="3261"/>
                </a:lnTo>
                <a:lnTo>
                  <a:pt x="1334" y="3426"/>
                </a:lnTo>
                <a:lnTo>
                  <a:pt x="1204" y="3595"/>
                </a:lnTo>
                <a:lnTo>
                  <a:pt x="1080" y="3766"/>
                </a:lnTo>
                <a:lnTo>
                  <a:pt x="965" y="3939"/>
                </a:lnTo>
                <a:lnTo>
                  <a:pt x="858" y="4113"/>
                </a:lnTo>
                <a:lnTo>
                  <a:pt x="758" y="4286"/>
                </a:lnTo>
                <a:lnTo>
                  <a:pt x="665" y="4458"/>
                </a:lnTo>
                <a:lnTo>
                  <a:pt x="580" y="4628"/>
                </a:lnTo>
                <a:lnTo>
                  <a:pt x="502" y="4795"/>
                </a:lnTo>
                <a:lnTo>
                  <a:pt x="429" y="4958"/>
                </a:lnTo>
                <a:lnTo>
                  <a:pt x="364" y="5116"/>
                </a:lnTo>
                <a:lnTo>
                  <a:pt x="305" y="5268"/>
                </a:lnTo>
                <a:lnTo>
                  <a:pt x="252" y="5413"/>
                </a:lnTo>
                <a:lnTo>
                  <a:pt x="205" y="5550"/>
                </a:lnTo>
                <a:lnTo>
                  <a:pt x="163" y="5679"/>
                </a:lnTo>
                <a:lnTo>
                  <a:pt x="126" y="5798"/>
                </a:lnTo>
                <a:lnTo>
                  <a:pt x="95" y="5907"/>
                </a:lnTo>
                <a:lnTo>
                  <a:pt x="68" y="6005"/>
                </a:lnTo>
                <a:lnTo>
                  <a:pt x="46" y="6089"/>
                </a:lnTo>
                <a:lnTo>
                  <a:pt x="29" y="6161"/>
                </a:lnTo>
                <a:lnTo>
                  <a:pt x="7" y="6260"/>
                </a:lnTo>
                <a:lnTo>
                  <a:pt x="0" y="6295"/>
                </a:lnTo>
                <a:lnTo>
                  <a:pt x="3421" y="11485"/>
                </a:lnTo>
                <a:lnTo>
                  <a:pt x="3436" y="11452"/>
                </a:lnTo>
                <a:lnTo>
                  <a:pt x="3478" y="11358"/>
                </a:lnTo>
                <a:lnTo>
                  <a:pt x="3509" y="11292"/>
                </a:lnTo>
                <a:lnTo>
                  <a:pt x="3547" y="11212"/>
                </a:lnTo>
                <a:lnTo>
                  <a:pt x="3591" y="11121"/>
                </a:lnTo>
                <a:lnTo>
                  <a:pt x="3642" y="11020"/>
                </a:lnTo>
                <a:lnTo>
                  <a:pt x="3698" y="10911"/>
                </a:lnTo>
                <a:lnTo>
                  <a:pt x="3760" y="10792"/>
                </a:lnTo>
                <a:lnTo>
                  <a:pt x="3827" y="10667"/>
                </a:lnTo>
                <a:lnTo>
                  <a:pt x="3900" y="10535"/>
                </a:lnTo>
                <a:lnTo>
                  <a:pt x="3979" y="10397"/>
                </a:lnTo>
                <a:lnTo>
                  <a:pt x="4062" y="10255"/>
                </a:lnTo>
                <a:lnTo>
                  <a:pt x="4150" y="10109"/>
                </a:lnTo>
                <a:lnTo>
                  <a:pt x="4244" y="9962"/>
                </a:lnTo>
                <a:lnTo>
                  <a:pt x="4341" y="9813"/>
                </a:lnTo>
                <a:lnTo>
                  <a:pt x="4443" y="9664"/>
                </a:lnTo>
                <a:lnTo>
                  <a:pt x="4550" y="9515"/>
                </a:lnTo>
                <a:lnTo>
                  <a:pt x="4660" y="9366"/>
                </a:lnTo>
                <a:lnTo>
                  <a:pt x="4774" y="9221"/>
                </a:lnTo>
                <a:lnTo>
                  <a:pt x="4892" y="9080"/>
                </a:lnTo>
                <a:lnTo>
                  <a:pt x="5013" y="8942"/>
                </a:lnTo>
                <a:lnTo>
                  <a:pt x="5138" y="8811"/>
                </a:lnTo>
                <a:lnTo>
                  <a:pt x="5266" y="8685"/>
                </a:lnTo>
                <a:lnTo>
                  <a:pt x="5397" y="8567"/>
                </a:lnTo>
                <a:lnTo>
                  <a:pt x="5531" y="8457"/>
                </a:lnTo>
                <a:lnTo>
                  <a:pt x="5667" y="8357"/>
                </a:lnTo>
                <a:lnTo>
                  <a:pt x="5807" y="8267"/>
                </a:lnTo>
                <a:lnTo>
                  <a:pt x="5948" y="8188"/>
                </a:lnTo>
                <a:lnTo>
                  <a:pt x="6091" y="8121"/>
                </a:lnTo>
                <a:lnTo>
                  <a:pt x="6237" y="8068"/>
                </a:lnTo>
                <a:lnTo>
                  <a:pt x="6360" y="8034"/>
                </a:lnTo>
                <a:lnTo>
                  <a:pt x="6483" y="8010"/>
                </a:lnTo>
                <a:lnTo>
                  <a:pt x="6603" y="7994"/>
                </a:lnTo>
                <a:lnTo>
                  <a:pt x="6723" y="7988"/>
                </a:lnTo>
                <a:lnTo>
                  <a:pt x="6843" y="7990"/>
                </a:lnTo>
                <a:lnTo>
                  <a:pt x="6960" y="8000"/>
                </a:lnTo>
                <a:lnTo>
                  <a:pt x="7079" y="8017"/>
                </a:lnTo>
                <a:lnTo>
                  <a:pt x="7196" y="8039"/>
                </a:lnTo>
                <a:lnTo>
                  <a:pt x="7314" y="8067"/>
                </a:lnTo>
                <a:lnTo>
                  <a:pt x="7432" y="8100"/>
                </a:lnTo>
                <a:lnTo>
                  <a:pt x="7549" y="8137"/>
                </a:lnTo>
                <a:lnTo>
                  <a:pt x="7668" y="8178"/>
                </a:lnTo>
                <a:lnTo>
                  <a:pt x="7787" y="8221"/>
                </a:lnTo>
                <a:lnTo>
                  <a:pt x="7907" y="8267"/>
                </a:lnTo>
                <a:lnTo>
                  <a:pt x="8028" y="8314"/>
                </a:lnTo>
                <a:lnTo>
                  <a:pt x="8150" y="8362"/>
                </a:lnTo>
                <a:lnTo>
                  <a:pt x="8273" y="8411"/>
                </a:lnTo>
                <a:lnTo>
                  <a:pt x="8399" y="8459"/>
                </a:lnTo>
                <a:lnTo>
                  <a:pt x="8526" y="8507"/>
                </a:lnTo>
                <a:lnTo>
                  <a:pt x="8655" y="8552"/>
                </a:lnTo>
                <a:lnTo>
                  <a:pt x="8786" y="8595"/>
                </a:lnTo>
                <a:lnTo>
                  <a:pt x="8919" y="8636"/>
                </a:lnTo>
                <a:lnTo>
                  <a:pt x="9056" y="8672"/>
                </a:lnTo>
                <a:lnTo>
                  <a:pt x="9194" y="8704"/>
                </a:lnTo>
                <a:lnTo>
                  <a:pt x="9336" y="8731"/>
                </a:lnTo>
                <a:lnTo>
                  <a:pt x="9480" y="8752"/>
                </a:lnTo>
                <a:lnTo>
                  <a:pt x="9629" y="8769"/>
                </a:lnTo>
                <a:lnTo>
                  <a:pt x="9780" y="8777"/>
                </a:lnTo>
                <a:lnTo>
                  <a:pt x="9936" y="8778"/>
                </a:lnTo>
                <a:lnTo>
                  <a:pt x="10094" y="8771"/>
                </a:lnTo>
                <a:lnTo>
                  <a:pt x="10258" y="8754"/>
                </a:lnTo>
                <a:lnTo>
                  <a:pt x="10425" y="8728"/>
                </a:lnTo>
                <a:lnTo>
                  <a:pt x="10592" y="8689"/>
                </a:lnTo>
                <a:lnTo>
                  <a:pt x="10753" y="8634"/>
                </a:lnTo>
                <a:lnTo>
                  <a:pt x="10910" y="8564"/>
                </a:lnTo>
                <a:lnTo>
                  <a:pt x="11062" y="8480"/>
                </a:lnTo>
                <a:lnTo>
                  <a:pt x="11209" y="8385"/>
                </a:lnTo>
                <a:lnTo>
                  <a:pt x="11349" y="8278"/>
                </a:lnTo>
                <a:lnTo>
                  <a:pt x="11486" y="8160"/>
                </a:lnTo>
                <a:lnTo>
                  <a:pt x="11616" y="8034"/>
                </a:lnTo>
                <a:lnTo>
                  <a:pt x="11741" y="7900"/>
                </a:lnTo>
                <a:lnTo>
                  <a:pt x="11862" y="7759"/>
                </a:lnTo>
                <a:lnTo>
                  <a:pt x="11977" y="7611"/>
                </a:lnTo>
                <a:lnTo>
                  <a:pt x="12087" y="7460"/>
                </a:lnTo>
                <a:lnTo>
                  <a:pt x="12192" y="7305"/>
                </a:lnTo>
                <a:lnTo>
                  <a:pt x="12291" y="7148"/>
                </a:lnTo>
                <a:lnTo>
                  <a:pt x="12386" y="6988"/>
                </a:lnTo>
                <a:lnTo>
                  <a:pt x="12474" y="6830"/>
                </a:lnTo>
                <a:lnTo>
                  <a:pt x="12557" y="6672"/>
                </a:lnTo>
                <a:lnTo>
                  <a:pt x="12635" y="6516"/>
                </a:lnTo>
                <a:lnTo>
                  <a:pt x="12709" y="6364"/>
                </a:lnTo>
                <a:lnTo>
                  <a:pt x="12776" y="6215"/>
                </a:lnTo>
                <a:lnTo>
                  <a:pt x="12838" y="6073"/>
                </a:lnTo>
                <a:lnTo>
                  <a:pt x="12895" y="5936"/>
                </a:lnTo>
                <a:lnTo>
                  <a:pt x="12946" y="5808"/>
                </a:lnTo>
                <a:lnTo>
                  <a:pt x="12992" y="5688"/>
                </a:lnTo>
                <a:lnTo>
                  <a:pt x="13034" y="5578"/>
                </a:lnTo>
                <a:lnTo>
                  <a:pt x="13069" y="5479"/>
                </a:lnTo>
                <a:lnTo>
                  <a:pt x="13099" y="5393"/>
                </a:lnTo>
                <a:lnTo>
                  <a:pt x="13123" y="5319"/>
                </a:lnTo>
                <a:lnTo>
                  <a:pt x="13156" y="5216"/>
                </a:lnTo>
                <a:lnTo>
                  <a:pt x="13167" y="5181"/>
                </a:lnTo>
                <a:lnTo>
                  <a:pt x="9512" y="0"/>
                </a:lnTo>
                <a:close/>
                <a:moveTo>
                  <a:pt x="4593" y="10659"/>
                </a:moveTo>
                <a:lnTo>
                  <a:pt x="4529" y="10746"/>
                </a:lnTo>
                <a:lnTo>
                  <a:pt x="4466" y="10833"/>
                </a:lnTo>
                <a:lnTo>
                  <a:pt x="4405" y="10922"/>
                </a:lnTo>
                <a:lnTo>
                  <a:pt x="4346" y="11009"/>
                </a:lnTo>
                <a:lnTo>
                  <a:pt x="4288" y="11097"/>
                </a:lnTo>
                <a:lnTo>
                  <a:pt x="4231" y="11184"/>
                </a:lnTo>
                <a:lnTo>
                  <a:pt x="4176" y="11270"/>
                </a:lnTo>
                <a:lnTo>
                  <a:pt x="4123" y="11357"/>
                </a:lnTo>
                <a:lnTo>
                  <a:pt x="4071" y="11442"/>
                </a:lnTo>
                <a:lnTo>
                  <a:pt x="4021" y="11525"/>
                </a:lnTo>
                <a:lnTo>
                  <a:pt x="3973" y="11608"/>
                </a:lnTo>
                <a:lnTo>
                  <a:pt x="3927" y="11689"/>
                </a:lnTo>
                <a:lnTo>
                  <a:pt x="3881" y="11768"/>
                </a:lnTo>
                <a:lnTo>
                  <a:pt x="3839" y="11846"/>
                </a:lnTo>
                <a:lnTo>
                  <a:pt x="3798" y="11921"/>
                </a:lnTo>
                <a:lnTo>
                  <a:pt x="3759" y="11994"/>
                </a:lnTo>
                <a:lnTo>
                  <a:pt x="6217" y="15724"/>
                </a:lnTo>
                <a:lnTo>
                  <a:pt x="6223" y="15731"/>
                </a:lnTo>
                <a:lnTo>
                  <a:pt x="6240" y="15752"/>
                </a:lnTo>
                <a:lnTo>
                  <a:pt x="6267" y="15784"/>
                </a:lnTo>
                <a:lnTo>
                  <a:pt x="6305" y="15825"/>
                </a:lnTo>
                <a:lnTo>
                  <a:pt x="6327" y="15847"/>
                </a:lnTo>
                <a:lnTo>
                  <a:pt x="6352" y="15871"/>
                </a:lnTo>
                <a:lnTo>
                  <a:pt x="6379" y="15895"/>
                </a:lnTo>
                <a:lnTo>
                  <a:pt x="6408" y="15919"/>
                </a:lnTo>
                <a:lnTo>
                  <a:pt x="6440" y="15945"/>
                </a:lnTo>
                <a:lnTo>
                  <a:pt x="6474" y="15969"/>
                </a:lnTo>
                <a:lnTo>
                  <a:pt x="6509" y="15993"/>
                </a:lnTo>
                <a:lnTo>
                  <a:pt x="6546" y="16016"/>
                </a:lnTo>
                <a:lnTo>
                  <a:pt x="6585" y="16037"/>
                </a:lnTo>
                <a:lnTo>
                  <a:pt x="6626" y="16057"/>
                </a:lnTo>
                <a:lnTo>
                  <a:pt x="6669" y="16076"/>
                </a:lnTo>
                <a:lnTo>
                  <a:pt x="6713" y="16092"/>
                </a:lnTo>
                <a:lnTo>
                  <a:pt x="6760" y="16106"/>
                </a:lnTo>
                <a:lnTo>
                  <a:pt x="6807" y="16116"/>
                </a:lnTo>
                <a:lnTo>
                  <a:pt x="6856" y="16124"/>
                </a:lnTo>
                <a:lnTo>
                  <a:pt x="6906" y="16127"/>
                </a:lnTo>
                <a:lnTo>
                  <a:pt x="6958" y="16127"/>
                </a:lnTo>
                <a:lnTo>
                  <a:pt x="7011" y="16123"/>
                </a:lnTo>
                <a:lnTo>
                  <a:pt x="7066" y="16114"/>
                </a:lnTo>
                <a:lnTo>
                  <a:pt x="7121" y="16101"/>
                </a:lnTo>
                <a:lnTo>
                  <a:pt x="7177" y="16082"/>
                </a:lnTo>
                <a:lnTo>
                  <a:pt x="7234" y="16057"/>
                </a:lnTo>
                <a:lnTo>
                  <a:pt x="7293" y="16027"/>
                </a:lnTo>
                <a:lnTo>
                  <a:pt x="7351" y="15991"/>
                </a:lnTo>
                <a:lnTo>
                  <a:pt x="7414" y="15946"/>
                </a:lnTo>
                <a:lnTo>
                  <a:pt x="7469" y="15900"/>
                </a:lnTo>
                <a:lnTo>
                  <a:pt x="7517" y="15854"/>
                </a:lnTo>
                <a:lnTo>
                  <a:pt x="7559" y="15806"/>
                </a:lnTo>
                <a:lnTo>
                  <a:pt x="7595" y="15759"/>
                </a:lnTo>
                <a:lnTo>
                  <a:pt x="7625" y="15711"/>
                </a:lnTo>
                <a:lnTo>
                  <a:pt x="7650" y="15662"/>
                </a:lnTo>
                <a:lnTo>
                  <a:pt x="7670" y="15613"/>
                </a:lnTo>
                <a:lnTo>
                  <a:pt x="7686" y="15565"/>
                </a:lnTo>
                <a:lnTo>
                  <a:pt x="7697" y="15516"/>
                </a:lnTo>
                <a:lnTo>
                  <a:pt x="7704" y="15469"/>
                </a:lnTo>
                <a:lnTo>
                  <a:pt x="7707" y="15421"/>
                </a:lnTo>
                <a:lnTo>
                  <a:pt x="7707" y="15374"/>
                </a:lnTo>
                <a:lnTo>
                  <a:pt x="7704" y="15329"/>
                </a:lnTo>
                <a:lnTo>
                  <a:pt x="7698" y="15284"/>
                </a:lnTo>
                <a:lnTo>
                  <a:pt x="7690" y="15240"/>
                </a:lnTo>
                <a:lnTo>
                  <a:pt x="7679" y="15199"/>
                </a:lnTo>
                <a:lnTo>
                  <a:pt x="7667" y="15157"/>
                </a:lnTo>
                <a:lnTo>
                  <a:pt x="7653" y="15119"/>
                </a:lnTo>
                <a:lnTo>
                  <a:pt x="7639" y="15082"/>
                </a:lnTo>
                <a:lnTo>
                  <a:pt x="7624" y="15046"/>
                </a:lnTo>
                <a:lnTo>
                  <a:pt x="7608" y="15014"/>
                </a:lnTo>
                <a:lnTo>
                  <a:pt x="7592" y="14983"/>
                </a:lnTo>
                <a:lnTo>
                  <a:pt x="7577" y="14955"/>
                </a:lnTo>
                <a:lnTo>
                  <a:pt x="7562" y="14929"/>
                </a:lnTo>
                <a:lnTo>
                  <a:pt x="7548" y="14907"/>
                </a:lnTo>
                <a:lnTo>
                  <a:pt x="7536" y="14888"/>
                </a:lnTo>
                <a:lnTo>
                  <a:pt x="7525" y="14872"/>
                </a:lnTo>
                <a:lnTo>
                  <a:pt x="7508" y="14849"/>
                </a:lnTo>
                <a:lnTo>
                  <a:pt x="7502" y="14842"/>
                </a:lnTo>
                <a:lnTo>
                  <a:pt x="4593" y="106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dirty="0"/>
          </a:p>
        </p:txBody>
      </p:sp>
    </p:spTree>
    <p:extLst>
      <p:ext uri="{BB962C8B-B14F-4D97-AF65-F5344CB8AC3E}">
        <p14:creationId xmlns:p14="http://schemas.microsoft.com/office/powerpoint/2010/main" val="15465114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1"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Title 4"/>
          <p:cNvSpPr>
            <a:spLocks noGrp="1"/>
          </p:cNvSpPr>
          <p:nvPr>
            <p:ph type="ctrTitle"/>
          </p:nvPr>
        </p:nvSpPr>
        <p:spPr>
          <a:xfrm>
            <a:off x="3753382" y="501300"/>
            <a:ext cx="7157527" cy="665285"/>
          </a:xfrm>
        </p:spPr>
        <p:txBody>
          <a:bodyPr/>
          <a:lstStyle/>
          <a:p>
            <a:r>
              <a:rPr lang="fr-FR" sz="4800" b="1" dirty="0">
                <a:solidFill>
                  <a:srgbClr val="E91E63"/>
                </a:solidFill>
              </a:rPr>
              <a:t>Perspectives</a:t>
            </a:r>
            <a:endParaRPr lang="id-ID" sz="4800" b="1" dirty="0">
              <a:solidFill>
                <a:srgbClr val="E91E63"/>
              </a:solidFill>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412" y="435927"/>
            <a:ext cx="6874612" cy="6849707"/>
          </a:xfrm>
          <a:prstGeom prst="rect">
            <a:avLst/>
          </a:prstGeom>
        </p:spPr>
      </p:pic>
      <p:sp>
        <p:nvSpPr>
          <p:cNvPr id="25" name="TextBox 24"/>
          <p:cNvSpPr txBox="1"/>
          <p:nvPr/>
        </p:nvSpPr>
        <p:spPr>
          <a:xfrm>
            <a:off x="6589652" y="1393697"/>
            <a:ext cx="5471717" cy="523220"/>
          </a:xfrm>
          <a:prstGeom prst="rect">
            <a:avLst/>
          </a:prstGeom>
          <a:solidFill>
            <a:srgbClr val="0070C0"/>
          </a:solidFill>
        </p:spPr>
        <p:txBody>
          <a:bodyPr wrap="square" rtlCol="0">
            <a:spAutoFit/>
          </a:bodyPr>
          <a:lstStyle/>
          <a:p>
            <a:r>
              <a:rPr lang="fr-FR" sz="2800" b="1" dirty="0">
                <a:solidFill>
                  <a:schemeClr val="bg1">
                    <a:lumMod val="95000"/>
                  </a:schemeClr>
                </a:solidFill>
                <a:latin typeface="Neris Black" panose="00000A00000000000000" pitchFamily="50" charset="0"/>
              </a:rPr>
              <a:t>Améliorer l’aspect sécurité</a:t>
            </a:r>
            <a:endParaRPr lang="id-ID" sz="2800" b="1" dirty="0">
              <a:solidFill>
                <a:schemeClr val="bg1">
                  <a:lumMod val="95000"/>
                </a:schemeClr>
              </a:solidFill>
              <a:latin typeface="Neris Black" panose="00000A00000000000000" pitchFamily="50" charset="0"/>
            </a:endParaRPr>
          </a:p>
        </p:txBody>
      </p:sp>
      <p:sp>
        <p:nvSpPr>
          <p:cNvPr id="26" name="TextBox 25"/>
          <p:cNvSpPr txBox="1"/>
          <p:nvPr/>
        </p:nvSpPr>
        <p:spPr>
          <a:xfrm>
            <a:off x="6589653" y="1916917"/>
            <a:ext cx="5464458" cy="954107"/>
          </a:xfrm>
          <a:prstGeom prst="rect">
            <a:avLst/>
          </a:prstGeom>
          <a:solidFill>
            <a:schemeClr val="accent6">
              <a:lumMod val="75000"/>
            </a:schemeClr>
          </a:solidFill>
        </p:spPr>
        <p:txBody>
          <a:bodyPr wrap="square" rtlCol="0">
            <a:spAutoFit/>
          </a:bodyPr>
          <a:lstStyle/>
          <a:p>
            <a:r>
              <a:rPr lang="fr-FR" sz="2800" b="1" dirty="0">
                <a:solidFill>
                  <a:schemeClr val="bg1"/>
                </a:solidFill>
                <a:latin typeface="Neris Black" panose="00000A00000000000000" pitchFamily="50" charset="0"/>
              </a:rPr>
              <a:t>Développer une version Mobile de l’outil</a:t>
            </a:r>
            <a:endParaRPr lang="id-ID" sz="2800" b="1" dirty="0">
              <a:solidFill>
                <a:schemeClr val="bg1"/>
              </a:solidFill>
              <a:latin typeface="Neris Black" panose="00000A00000000000000" pitchFamily="50" charset="0"/>
            </a:endParaRPr>
          </a:p>
        </p:txBody>
      </p:sp>
      <p:sp>
        <p:nvSpPr>
          <p:cNvPr id="28" name="TextBox 27"/>
          <p:cNvSpPr txBox="1"/>
          <p:nvPr/>
        </p:nvSpPr>
        <p:spPr>
          <a:xfrm>
            <a:off x="6589653" y="2871952"/>
            <a:ext cx="5471718" cy="954107"/>
          </a:xfrm>
          <a:prstGeom prst="rect">
            <a:avLst/>
          </a:prstGeom>
          <a:solidFill>
            <a:schemeClr val="accent5">
              <a:lumMod val="75000"/>
            </a:schemeClr>
          </a:solidFill>
        </p:spPr>
        <p:txBody>
          <a:bodyPr wrap="square" rtlCol="0">
            <a:spAutoFit/>
          </a:bodyPr>
          <a:lstStyle/>
          <a:p>
            <a:r>
              <a:rPr lang="fr-FR" sz="2800" b="1" dirty="0">
                <a:solidFill>
                  <a:schemeClr val="bg1"/>
                </a:solidFill>
                <a:latin typeface="Neris Black" panose="00000A00000000000000" pitchFamily="50" charset="0"/>
              </a:rPr>
              <a:t>Utiliser un compte Twitter professionnel</a:t>
            </a:r>
            <a:endParaRPr lang="id-ID" sz="2800" b="1" dirty="0">
              <a:solidFill>
                <a:schemeClr val="bg1"/>
              </a:solidFill>
              <a:latin typeface="Neris Black" panose="00000A00000000000000" pitchFamily="50" charset="0"/>
            </a:endParaRPr>
          </a:p>
        </p:txBody>
      </p:sp>
      <p:sp>
        <p:nvSpPr>
          <p:cNvPr id="7" name="TextBox 25">
            <a:extLst>
              <a:ext uri="{FF2B5EF4-FFF2-40B4-BE49-F238E27FC236}">
                <a16:creationId xmlns:a16="http://schemas.microsoft.com/office/drawing/2014/main" id="{383E6C62-9F05-4A9B-AA14-F29FC2C4750A}"/>
              </a:ext>
            </a:extLst>
          </p:cNvPr>
          <p:cNvSpPr txBox="1"/>
          <p:nvPr/>
        </p:nvSpPr>
        <p:spPr>
          <a:xfrm>
            <a:off x="6582395" y="3830990"/>
            <a:ext cx="5471716" cy="523220"/>
          </a:xfrm>
          <a:prstGeom prst="rect">
            <a:avLst/>
          </a:prstGeom>
          <a:solidFill>
            <a:schemeClr val="accent6">
              <a:lumMod val="75000"/>
            </a:schemeClr>
          </a:solidFill>
        </p:spPr>
        <p:txBody>
          <a:bodyPr wrap="square" rtlCol="0">
            <a:spAutoFit/>
          </a:bodyPr>
          <a:lstStyle/>
          <a:p>
            <a:r>
              <a:rPr lang="fr-FR" sz="2800" b="1" dirty="0">
                <a:solidFill>
                  <a:schemeClr val="bg1"/>
                </a:solidFill>
                <a:latin typeface="Neris Black" panose="00000A00000000000000" pitchFamily="50" charset="0"/>
              </a:rPr>
              <a:t>Améliorer l’analyseur de sentiment</a:t>
            </a:r>
            <a:endParaRPr lang="id-ID" sz="2800" b="1" dirty="0">
              <a:solidFill>
                <a:schemeClr val="bg1"/>
              </a:solidFill>
              <a:latin typeface="Neris Black" panose="00000A00000000000000" pitchFamily="50" charset="0"/>
            </a:endParaRPr>
          </a:p>
        </p:txBody>
      </p:sp>
      <p:sp>
        <p:nvSpPr>
          <p:cNvPr id="8" name="TextBox 27">
            <a:extLst>
              <a:ext uri="{FF2B5EF4-FFF2-40B4-BE49-F238E27FC236}">
                <a16:creationId xmlns:a16="http://schemas.microsoft.com/office/drawing/2014/main" id="{0E5CCEAB-B667-426B-8640-A2721F6E86C6}"/>
              </a:ext>
            </a:extLst>
          </p:cNvPr>
          <p:cNvSpPr txBox="1"/>
          <p:nvPr/>
        </p:nvSpPr>
        <p:spPr>
          <a:xfrm>
            <a:off x="6582394" y="4364206"/>
            <a:ext cx="5478977" cy="523220"/>
          </a:xfrm>
          <a:prstGeom prst="rect">
            <a:avLst/>
          </a:prstGeom>
          <a:solidFill>
            <a:schemeClr val="accent5">
              <a:lumMod val="75000"/>
            </a:schemeClr>
          </a:solidFill>
        </p:spPr>
        <p:txBody>
          <a:bodyPr wrap="square" rtlCol="0">
            <a:spAutoFit/>
          </a:bodyPr>
          <a:lstStyle/>
          <a:p>
            <a:r>
              <a:rPr lang="fr-FR" sz="2800" b="1" dirty="0">
                <a:solidFill>
                  <a:schemeClr val="bg1"/>
                </a:solidFill>
                <a:latin typeface="Neris Black" panose="00000A00000000000000" pitchFamily="50" charset="0"/>
              </a:rPr>
              <a:t>Analyse par ontologie de domaine</a:t>
            </a:r>
            <a:endParaRPr lang="id-ID" sz="2800" b="1" dirty="0">
              <a:solidFill>
                <a:schemeClr val="bg1"/>
              </a:solidFill>
              <a:latin typeface="Neris Black" panose="00000A00000000000000" pitchFamily="50" charset="0"/>
            </a:endParaRPr>
          </a:p>
        </p:txBody>
      </p:sp>
      <p:sp>
        <p:nvSpPr>
          <p:cNvPr id="9" name="TextBox 25">
            <a:extLst>
              <a:ext uri="{FF2B5EF4-FFF2-40B4-BE49-F238E27FC236}">
                <a16:creationId xmlns:a16="http://schemas.microsoft.com/office/drawing/2014/main" id="{E43C7518-A0CB-4214-9C81-4F0E7B6580AC}"/>
              </a:ext>
            </a:extLst>
          </p:cNvPr>
          <p:cNvSpPr txBox="1"/>
          <p:nvPr/>
        </p:nvSpPr>
        <p:spPr>
          <a:xfrm>
            <a:off x="6582394" y="4893273"/>
            <a:ext cx="5478975" cy="954107"/>
          </a:xfrm>
          <a:prstGeom prst="rect">
            <a:avLst/>
          </a:prstGeom>
          <a:solidFill>
            <a:schemeClr val="accent6">
              <a:lumMod val="75000"/>
            </a:schemeClr>
          </a:solidFill>
        </p:spPr>
        <p:txBody>
          <a:bodyPr wrap="square" rtlCol="0">
            <a:spAutoFit/>
          </a:bodyPr>
          <a:lstStyle/>
          <a:p>
            <a:r>
              <a:rPr lang="fr-FR" sz="2800" b="1" dirty="0">
                <a:solidFill>
                  <a:schemeClr val="bg1"/>
                </a:solidFill>
                <a:latin typeface="Neris Black" panose="00000A00000000000000" pitchFamily="50" charset="0"/>
              </a:rPr>
              <a:t>Généraliser l’outil pour qu’il admette différents types de clients </a:t>
            </a:r>
            <a:endParaRPr lang="id-ID" sz="2800" b="1" dirty="0">
              <a:solidFill>
                <a:schemeClr val="bg1"/>
              </a:solidFill>
              <a:latin typeface="Neris Black" panose="00000A00000000000000" pitchFamily="50" charset="0"/>
            </a:endParaRPr>
          </a:p>
        </p:txBody>
      </p:sp>
    </p:spTree>
    <p:extLst>
      <p:ext uri="{BB962C8B-B14F-4D97-AF65-F5344CB8AC3E}">
        <p14:creationId xmlns:p14="http://schemas.microsoft.com/office/powerpoint/2010/main" val="396438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0-#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0-#ppt_w/2"/>
                                          </p:val>
                                        </p:tav>
                                        <p:tav tm="100000">
                                          <p:val>
                                            <p:strVal val="#ppt_x"/>
                                          </p:val>
                                        </p:tav>
                                      </p:tavLst>
                                    </p:anim>
                                    <p:anim calcmode="lin" valueType="num">
                                      <p:cBhvr additive="base">
                                        <p:cTn id="26"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0-#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D61E779-FB3E-4397-8FB5-6CE2377D39F7}"/>
              </a:ext>
            </a:extLst>
          </p:cNvPr>
          <p:cNvSpPr txBox="1"/>
          <p:nvPr/>
        </p:nvSpPr>
        <p:spPr>
          <a:xfrm>
            <a:off x="2733432" y="3925260"/>
            <a:ext cx="6524376" cy="1323439"/>
          </a:xfrm>
          <a:prstGeom prst="rect">
            <a:avLst/>
          </a:prstGeom>
          <a:noFill/>
        </p:spPr>
        <p:txBody>
          <a:bodyPr wrap="square" rtlCol="0">
            <a:spAutoFit/>
          </a:bodyPr>
          <a:lstStyle/>
          <a:p>
            <a:pPr algn="ctr"/>
            <a:r>
              <a:rPr lang="fr-FR" sz="8000" dirty="0">
                <a:solidFill>
                  <a:schemeClr val="tx2"/>
                </a:solidFill>
                <a:latin typeface="Neris Black" panose="00000A00000000000000" pitchFamily="50" charset="0"/>
              </a:rPr>
              <a:t>Merci</a:t>
            </a:r>
            <a:endParaRPr lang="id-ID" sz="8000" dirty="0">
              <a:solidFill>
                <a:schemeClr val="tx2"/>
              </a:solidFill>
              <a:latin typeface="Neris Black" panose="00000A00000000000000" pitchFamily="50" charset="0"/>
            </a:endParaRPr>
          </a:p>
        </p:txBody>
      </p:sp>
      <p:sp>
        <p:nvSpPr>
          <p:cNvPr id="39" name="TextBox 38">
            <a:extLst>
              <a:ext uri="{FF2B5EF4-FFF2-40B4-BE49-F238E27FC236}">
                <a16:creationId xmlns:a16="http://schemas.microsoft.com/office/drawing/2014/main" id="{C51C12EE-F4C1-47A5-B3CE-683421AA52A2}"/>
              </a:ext>
            </a:extLst>
          </p:cNvPr>
          <p:cNvSpPr txBox="1"/>
          <p:nvPr/>
        </p:nvSpPr>
        <p:spPr>
          <a:xfrm>
            <a:off x="3069246" y="5285142"/>
            <a:ext cx="6057900" cy="400110"/>
          </a:xfrm>
          <a:prstGeom prst="rect">
            <a:avLst/>
          </a:prstGeom>
          <a:noFill/>
        </p:spPr>
        <p:txBody>
          <a:bodyPr wrap="square" rtlCol="0">
            <a:spAutoFit/>
          </a:bodyPr>
          <a:lstStyle/>
          <a:p>
            <a:pPr algn="ctr"/>
            <a:r>
              <a:rPr lang="fr-FR" sz="2000" dirty="0">
                <a:solidFill>
                  <a:schemeClr val="tx2"/>
                </a:solidFill>
              </a:rPr>
              <a:t>Pour votre attention</a:t>
            </a:r>
            <a:endParaRPr lang="id-ID" sz="2000" dirty="0">
              <a:solidFill>
                <a:schemeClr val="tx2"/>
              </a:solidFill>
            </a:endParaRPr>
          </a:p>
        </p:txBody>
      </p:sp>
      <p:sp>
        <p:nvSpPr>
          <p:cNvPr id="40" name="Oval 39">
            <a:extLst>
              <a:ext uri="{FF2B5EF4-FFF2-40B4-BE49-F238E27FC236}">
                <a16:creationId xmlns:a16="http://schemas.microsoft.com/office/drawing/2014/main" id="{A110A167-9D0A-4AEF-9776-6334AB86BF2F}"/>
              </a:ext>
            </a:extLst>
          </p:cNvPr>
          <p:cNvSpPr/>
          <p:nvPr/>
        </p:nvSpPr>
        <p:spPr>
          <a:xfrm>
            <a:off x="5366970" y="5758138"/>
            <a:ext cx="251460" cy="2514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Oval 40">
            <a:extLst>
              <a:ext uri="{FF2B5EF4-FFF2-40B4-BE49-F238E27FC236}">
                <a16:creationId xmlns:a16="http://schemas.microsoft.com/office/drawing/2014/main" id="{7694F06B-DA63-4C22-880C-AE664AB26C46}"/>
              </a:ext>
            </a:extLst>
          </p:cNvPr>
          <p:cNvSpPr/>
          <p:nvPr/>
        </p:nvSpPr>
        <p:spPr>
          <a:xfrm>
            <a:off x="5618430" y="5758138"/>
            <a:ext cx="251460" cy="2514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Oval 41">
            <a:extLst>
              <a:ext uri="{FF2B5EF4-FFF2-40B4-BE49-F238E27FC236}">
                <a16:creationId xmlns:a16="http://schemas.microsoft.com/office/drawing/2014/main" id="{F430DAD5-098A-418F-852F-F52CCFDFB2CF}"/>
              </a:ext>
            </a:extLst>
          </p:cNvPr>
          <p:cNvSpPr/>
          <p:nvPr/>
        </p:nvSpPr>
        <p:spPr>
          <a:xfrm>
            <a:off x="5869890" y="5758138"/>
            <a:ext cx="251460" cy="2514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Oval 42">
            <a:extLst>
              <a:ext uri="{FF2B5EF4-FFF2-40B4-BE49-F238E27FC236}">
                <a16:creationId xmlns:a16="http://schemas.microsoft.com/office/drawing/2014/main" id="{58A7363D-5E70-40EB-A940-6F83EE354061}"/>
              </a:ext>
            </a:extLst>
          </p:cNvPr>
          <p:cNvSpPr/>
          <p:nvPr/>
        </p:nvSpPr>
        <p:spPr>
          <a:xfrm>
            <a:off x="6121350" y="5758138"/>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 name="Oval 43">
            <a:extLst>
              <a:ext uri="{FF2B5EF4-FFF2-40B4-BE49-F238E27FC236}">
                <a16:creationId xmlns:a16="http://schemas.microsoft.com/office/drawing/2014/main" id="{9F65683E-F4D4-4743-A5E4-64BCD4233F78}"/>
              </a:ext>
            </a:extLst>
          </p:cNvPr>
          <p:cNvSpPr/>
          <p:nvPr/>
        </p:nvSpPr>
        <p:spPr>
          <a:xfrm>
            <a:off x="6372810" y="5758138"/>
            <a:ext cx="251460" cy="25146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Oval 44">
            <a:extLst>
              <a:ext uri="{FF2B5EF4-FFF2-40B4-BE49-F238E27FC236}">
                <a16:creationId xmlns:a16="http://schemas.microsoft.com/office/drawing/2014/main" id="{AF1E1A68-82EC-4D5A-91C1-DFF0D54999B5}"/>
              </a:ext>
            </a:extLst>
          </p:cNvPr>
          <p:cNvSpPr/>
          <p:nvPr/>
        </p:nvSpPr>
        <p:spPr>
          <a:xfrm>
            <a:off x="6624270" y="5758138"/>
            <a:ext cx="251460" cy="25146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 name="Groupe 2">
            <a:extLst>
              <a:ext uri="{FF2B5EF4-FFF2-40B4-BE49-F238E27FC236}">
                <a16:creationId xmlns:a16="http://schemas.microsoft.com/office/drawing/2014/main" id="{9351BD2C-3E2A-43CB-BB97-1FCDEFC0D3CB}"/>
              </a:ext>
            </a:extLst>
          </p:cNvPr>
          <p:cNvGrpSpPr/>
          <p:nvPr/>
        </p:nvGrpSpPr>
        <p:grpSpPr>
          <a:xfrm>
            <a:off x="3465318" y="297864"/>
            <a:ext cx="5242684" cy="4095846"/>
            <a:chOff x="3433234" y="297864"/>
            <a:chExt cx="5242684" cy="4095846"/>
          </a:xfrm>
        </p:grpSpPr>
        <p:pic>
          <p:nvPicPr>
            <p:cNvPr id="47" name="Picture 46">
              <a:extLst>
                <a:ext uri="{FF2B5EF4-FFF2-40B4-BE49-F238E27FC236}">
                  <a16:creationId xmlns:a16="http://schemas.microsoft.com/office/drawing/2014/main" id="{A405359D-8AB8-490A-80AD-3FF2803C1F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33234" y="297864"/>
              <a:ext cx="5242684" cy="4095846"/>
            </a:xfrm>
            <a:prstGeom prst="rect">
              <a:avLst/>
            </a:prstGeom>
          </p:spPr>
        </p:pic>
        <p:sp>
          <p:nvSpPr>
            <p:cNvPr id="2" name="ZoneTexte 1">
              <a:extLst>
                <a:ext uri="{FF2B5EF4-FFF2-40B4-BE49-F238E27FC236}">
                  <a16:creationId xmlns:a16="http://schemas.microsoft.com/office/drawing/2014/main" id="{8B0AA994-29A7-4558-8F14-5274479BBAF1}"/>
                </a:ext>
              </a:extLst>
            </p:cNvPr>
            <p:cNvSpPr txBox="1"/>
            <p:nvPr/>
          </p:nvSpPr>
          <p:spPr>
            <a:xfrm>
              <a:off x="4760331" y="3294228"/>
              <a:ext cx="2575129" cy="584775"/>
            </a:xfrm>
            <a:prstGeom prst="rect">
              <a:avLst/>
            </a:prstGeom>
            <a:noFill/>
          </p:spPr>
          <p:txBody>
            <a:bodyPr wrap="none" rtlCol="0">
              <a:spAutoFit/>
            </a:bodyPr>
            <a:lstStyle/>
            <a:p>
              <a:r>
                <a:rPr lang="fr-FR" sz="3200" b="1" dirty="0">
                  <a:solidFill>
                    <a:srgbClr val="E91E63"/>
                  </a:solidFill>
                </a:rPr>
                <a:t>Cubes Creator</a:t>
              </a:r>
            </a:p>
          </p:txBody>
        </p:sp>
      </p:grpSp>
    </p:spTree>
    <p:extLst>
      <p:ext uri="{BB962C8B-B14F-4D97-AF65-F5344CB8AC3E}">
        <p14:creationId xmlns:p14="http://schemas.microsoft.com/office/powerpoint/2010/main" val="7253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p:cTn id="17" dur="250" fill="hold"/>
                                        <p:tgtEl>
                                          <p:spTgt spid="40"/>
                                        </p:tgtEl>
                                        <p:attrNameLst>
                                          <p:attrName>ppt_w</p:attrName>
                                        </p:attrNameLst>
                                      </p:cBhvr>
                                      <p:tavLst>
                                        <p:tav tm="0">
                                          <p:val>
                                            <p:fltVal val="0"/>
                                          </p:val>
                                        </p:tav>
                                        <p:tav tm="100000">
                                          <p:val>
                                            <p:strVal val="#ppt_w"/>
                                          </p:val>
                                        </p:tav>
                                      </p:tavLst>
                                    </p:anim>
                                    <p:anim calcmode="lin" valueType="num">
                                      <p:cBhvr>
                                        <p:cTn id="18" dur="250" fill="hold"/>
                                        <p:tgtEl>
                                          <p:spTgt spid="40"/>
                                        </p:tgtEl>
                                        <p:attrNameLst>
                                          <p:attrName>ppt_h</p:attrName>
                                        </p:attrNameLst>
                                      </p:cBhvr>
                                      <p:tavLst>
                                        <p:tav tm="0">
                                          <p:val>
                                            <p:fltVal val="0"/>
                                          </p:val>
                                        </p:tav>
                                        <p:tav tm="100000">
                                          <p:val>
                                            <p:strVal val="#ppt_h"/>
                                          </p:val>
                                        </p:tav>
                                      </p:tavLst>
                                    </p:anim>
                                    <p:animEffect transition="in" filter="fade">
                                      <p:cBhvr>
                                        <p:cTn id="19" dur="250"/>
                                        <p:tgtEl>
                                          <p:spTgt spid="40"/>
                                        </p:tgtEl>
                                      </p:cBhvr>
                                    </p:animEffect>
                                  </p:childTnLst>
                                </p:cTn>
                              </p:par>
                            </p:childTnLst>
                          </p:cTn>
                        </p:par>
                        <p:par>
                          <p:cTn id="20" fill="hold">
                            <p:stCondLst>
                              <p:cond delay="1750"/>
                            </p:stCondLst>
                            <p:childTnLst>
                              <p:par>
                                <p:cTn id="21" presetID="53" presetClass="entr" presetSubtype="16"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p:cTn id="23" dur="250" fill="hold"/>
                                        <p:tgtEl>
                                          <p:spTgt spid="41"/>
                                        </p:tgtEl>
                                        <p:attrNameLst>
                                          <p:attrName>ppt_w</p:attrName>
                                        </p:attrNameLst>
                                      </p:cBhvr>
                                      <p:tavLst>
                                        <p:tav tm="0">
                                          <p:val>
                                            <p:fltVal val="0"/>
                                          </p:val>
                                        </p:tav>
                                        <p:tav tm="100000">
                                          <p:val>
                                            <p:strVal val="#ppt_w"/>
                                          </p:val>
                                        </p:tav>
                                      </p:tavLst>
                                    </p:anim>
                                    <p:anim calcmode="lin" valueType="num">
                                      <p:cBhvr>
                                        <p:cTn id="24" dur="250" fill="hold"/>
                                        <p:tgtEl>
                                          <p:spTgt spid="41"/>
                                        </p:tgtEl>
                                        <p:attrNameLst>
                                          <p:attrName>ppt_h</p:attrName>
                                        </p:attrNameLst>
                                      </p:cBhvr>
                                      <p:tavLst>
                                        <p:tav tm="0">
                                          <p:val>
                                            <p:fltVal val="0"/>
                                          </p:val>
                                        </p:tav>
                                        <p:tav tm="100000">
                                          <p:val>
                                            <p:strVal val="#ppt_h"/>
                                          </p:val>
                                        </p:tav>
                                      </p:tavLst>
                                    </p:anim>
                                    <p:animEffect transition="in" filter="fade">
                                      <p:cBhvr>
                                        <p:cTn id="25" dur="250"/>
                                        <p:tgtEl>
                                          <p:spTgt spid="41"/>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p:cTn id="29" dur="250" fill="hold"/>
                                        <p:tgtEl>
                                          <p:spTgt spid="42"/>
                                        </p:tgtEl>
                                        <p:attrNameLst>
                                          <p:attrName>ppt_w</p:attrName>
                                        </p:attrNameLst>
                                      </p:cBhvr>
                                      <p:tavLst>
                                        <p:tav tm="0">
                                          <p:val>
                                            <p:fltVal val="0"/>
                                          </p:val>
                                        </p:tav>
                                        <p:tav tm="100000">
                                          <p:val>
                                            <p:strVal val="#ppt_w"/>
                                          </p:val>
                                        </p:tav>
                                      </p:tavLst>
                                    </p:anim>
                                    <p:anim calcmode="lin" valueType="num">
                                      <p:cBhvr>
                                        <p:cTn id="30" dur="250" fill="hold"/>
                                        <p:tgtEl>
                                          <p:spTgt spid="42"/>
                                        </p:tgtEl>
                                        <p:attrNameLst>
                                          <p:attrName>ppt_h</p:attrName>
                                        </p:attrNameLst>
                                      </p:cBhvr>
                                      <p:tavLst>
                                        <p:tav tm="0">
                                          <p:val>
                                            <p:fltVal val="0"/>
                                          </p:val>
                                        </p:tav>
                                        <p:tav tm="100000">
                                          <p:val>
                                            <p:strVal val="#ppt_h"/>
                                          </p:val>
                                        </p:tav>
                                      </p:tavLst>
                                    </p:anim>
                                    <p:animEffect transition="in" filter="fade">
                                      <p:cBhvr>
                                        <p:cTn id="31" dur="250"/>
                                        <p:tgtEl>
                                          <p:spTgt spid="42"/>
                                        </p:tgtEl>
                                      </p:cBhvr>
                                    </p:animEffect>
                                  </p:childTnLst>
                                </p:cTn>
                              </p:par>
                            </p:childTnLst>
                          </p:cTn>
                        </p:par>
                        <p:par>
                          <p:cTn id="32" fill="hold">
                            <p:stCondLst>
                              <p:cond delay="2250"/>
                            </p:stCondLst>
                            <p:childTnLst>
                              <p:par>
                                <p:cTn id="33" presetID="53" presetClass="entr" presetSubtype="16"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p:cTn id="35" dur="250" fill="hold"/>
                                        <p:tgtEl>
                                          <p:spTgt spid="43"/>
                                        </p:tgtEl>
                                        <p:attrNameLst>
                                          <p:attrName>ppt_w</p:attrName>
                                        </p:attrNameLst>
                                      </p:cBhvr>
                                      <p:tavLst>
                                        <p:tav tm="0">
                                          <p:val>
                                            <p:fltVal val="0"/>
                                          </p:val>
                                        </p:tav>
                                        <p:tav tm="100000">
                                          <p:val>
                                            <p:strVal val="#ppt_w"/>
                                          </p:val>
                                        </p:tav>
                                      </p:tavLst>
                                    </p:anim>
                                    <p:anim calcmode="lin" valueType="num">
                                      <p:cBhvr>
                                        <p:cTn id="36" dur="250" fill="hold"/>
                                        <p:tgtEl>
                                          <p:spTgt spid="43"/>
                                        </p:tgtEl>
                                        <p:attrNameLst>
                                          <p:attrName>ppt_h</p:attrName>
                                        </p:attrNameLst>
                                      </p:cBhvr>
                                      <p:tavLst>
                                        <p:tav tm="0">
                                          <p:val>
                                            <p:fltVal val="0"/>
                                          </p:val>
                                        </p:tav>
                                        <p:tav tm="100000">
                                          <p:val>
                                            <p:strVal val="#ppt_h"/>
                                          </p:val>
                                        </p:tav>
                                      </p:tavLst>
                                    </p:anim>
                                    <p:animEffect transition="in" filter="fade">
                                      <p:cBhvr>
                                        <p:cTn id="37" dur="250"/>
                                        <p:tgtEl>
                                          <p:spTgt spid="43"/>
                                        </p:tgtEl>
                                      </p:cBhvr>
                                    </p:animEffect>
                                  </p:childTnLst>
                                </p:cTn>
                              </p:par>
                            </p:childTnLst>
                          </p:cTn>
                        </p:par>
                        <p:par>
                          <p:cTn id="38" fill="hold">
                            <p:stCondLst>
                              <p:cond delay="2500"/>
                            </p:stCondLst>
                            <p:childTnLst>
                              <p:par>
                                <p:cTn id="39" presetID="53" presetClass="entr" presetSubtype="16"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250" fill="hold"/>
                                        <p:tgtEl>
                                          <p:spTgt spid="44"/>
                                        </p:tgtEl>
                                        <p:attrNameLst>
                                          <p:attrName>ppt_w</p:attrName>
                                        </p:attrNameLst>
                                      </p:cBhvr>
                                      <p:tavLst>
                                        <p:tav tm="0">
                                          <p:val>
                                            <p:fltVal val="0"/>
                                          </p:val>
                                        </p:tav>
                                        <p:tav tm="100000">
                                          <p:val>
                                            <p:strVal val="#ppt_w"/>
                                          </p:val>
                                        </p:tav>
                                      </p:tavLst>
                                    </p:anim>
                                    <p:anim calcmode="lin" valueType="num">
                                      <p:cBhvr>
                                        <p:cTn id="42" dur="250" fill="hold"/>
                                        <p:tgtEl>
                                          <p:spTgt spid="44"/>
                                        </p:tgtEl>
                                        <p:attrNameLst>
                                          <p:attrName>ppt_h</p:attrName>
                                        </p:attrNameLst>
                                      </p:cBhvr>
                                      <p:tavLst>
                                        <p:tav tm="0">
                                          <p:val>
                                            <p:fltVal val="0"/>
                                          </p:val>
                                        </p:tav>
                                        <p:tav tm="100000">
                                          <p:val>
                                            <p:strVal val="#ppt_h"/>
                                          </p:val>
                                        </p:tav>
                                      </p:tavLst>
                                    </p:anim>
                                    <p:animEffect transition="in" filter="fade">
                                      <p:cBhvr>
                                        <p:cTn id="43" dur="250"/>
                                        <p:tgtEl>
                                          <p:spTgt spid="44"/>
                                        </p:tgtEl>
                                      </p:cBhvr>
                                    </p:animEffect>
                                  </p:childTnLst>
                                </p:cTn>
                              </p:par>
                            </p:childTnLst>
                          </p:cTn>
                        </p:par>
                        <p:par>
                          <p:cTn id="44" fill="hold">
                            <p:stCondLst>
                              <p:cond delay="2750"/>
                            </p:stCondLst>
                            <p:childTnLst>
                              <p:par>
                                <p:cTn id="45" presetID="53" presetClass="entr" presetSubtype="16"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p:cTn id="47" dur="250" fill="hold"/>
                                        <p:tgtEl>
                                          <p:spTgt spid="45"/>
                                        </p:tgtEl>
                                        <p:attrNameLst>
                                          <p:attrName>ppt_w</p:attrName>
                                        </p:attrNameLst>
                                      </p:cBhvr>
                                      <p:tavLst>
                                        <p:tav tm="0">
                                          <p:val>
                                            <p:fltVal val="0"/>
                                          </p:val>
                                        </p:tav>
                                        <p:tav tm="100000">
                                          <p:val>
                                            <p:strVal val="#ppt_w"/>
                                          </p:val>
                                        </p:tav>
                                      </p:tavLst>
                                    </p:anim>
                                    <p:anim calcmode="lin" valueType="num">
                                      <p:cBhvr>
                                        <p:cTn id="48" dur="250" fill="hold"/>
                                        <p:tgtEl>
                                          <p:spTgt spid="45"/>
                                        </p:tgtEl>
                                        <p:attrNameLst>
                                          <p:attrName>ppt_h</p:attrName>
                                        </p:attrNameLst>
                                      </p:cBhvr>
                                      <p:tavLst>
                                        <p:tav tm="0">
                                          <p:val>
                                            <p:fltVal val="0"/>
                                          </p:val>
                                        </p:tav>
                                        <p:tav tm="100000">
                                          <p:val>
                                            <p:strVal val="#ppt_h"/>
                                          </p:val>
                                        </p:tav>
                                      </p:tavLst>
                                    </p:anim>
                                    <p:animEffect transition="in" filter="fade">
                                      <p:cBhvr>
                                        <p:cTn id="49" dur="250"/>
                                        <p:tgtEl>
                                          <p:spTgt spid="45"/>
                                        </p:tgtEl>
                                      </p:cBhvr>
                                    </p:animEffect>
                                  </p:childTnLst>
                                </p:cTn>
                              </p:par>
                              <p:par>
                                <p:cTn id="50" presetID="6" presetClass="entr" presetSubtype="16" fill="hold"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circle(in)">
                                      <p:cBhvr>
                                        <p:cTn id="5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animBg="1"/>
      <p:bldP spid="41" grpId="0" animBg="1"/>
      <p:bldP spid="42" grpId="0" animBg="1"/>
      <p:bldP spid="43" grpId="0" animBg="1"/>
      <p:bldP spid="44" grpId="0" animBg="1"/>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081786" y="1111896"/>
            <a:ext cx="2028428" cy="2028428"/>
            <a:chOff x="3545058" y="2015197"/>
            <a:chExt cx="2827606" cy="2827606"/>
          </a:xfrm>
        </p:grpSpPr>
        <p:sp>
          <p:nvSpPr>
            <p:cNvPr id="4" name="Oval 3"/>
            <p:cNvSpPr/>
            <p:nvPr/>
          </p:nvSpPr>
          <p:spPr>
            <a:xfrm>
              <a:off x="3545058" y="2015197"/>
              <a:ext cx="2827606" cy="282760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Oval 4"/>
            <p:cNvSpPr/>
            <p:nvPr/>
          </p:nvSpPr>
          <p:spPr>
            <a:xfrm>
              <a:off x="3939540" y="2403427"/>
              <a:ext cx="2313744" cy="2313744"/>
            </a:xfrm>
            <a:prstGeom prst="ellipse">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8" name="TextBox 7"/>
          <p:cNvSpPr txBox="1"/>
          <p:nvPr/>
        </p:nvSpPr>
        <p:spPr>
          <a:xfrm>
            <a:off x="1760662" y="3171273"/>
            <a:ext cx="8670676" cy="1323439"/>
          </a:xfrm>
          <a:prstGeom prst="rect">
            <a:avLst/>
          </a:prstGeom>
          <a:noFill/>
        </p:spPr>
        <p:txBody>
          <a:bodyPr wrap="square" rtlCol="0">
            <a:spAutoFit/>
          </a:bodyPr>
          <a:lstStyle/>
          <a:p>
            <a:pPr algn="ctr"/>
            <a:r>
              <a:rPr lang="fr-FR" sz="8000" b="1" dirty="0">
                <a:solidFill>
                  <a:schemeClr val="tx2">
                    <a:lumMod val="50000"/>
                  </a:schemeClr>
                </a:solidFill>
              </a:rPr>
              <a:t>Contexte</a:t>
            </a:r>
            <a:endParaRPr lang="id-ID" sz="8000" b="1" dirty="0">
              <a:solidFill>
                <a:schemeClr val="tx2">
                  <a:lumMod val="50000"/>
                </a:schemeClr>
              </a:solidFill>
            </a:endParaRPr>
          </a:p>
        </p:txBody>
      </p:sp>
      <p:sp>
        <p:nvSpPr>
          <p:cNvPr id="19" name="Freeform 641">
            <a:extLst>
              <a:ext uri="{FF2B5EF4-FFF2-40B4-BE49-F238E27FC236}">
                <a16:creationId xmlns:a16="http://schemas.microsoft.com/office/drawing/2014/main" id="{7AA1DD60-046D-4923-B2A7-41B797FDE661}"/>
              </a:ext>
            </a:extLst>
          </p:cNvPr>
          <p:cNvSpPr>
            <a:spLocks noEditPoints="1"/>
          </p:cNvSpPr>
          <p:nvPr/>
        </p:nvSpPr>
        <p:spPr bwMode="auto">
          <a:xfrm>
            <a:off x="5800726" y="1877791"/>
            <a:ext cx="793204" cy="779683"/>
          </a:xfrm>
          <a:custGeom>
            <a:avLst/>
            <a:gdLst>
              <a:gd name="T0" fmla="*/ 9441 w 13167"/>
              <a:gd name="T1" fmla="*/ 218 h 16127"/>
              <a:gd name="T2" fmla="*/ 9270 w 13167"/>
              <a:gd name="T3" fmla="*/ 658 h 16127"/>
              <a:gd name="T4" fmla="*/ 8990 w 13167"/>
              <a:gd name="T5" fmla="*/ 1233 h 16127"/>
              <a:gd name="T6" fmla="*/ 8594 w 13167"/>
              <a:gd name="T7" fmla="*/ 1850 h 16127"/>
              <a:gd name="T8" fmla="*/ 8079 w 13167"/>
              <a:gd name="T9" fmla="*/ 2414 h 16127"/>
              <a:gd name="T10" fmla="*/ 7436 w 13167"/>
              <a:gd name="T11" fmla="*/ 2834 h 16127"/>
              <a:gd name="T12" fmla="*/ 6910 w 13167"/>
              <a:gd name="T13" fmla="*/ 2929 h 16127"/>
              <a:gd name="T14" fmla="*/ 6296 w 13167"/>
              <a:gd name="T15" fmla="*/ 2792 h 16127"/>
              <a:gd name="T16" fmla="*/ 5273 w 13167"/>
              <a:gd name="T17" fmla="*/ 2432 h 16127"/>
              <a:gd name="T18" fmla="*/ 4494 w 13167"/>
              <a:gd name="T19" fmla="*/ 2183 h 16127"/>
              <a:gd name="T20" fmla="*/ 3736 w 13167"/>
              <a:gd name="T21" fmla="*/ 2048 h 16127"/>
              <a:gd name="T22" fmla="*/ 3048 w 13167"/>
              <a:gd name="T23" fmla="*/ 2124 h 16127"/>
              <a:gd name="T24" fmla="*/ 2122 w 13167"/>
              <a:gd name="T25" fmla="*/ 2651 h 16127"/>
              <a:gd name="T26" fmla="*/ 1334 w 13167"/>
              <a:gd name="T27" fmla="*/ 3426 h 16127"/>
              <a:gd name="T28" fmla="*/ 758 w 13167"/>
              <a:gd name="T29" fmla="*/ 4286 h 16127"/>
              <a:gd name="T30" fmla="*/ 364 w 13167"/>
              <a:gd name="T31" fmla="*/ 5116 h 16127"/>
              <a:gd name="T32" fmla="*/ 126 w 13167"/>
              <a:gd name="T33" fmla="*/ 5798 h 16127"/>
              <a:gd name="T34" fmla="*/ 7 w 13167"/>
              <a:gd name="T35" fmla="*/ 6260 h 16127"/>
              <a:gd name="T36" fmla="*/ 3509 w 13167"/>
              <a:gd name="T37" fmla="*/ 11292 h 16127"/>
              <a:gd name="T38" fmla="*/ 3760 w 13167"/>
              <a:gd name="T39" fmla="*/ 10792 h 16127"/>
              <a:gd name="T40" fmla="*/ 4150 w 13167"/>
              <a:gd name="T41" fmla="*/ 10109 h 16127"/>
              <a:gd name="T42" fmla="*/ 4660 w 13167"/>
              <a:gd name="T43" fmla="*/ 9366 h 16127"/>
              <a:gd name="T44" fmla="*/ 5266 w 13167"/>
              <a:gd name="T45" fmla="*/ 8685 h 16127"/>
              <a:gd name="T46" fmla="*/ 5948 w 13167"/>
              <a:gd name="T47" fmla="*/ 8188 h 16127"/>
              <a:gd name="T48" fmla="*/ 6603 w 13167"/>
              <a:gd name="T49" fmla="*/ 7994 h 16127"/>
              <a:gd name="T50" fmla="*/ 7196 w 13167"/>
              <a:gd name="T51" fmla="*/ 8039 h 16127"/>
              <a:gd name="T52" fmla="*/ 7787 w 13167"/>
              <a:gd name="T53" fmla="*/ 8221 h 16127"/>
              <a:gd name="T54" fmla="*/ 8399 w 13167"/>
              <a:gd name="T55" fmla="*/ 8459 h 16127"/>
              <a:gd name="T56" fmla="*/ 9056 w 13167"/>
              <a:gd name="T57" fmla="*/ 8672 h 16127"/>
              <a:gd name="T58" fmla="*/ 9780 w 13167"/>
              <a:gd name="T59" fmla="*/ 8777 h 16127"/>
              <a:gd name="T60" fmla="*/ 10592 w 13167"/>
              <a:gd name="T61" fmla="*/ 8689 h 16127"/>
              <a:gd name="T62" fmla="*/ 11349 w 13167"/>
              <a:gd name="T63" fmla="*/ 8278 h 16127"/>
              <a:gd name="T64" fmla="*/ 11977 w 13167"/>
              <a:gd name="T65" fmla="*/ 7611 h 16127"/>
              <a:gd name="T66" fmla="*/ 12474 w 13167"/>
              <a:gd name="T67" fmla="*/ 6830 h 16127"/>
              <a:gd name="T68" fmla="*/ 12838 w 13167"/>
              <a:gd name="T69" fmla="*/ 6073 h 16127"/>
              <a:gd name="T70" fmla="*/ 13069 w 13167"/>
              <a:gd name="T71" fmla="*/ 5479 h 16127"/>
              <a:gd name="T72" fmla="*/ 9512 w 13167"/>
              <a:gd name="T73" fmla="*/ 0 h 16127"/>
              <a:gd name="T74" fmla="*/ 4346 w 13167"/>
              <a:gd name="T75" fmla="*/ 11009 h 16127"/>
              <a:gd name="T76" fmla="*/ 4071 w 13167"/>
              <a:gd name="T77" fmla="*/ 11442 h 16127"/>
              <a:gd name="T78" fmla="*/ 3839 w 13167"/>
              <a:gd name="T79" fmla="*/ 11846 h 16127"/>
              <a:gd name="T80" fmla="*/ 6240 w 13167"/>
              <a:gd name="T81" fmla="*/ 15752 h 16127"/>
              <a:gd name="T82" fmla="*/ 6379 w 13167"/>
              <a:gd name="T83" fmla="*/ 15895 h 16127"/>
              <a:gd name="T84" fmla="*/ 6546 w 13167"/>
              <a:gd name="T85" fmla="*/ 16016 h 16127"/>
              <a:gd name="T86" fmla="*/ 6760 w 13167"/>
              <a:gd name="T87" fmla="*/ 16106 h 16127"/>
              <a:gd name="T88" fmla="*/ 7011 w 13167"/>
              <a:gd name="T89" fmla="*/ 16123 h 16127"/>
              <a:gd name="T90" fmla="*/ 7293 w 13167"/>
              <a:gd name="T91" fmla="*/ 16027 h 16127"/>
              <a:gd name="T92" fmla="*/ 7559 w 13167"/>
              <a:gd name="T93" fmla="*/ 15806 h 16127"/>
              <a:gd name="T94" fmla="*/ 7686 w 13167"/>
              <a:gd name="T95" fmla="*/ 15565 h 16127"/>
              <a:gd name="T96" fmla="*/ 7704 w 13167"/>
              <a:gd name="T97" fmla="*/ 15329 h 16127"/>
              <a:gd name="T98" fmla="*/ 7653 w 13167"/>
              <a:gd name="T99" fmla="*/ 15119 h 16127"/>
              <a:gd name="T100" fmla="*/ 7577 w 13167"/>
              <a:gd name="T101" fmla="*/ 14955 h 16127"/>
              <a:gd name="T102" fmla="*/ 7508 w 13167"/>
              <a:gd name="T103" fmla="*/ 14849 h 16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167" h="16127">
                <a:moveTo>
                  <a:pt x="9512" y="0"/>
                </a:moveTo>
                <a:lnTo>
                  <a:pt x="9504" y="26"/>
                </a:lnTo>
                <a:lnTo>
                  <a:pt x="9481" y="101"/>
                </a:lnTo>
                <a:lnTo>
                  <a:pt x="9463" y="154"/>
                </a:lnTo>
                <a:lnTo>
                  <a:pt x="9441" y="218"/>
                </a:lnTo>
                <a:lnTo>
                  <a:pt x="9416" y="291"/>
                </a:lnTo>
                <a:lnTo>
                  <a:pt x="9386" y="372"/>
                </a:lnTo>
                <a:lnTo>
                  <a:pt x="9351" y="461"/>
                </a:lnTo>
                <a:lnTo>
                  <a:pt x="9313" y="556"/>
                </a:lnTo>
                <a:lnTo>
                  <a:pt x="9270" y="658"/>
                </a:lnTo>
                <a:lnTo>
                  <a:pt x="9222" y="765"/>
                </a:lnTo>
                <a:lnTo>
                  <a:pt x="9171" y="877"/>
                </a:lnTo>
                <a:lnTo>
                  <a:pt x="9115" y="993"/>
                </a:lnTo>
                <a:lnTo>
                  <a:pt x="9055" y="1112"/>
                </a:lnTo>
                <a:lnTo>
                  <a:pt x="8990" y="1233"/>
                </a:lnTo>
                <a:lnTo>
                  <a:pt x="8919" y="1356"/>
                </a:lnTo>
                <a:lnTo>
                  <a:pt x="8845" y="1480"/>
                </a:lnTo>
                <a:lnTo>
                  <a:pt x="8767" y="1604"/>
                </a:lnTo>
                <a:lnTo>
                  <a:pt x="8683" y="1727"/>
                </a:lnTo>
                <a:lnTo>
                  <a:pt x="8594" y="1850"/>
                </a:lnTo>
                <a:lnTo>
                  <a:pt x="8501" y="1970"/>
                </a:lnTo>
                <a:lnTo>
                  <a:pt x="8403" y="2087"/>
                </a:lnTo>
                <a:lnTo>
                  <a:pt x="8299" y="2200"/>
                </a:lnTo>
                <a:lnTo>
                  <a:pt x="8191" y="2310"/>
                </a:lnTo>
                <a:lnTo>
                  <a:pt x="8079" y="2414"/>
                </a:lnTo>
                <a:lnTo>
                  <a:pt x="7960" y="2513"/>
                </a:lnTo>
                <a:lnTo>
                  <a:pt x="7837" y="2605"/>
                </a:lnTo>
                <a:lnTo>
                  <a:pt x="7709" y="2689"/>
                </a:lnTo>
                <a:lnTo>
                  <a:pt x="7575" y="2766"/>
                </a:lnTo>
                <a:lnTo>
                  <a:pt x="7436" y="2834"/>
                </a:lnTo>
                <a:lnTo>
                  <a:pt x="7291" y="2893"/>
                </a:lnTo>
                <a:lnTo>
                  <a:pt x="7207" y="2917"/>
                </a:lnTo>
                <a:lnTo>
                  <a:pt x="7115" y="2930"/>
                </a:lnTo>
                <a:lnTo>
                  <a:pt x="7015" y="2934"/>
                </a:lnTo>
                <a:lnTo>
                  <a:pt x="6910" y="2929"/>
                </a:lnTo>
                <a:lnTo>
                  <a:pt x="6798" y="2915"/>
                </a:lnTo>
                <a:lnTo>
                  <a:pt x="6680" y="2894"/>
                </a:lnTo>
                <a:lnTo>
                  <a:pt x="6557" y="2866"/>
                </a:lnTo>
                <a:lnTo>
                  <a:pt x="6429" y="2831"/>
                </a:lnTo>
                <a:lnTo>
                  <a:pt x="6296" y="2792"/>
                </a:lnTo>
                <a:lnTo>
                  <a:pt x="6159" y="2749"/>
                </a:lnTo>
                <a:lnTo>
                  <a:pt x="6018" y="2700"/>
                </a:lnTo>
                <a:lnTo>
                  <a:pt x="5874" y="2650"/>
                </a:lnTo>
                <a:lnTo>
                  <a:pt x="5578" y="2542"/>
                </a:lnTo>
                <a:lnTo>
                  <a:pt x="5273" y="2432"/>
                </a:lnTo>
                <a:lnTo>
                  <a:pt x="5118" y="2378"/>
                </a:lnTo>
                <a:lnTo>
                  <a:pt x="4963" y="2324"/>
                </a:lnTo>
                <a:lnTo>
                  <a:pt x="4806" y="2274"/>
                </a:lnTo>
                <a:lnTo>
                  <a:pt x="4651" y="2227"/>
                </a:lnTo>
                <a:lnTo>
                  <a:pt x="4494" y="2183"/>
                </a:lnTo>
                <a:lnTo>
                  <a:pt x="4340" y="2144"/>
                </a:lnTo>
                <a:lnTo>
                  <a:pt x="4186" y="2111"/>
                </a:lnTo>
                <a:lnTo>
                  <a:pt x="4034" y="2083"/>
                </a:lnTo>
                <a:lnTo>
                  <a:pt x="3883" y="2061"/>
                </a:lnTo>
                <a:lnTo>
                  <a:pt x="3736" y="2048"/>
                </a:lnTo>
                <a:lnTo>
                  <a:pt x="3591" y="2044"/>
                </a:lnTo>
                <a:lnTo>
                  <a:pt x="3449" y="2048"/>
                </a:lnTo>
                <a:lnTo>
                  <a:pt x="3312" y="2062"/>
                </a:lnTo>
                <a:lnTo>
                  <a:pt x="3177" y="2088"/>
                </a:lnTo>
                <a:lnTo>
                  <a:pt x="3048" y="2124"/>
                </a:lnTo>
                <a:lnTo>
                  <a:pt x="2922" y="2172"/>
                </a:lnTo>
                <a:lnTo>
                  <a:pt x="2708" y="2276"/>
                </a:lnTo>
                <a:lnTo>
                  <a:pt x="2503" y="2392"/>
                </a:lnTo>
                <a:lnTo>
                  <a:pt x="2307" y="2517"/>
                </a:lnTo>
                <a:lnTo>
                  <a:pt x="2122" y="2651"/>
                </a:lnTo>
                <a:lnTo>
                  <a:pt x="1946" y="2794"/>
                </a:lnTo>
                <a:lnTo>
                  <a:pt x="1780" y="2943"/>
                </a:lnTo>
                <a:lnTo>
                  <a:pt x="1623" y="3100"/>
                </a:lnTo>
                <a:lnTo>
                  <a:pt x="1475" y="3261"/>
                </a:lnTo>
                <a:lnTo>
                  <a:pt x="1334" y="3426"/>
                </a:lnTo>
                <a:lnTo>
                  <a:pt x="1204" y="3595"/>
                </a:lnTo>
                <a:lnTo>
                  <a:pt x="1080" y="3766"/>
                </a:lnTo>
                <a:lnTo>
                  <a:pt x="965" y="3939"/>
                </a:lnTo>
                <a:lnTo>
                  <a:pt x="858" y="4113"/>
                </a:lnTo>
                <a:lnTo>
                  <a:pt x="758" y="4286"/>
                </a:lnTo>
                <a:lnTo>
                  <a:pt x="665" y="4458"/>
                </a:lnTo>
                <a:lnTo>
                  <a:pt x="580" y="4628"/>
                </a:lnTo>
                <a:lnTo>
                  <a:pt x="502" y="4795"/>
                </a:lnTo>
                <a:lnTo>
                  <a:pt x="429" y="4958"/>
                </a:lnTo>
                <a:lnTo>
                  <a:pt x="364" y="5116"/>
                </a:lnTo>
                <a:lnTo>
                  <a:pt x="305" y="5268"/>
                </a:lnTo>
                <a:lnTo>
                  <a:pt x="252" y="5413"/>
                </a:lnTo>
                <a:lnTo>
                  <a:pt x="205" y="5550"/>
                </a:lnTo>
                <a:lnTo>
                  <a:pt x="163" y="5679"/>
                </a:lnTo>
                <a:lnTo>
                  <a:pt x="126" y="5798"/>
                </a:lnTo>
                <a:lnTo>
                  <a:pt x="95" y="5907"/>
                </a:lnTo>
                <a:lnTo>
                  <a:pt x="68" y="6005"/>
                </a:lnTo>
                <a:lnTo>
                  <a:pt x="46" y="6089"/>
                </a:lnTo>
                <a:lnTo>
                  <a:pt x="29" y="6161"/>
                </a:lnTo>
                <a:lnTo>
                  <a:pt x="7" y="6260"/>
                </a:lnTo>
                <a:lnTo>
                  <a:pt x="0" y="6295"/>
                </a:lnTo>
                <a:lnTo>
                  <a:pt x="3421" y="11485"/>
                </a:lnTo>
                <a:lnTo>
                  <a:pt x="3436" y="11452"/>
                </a:lnTo>
                <a:lnTo>
                  <a:pt x="3478" y="11358"/>
                </a:lnTo>
                <a:lnTo>
                  <a:pt x="3509" y="11292"/>
                </a:lnTo>
                <a:lnTo>
                  <a:pt x="3547" y="11212"/>
                </a:lnTo>
                <a:lnTo>
                  <a:pt x="3591" y="11121"/>
                </a:lnTo>
                <a:lnTo>
                  <a:pt x="3642" y="11020"/>
                </a:lnTo>
                <a:lnTo>
                  <a:pt x="3698" y="10911"/>
                </a:lnTo>
                <a:lnTo>
                  <a:pt x="3760" y="10792"/>
                </a:lnTo>
                <a:lnTo>
                  <a:pt x="3827" y="10667"/>
                </a:lnTo>
                <a:lnTo>
                  <a:pt x="3900" y="10535"/>
                </a:lnTo>
                <a:lnTo>
                  <a:pt x="3979" y="10397"/>
                </a:lnTo>
                <a:lnTo>
                  <a:pt x="4062" y="10255"/>
                </a:lnTo>
                <a:lnTo>
                  <a:pt x="4150" y="10109"/>
                </a:lnTo>
                <a:lnTo>
                  <a:pt x="4244" y="9962"/>
                </a:lnTo>
                <a:lnTo>
                  <a:pt x="4341" y="9813"/>
                </a:lnTo>
                <a:lnTo>
                  <a:pt x="4443" y="9664"/>
                </a:lnTo>
                <a:lnTo>
                  <a:pt x="4550" y="9515"/>
                </a:lnTo>
                <a:lnTo>
                  <a:pt x="4660" y="9366"/>
                </a:lnTo>
                <a:lnTo>
                  <a:pt x="4774" y="9221"/>
                </a:lnTo>
                <a:lnTo>
                  <a:pt x="4892" y="9080"/>
                </a:lnTo>
                <a:lnTo>
                  <a:pt x="5013" y="8942"/>
                </a:lnTo>
                <a:lnTo>
                  <a:pt x="5138" y="8811"/>
                </a:lnTo>
                <a:lnTo>
                  <a:pt x="5266" y="8685"/>
                </a:lnTo>
                <a:lnTo>
                  <a:pt x="5397" y="8567"/>
                </a:lnTo>
                <a:lnTo>
                  <a:pt x="5531" y="8457"/>
                </a:lnTo>
                <a:lnTo>
                  <a:pt x="5667" y="8357"/>
                </a:lnTo>
                <a:lnTo>
                  <a:pt x="5807" y="8267"/>
                </a:lnTo>
                <a:lnTo>
                  <a:pt x="5948" y="8188"/>
                </a:lnTo>
                <a:lnTo>
                  <a:pt x="6091" y="8121"/>
                </a:lnTo>
                <a:lnTo>
                  <a:pt x="6237" y="8068"/>
                </a:lnTo>
                <a:lnTo>
                  <a:pt x="6360" y="8034"/>
                </a:lnTo>
                <a:lnTo>
                  <a:pt x="6483" y="8010"/>
                </a:lnTo>
                <a:lnTo>
                  <a:pt x="6603" y="7994"/>
                </a:lnTo>
                <a:lnTo>
                  <a:pt x="6723" y="7988"/>
                </a:lnTo>
                <a:lnTo>
                  <a:pt x="6843" y="7990"/>
                </a:lnTo>
                <a:lnTo>
                  <a:pt x="6960" y="8000"/>
                </a:lnTo>
                <a:lnTo>
                  <a:pt x="7079" y="8017"/>
                </a:lnTo>
                <a:lnTo>
                  <a:pt x="7196" y="8039"/>
                </a:lnTo>
                <a:lnTo>
                  <a:pt x="7314" y="8067"/>
                </a:lnTo>
                <a:lnTo>
                  <a:pt x="7432" y="8100"/>
                </a:lnTo>
                <a:lnTo>
                  <a:pt x="7549" y="8137"/>
                </a:lnTo>
                <a:lnTo>
                  <a:pt x="7668" y="8178"/>
                </a:lnTo>
                <a:lnTo>
                  <a:pt x="7787" y="8221"/>
                </a:lnTo>
                <a:lnTo>
                  <a:pt x="7907" y="8267"/>
                </a:lnTo>
                <a:lnTo>
                  <a:pt x="8028" y="8314"/>
                </a:lnTo>
                <a:lnTo>
                  <a:pt x="8150" y="8362"/>
                </a:lnTo>
                <a:lnTo>
                  <a:pt x="8273" y="8411"/>
                </a:lnTo>
                <a:lnTo>
                  <a:pt x="8399" y="8459"/>
                </a:lnTo>
                <a:lnTo>
                  <a:pt x="8526" y="8507"/>
                </a:lnTo>
                <a:lnTo>
                  <a:pt x="8655" y="8552"/>
                </a:lnTo>
                <a:lnTo>
                  <a:pt x="8786" y="8595"/>
                </a:lnTo>
                <a:lnTo>
                  <a:pt x="8919" y="8636"/>
                </a:lnTo>
                <a:lnTo>
                  <a:pt x="9056" y="8672"/>
                </a:lnTo>
                <a:lnTo>
                  <a:pt x="9194" y="8704"/>
                </a:lnTo>
                <a:lnTo>
                  <a:pt x="9336" y="8731"/>
                </a:lnTo>
                <a:lnTo>
                  <a:pt x="9480" y="8752"/>
                </a:lnTo>
                <a:lnTo>
                  <a:pt x="9629" y="8769"/>
                </a:lnTo>
                <a:lnTo>
                  <a:pt x="9780" y="8777"/>
                </a:lnTo>
                <a:lnTo>
                  <a:pt x="9936" y="8778"/>
                </a:lnTo>
                <a:lnTo>
                  <a:pt x="10094" y="8771"/>
                </a:lnTo>
                <a:lnTo>
                  <a:pt x="10258" y="8754"/>
                </a:lnTo>
                <a:lnTo>
                  <a:pt x="10425" y="8728"/>
                </a:lnTo>
                <a:lnTo>
                  <a:pt x="10592" y="8689"/>
                </a:lnTo>
                <a:lnTo>
                  <a:pt x="10753" y="8634"/>
                </a:lnTo>
                <a:lnTo>
                  <a:pt x="10910" y="8564"/>
                </a:lnTo>
                <a:lnTo>
                  <a:pt x="11062" y="8480"/>
                </a:lnTo>
                <a:lnTo>
                  <a:pt x="11209" y="8385"/>
                </a:lnTo>
                <a:lnTo>
                  <a:pt x="11349" y="8278"/>
                </a:lnTo>
                <a:lnTo>
                  <a:pt x="11486" y="8160"/>
                </a:lnTo>
                <a:lnTo>
                  <a:pt x="11616" y="8034"/>
                </a:lnTo>
                <a:lnTo>
                  <a:pt x="11741" y="7900"/>
                </a:lnTo>
                <a:lnTo>
                  <a:pt x="11862" y="7759"/>
                </a:lnTo>
                <a:lnTo>
                  <a:pt x="11977" y="7611"/>
                </a:lnTo>
                <a:lnTo>
                  <a:pt x="12087" y="7460"/>
                </a:lnTo>
                <a:lnTo>
                  <a:pt x="12192" y="7305"/>
                </a:lnTo>
                <a:lnTo>
                  <a:pt x="12291" y="7148"/>
                </a:lnTo>
                <a:lnTo>
                  <a:pt x="12386" y="6988"/>
                </a:lnTo>
                <a:lnTo>
                  <a:pt x="12474" y="6830"/>
                </a:lnTo>
                <a:lnTo>
                  <a:pt x="12557" y="6672"/>
                </a:lnTo>
                <a:lnTo>
                  <a:pt x="12635" y="6516"/>
                </a:lnTo>
                <a:lnTo>
                  <a:pt x="12709" y="6364"/>
                </a:lnTo>
                <a:lnTo>
                  <a:pt x="12776" y="6215"/>
                </a:lnTo>
                <a:lnTo>
                  <a:pt x="12838" y="6073"/>
                </a:lnTo>
                <a:lnTo>
                  <a:pt x="12895" y="5936"/>
                </a:lnTo>
                <a:lnTo>
                  <a:pt x="12946" y="5808"/>
                </a:lnTo>
                <a:lnTo>
                  <a:pt x="12992" y="5688"/>
                </a:lnTo>
                <a:lnTo>
                  <a:pt x="13034" y="5578"/>
                </a:lnTo>
                <a:lnTo>
                  <a:pt x="13069" y="5479"/>
                </a:lnTo>
                <a:lnTo>
                  <a:pt x="13099" y="5393"/>
                </a:lnTo>
                <a:lnTo>
                  <a:pt x="13123" y="5319"/>
                </a:lnTo>
                <a:lnTo>
                  <a:pt x="13156" y="5216"/>
                </a:lnTo>
                <a:lnTo>
                  <a:pt x="13167" y="5181"/>
                </a:lnTo>
                <a:lnTo>
                  <a:pt x="9512" y="0"/>
                </a:lnTo>
                <a:close/>
                <a:moveTo>
                  <a:pt x="4593" y="10659"/>
                </a:moveTo>
                <a:lnTo>
                  <a:pt x="4529" y="10746"/>
                </a:lnTo>
                <a:lnTo>
                  <a:pt x="4466" y="10833"/>
                </a:lnTo>
                <a:lnTo>
                  <a:pt x="4405" y="10922"/>
                </a:lnTo>
                <a:lnTo>
                  <a:pt x="4346" y="11009"/>
                </a:lnTo>
                <a:lnTo>
                  <a:pt x="4288" y="11097"/>
                </a:lnTo>
                <a:lnTo>
                  <a:pt x="4231" y="11184"/>
                </a:lnTo>
                <a:lnTo>
                  <a:pt x="4176" y="11270"/>
                </a:lnTo>
                <a:lnTo>
                  <a:pt x="4123" y="11357"/>
                </a:lnTo>
                <a:lnTo>
                  <a:pt x="4071" y="11442"/>
                </a:lnTo>
                <a:lnTo>
                  <a:pt x="4021" y="11525"/>
                </a:lnTo>
                <a:lnTo>
                  <a:pt x="3973" y="11608"/>
                </a:lnTo>
                <a:lnTo>
                  <a:pt x="3927" y="11689"/>
                </a:lnTo>
                <a:lnTo>
                  <a:pt x="3881" y="11768"/>
                </a:lnTo>
                <a:lnTo>
                  <a:pt x="3839" y="11846"/>
                </a:lnTo>
                <a:lnTo>
                  <a:pt x="3798" y="11921"/>
                </a:lnTo>
                <a:lnTo>
                  <a:pt x="3759" y="11994"/>
                </a:lnTo>
                <a:lnTo>
                  <a:pt x="6217" y="15724"/>
                </a:lnTo>
                <a:lnTo>
                  <a:pt x="6223" y="15731"/>
                </a:lnTo>
                <a:lnTo>
                  <a:pt x="6240" y="15752"/>
                </a:lnTo>
                <a:lnTo>
                  <a:pt x="6267" y="15784"/>
                </a:lnTo>
                <a:lnTo>
                  <a:pt x="6305" y="15825"/>
                </a:lnTo>
                <a:lnTo>
                  <a:pt x="6327" y="15847"/>
                </a:lnTo>
                <a:lnTo>
                  <a:pt x="6352" y="15871"/>
                </a:lnTo>
                <a:lnTo>
                  <a:pt x="6379" y="15895"/>
                </a:lnTo>
                <a:lnTo>
                  <a:pt x="6408" y="15919"/>
                </a:lnTo>
                <a:lnTo>
                  <a:pt x="6440" y="15945"/>
                </a:lnTo>
                <a:lnTo>
                  <a:pt x="6474" y="15969"/>
                </a:lnTo>
                <a:lnTo>
                  <a:pt x="6509" y="15993"/>
                </a:lnTo>
                <a:lnTo>
                  <a:pt x="6546" y="16016"/>
                </a:lnTo>
                <a:lnTo>
                  <a:pt x="6585" y="16037"/>
                </a:lnTo>
                <a:lnTo>
                  <a:pt x="6626" y="16057"/>
                </a:lnTo>
                <a:lnTo>
                  <a:pt x="6669" y="16076"/>
                </a:lnTo>
                <a:lnTo>
                  <a:pt x="6713" y="16092"/>
                </a:lnTo>
                <a:lnTo>
                  <a:pt x="6760" y="16106"/>
                </a:lnTo>
                <a:lnTo>
                  <a:pt x="6807" y="16116"/>
                </a:lnTo>
                <a:lnTo>
                  <a:pt x="6856" y="16124"/>
                </a:lnTo>
                <a:lnTo>
                  <a:pt x="6906" y="16127"/>
                </a:lnTo>
                <a:lnTo>
                  <a:pt x="6958" y="16127"/>
                </a:lnTo>
                <a:lnTo>
                  <a:pt x="7011" y="16123"/>
                </a:lnTo>
                <a:lnTo>
                  <a:pt x="7066" y="16114"/>
                </a:lnTo>
                <a:lnTo>
                  <a:pt x="7121" y="16101"/>
                </a:lnTo>
                <a:lnTo>
                  <a:pt x="7177" y="16082"/>
                </a:lnTo>
                <a:lnTo>
                  <a:pt x="7234" y="16057"/>
                </a:lnTo>
                <a:lnTo>
                  <a:pt x="7293" y="16027"/>
                </a:lnTo>
                <a:lnTo>
                  <a:pt x="7351" y="15991"/>
                </a:lnTo>
                <a:lnTo>
                  <a:pt x="7414" y="15946"/>
                </a:lnTo>
                <a:lnTo>
                  <a:pt x="7469" y="15900"/>
                </a:lnTo>
                <a:lnTo>
                  <a:pt x="7517" y="15854"/>
                </a:lnTo>
                <a:lnTo>
                  <a:pt x="7559" y="15806"/>
                </a:lnTo>
                <a:lnTo>
                  <a:pt x="7595" y="15759"/>
                </a:lnTo>
                <a:lnTo>
                  <a:pt x="7625" y="15711"/>
                </a:lnTo>
                <a:lnTo>
                  <a:pt x="7650" y="15662"/>
                </a:lnTo>
                <a:lnTo>
                  <a:pt x="7670" y="15613"/>
                </a:lnTo>
                <a:lnTo>
                  <a:pt x="7686" y="15565"/>
                </a:lnTo>
                <a:lnTo>
                  <a:pt x="7697" y="15516"/>
                </a:lnTo>
                <a:lnTo>
                  <a:pt x="7704" y="15469"/>
                </a:lnTo>
                <a:lnTo>
                  <a:pt x="7707" y="15421"/>
                </a:lnTo>
                <a:lnTo>
                  <a:pt x="7707" y="15374"/>
                </a:lnTo>
                <a:lnTo>
                  <a:pt x="7704" y="15329"/>
                </a:lnTo>
                <a:lnTo>
                  <a:pt x="7698" y="15284"/>
                </a:lnTo>
                <a:lnTo>
                  <a:pt x="7690" y="15240"/>
                </a:lnTo>
                <a:lnTo>
                  <a:pt x="7679" y="15199"/>
                </a:lnTo>
                <a:lnTo>
                  <a:pt x="7667" y="15157"/>
                </a:lnTo>
                <a:lnTo>
                  <a:pt x="7653" y="15119"/>
                </a:lnTo>
                <a:lnTo>
                  <a:pt x="7639" y="15082"/>
                </a:lnTo>
                <a:lnTo>
                  <a:pt x="7624" y="15046"/>
                </a:lnTo>
                <a:lnTo>
                  <a:pt x="7608" y="15014"/>
                </a:lnTo>
                <a:lnTo>
                  <a:pt x="7592" y="14983"/>
                </a:lnTo>
                <a:lnTo>
                  <a:pt x="7577" y="14955"/>
                </a:lnTo>
                <a:lnTo>
                  <a:pt x="7562" y="14929"/>
                </a:lnTo>
                <a:lnTo>
                  <a:pt x="7548" y="14907"/>
                </a:lnTo>
                <a:lnTo>
                  <a:pt x="7536" y="14888"/>
                </a:lnTo>
                <a:lnTo>
                  <a:pt x="7525" y="14872"/>
                </a:lnTo>
                <a:lnTo>
                  <a:pt x="7508" y="14849"/>
                </a:lnTo>
                <a:lnTo>
                  <a:pt x="7502" y="14842"/>
                </a:lnTo>
                <a:lnTo>
                  <a:pt x="4593" y="106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dirty="0"/>
          </a:p>
        </p:txBody>
      </p:sp>
    </p:spTree>
    <p:extLst>
      <p:ext uri="{BB962C8B-B14F-4D97-AF65-F5344CB8AC3E}">
        <p14:creationId xmlns:p14="http://schemas.microsoft.com/office/powerpoint/2010/main" val="19059409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1"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e libre : forme 14">
            <a:extLst>
              <a:ext uri="{FF2B5EF4-FFF2-40B4-BE49-F238E27FC236}">
                <a16:creationId xmlns:a16="http://schemas.microsoft.com/office/drawing/2014/main" id="{1461E8E2-7D9F-4F66-80FE-0168B94A9356}"/>
              </a:ext>
            </a:extLst>
          </p:cNvPr>
          <p:cNvSpPr/>
          <p:nvPr/>
        </p:nvSpPr>
        <p:spPr>
          <a:xfrm>
            <a:off x="715613" y="880277"/>
            <a:ext cx="2941983" cy="560387"/>
          </a:xfrm>
          <a:custGeom>
            <a:avLst/>
            <a:gdLst>
              <a:gd name="connsiteX0" fmla="*/ 0 w 10515600"/>
              <a:gd name="connsiteY0" fmla="*/ 259843 h 1559025"/>
              <a:gd name="connsiteX1" fmla="*/ 259843 w 10515600"/>
              <a:gd name="connsiteY1" fmla="*/ 0 h 1559025"/>
              <a:gd name="connsiteX2" fmla="*/ 10255757 w 10515600"/>
              <a:gd name="connsiteY2" fmla="*/ 0 h 1559025"/>
              <a:gd name="connsiteX3" fmla="*/ 10515600 w 10515600"/>
              <a:gd name="connsiteY3" fmla="*/ 259843 h 1559025"/>
              <a:gd name="connsiteX4" fmla="*/ 10515600 w 10515600"/>
              <a:gd name="connsiteY4" fmla="*/ 1299182 h 1559025"/>
              <a:gd name="connsiteX5" fmla="*/ 10255757 w 10515600"/>
              <a:gd name="connsiteY5" fmla="*/ 1559025 h 1559025"/>
              <a:gd name="connsiteX6" fmla="*/ 259843 w 10515600"/>
              <a:gd name="connsiteY6" fmla="*/ 1559025 h 1559025"/>
              <a:gd name="connsiteX7" fmla="*/ 0 w 10515600"/>
              <a:gd name="connsiteY7" fmla="*/ 1299182 h 1559025"/>
              <a:gd name="connsiteX8" fmla="*/ 0 w 10515600"/>
              <a:gd name="connsiteY8" fmla="*/ 259843 h 155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559025">
                <a:moveTo>
                  <a:pt x="0" y="259843"/>
                </a:moveTo>
                <a:cubicBezTo>
                  <a:pt x="0" y="116336"/>
                  <a:pt x="116336" y="0"/>
                  <a:pt x="259843" y="0"/>
                </a:cubicBezTo>
                <a:lnTo>
                  <a:pt x="10255757" y="0"/>
                </a:lnTo>
                <a:cubicBezTo>
                  <a:pt x="10399264" y="0"/>
                  <a:pt x="10515600" y="116336"/>
                  <a:pt x="10515600" y="259843"/>
                </a:cubicBezTo>
                <a:lnTo>
                  <a:pt x="10515600" y="1299182"/>
                </a:lnTo>
                <a:cubicBezTo>
                  <a:pt x="10515600" y="1442689"/>
                  <a:pt x="10399264" y="1559025"/>
                  <a:pt x="10255757" y="1559025"/>
                </a:cubicBezTo>
                <a:lnTo>
                  <a:pt x="259843" y="1559025"/>
                </a:lnTo>
                <a:cubicBezTo>
                  <a:pt x="116336" y="1559025"/>
                  <a:pt x="0" y="1442689"/>
                  <a:pt x="0" y="1299182"/>
                </a:cubicBezTo>
                <a:lnTo>
                  <a:pt x="0" y="2598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3755" tIns="323755" rIns="323755" bIns="323755" numCol="1" spcCol="1270" anchor="ctr" anchorCtr="0">
            <a:noAutofit/>
          </a:bodyPr>
          <a:lstStyle/>
          <a:p>
            <a:pPr marL="0" lvl="0" indent="0" algn="l" defTabSz="2889250">
              <a:lnSpc>
                <a:spcPct val="90000"/>
              </a:lnSpc>
              <a:spcBef>
                <a:spcPct val="0"/>
              </a:spcBef>
              <a:spcAft>
                <a:spcPct val="35000"/>
              </a:spcAft>
              <a:buNone/>
            </a:pPr>
            <a:r>
              <a:rPr lang="fr-FR" sz="3200" dirty="0"/>
              <a:t>Introduction :</a:t>
            </a:r>
            <a:endParaRPr lang="fr-FR" sz="3200" kern="1200" dirty="0"/>
          </a:p>
        </p:txBody>
      </p:sp>
      <p:grpSp>
        <p:nvGrpSpPr>
          <p:cNvPr id="18" name="Group 19">
            <a:extLst>
              <a:ext uri="{FF2B5EF4-FFF2-40B4-BE49-F238E27FC236}">
                <a16:creationId xmlns:a16="http://schemas.microsoft.com/office/drawing/2014/main" id="{B56EF4AD-5B86-409D-A39E-55674FE08C00}"/>
              </a:ext>
            </a:extLst>
          </p:cNvPr>
          <p:cNvGrpSpPr/>
          <p:nvPr/>
        </p:nvGrpSpPr>
        <p:grpSpPr>
          <a:xfrm>
            <a:off x="6319163" y="1842126"/>
            <a:ext cx="4786159" cy="1116000"/>
            <a:chOff x="1254405" y="4031146"/>
            <a:chExt cx="9348646" cy="1109915"/>
          </a:xfrm>
        </p:grpSpPr>
        <p:sp>
          <p:nvSpPr>
            <p:cNvPr id="19" name="Rounded Rectangle 68">
              <a:extLst>
                <a:ext uri="{FF2B5EF4-FFF2-40B4-BE49-F238E27FC236}">
                  <a16:creationId xmlns:a16="http://schemas.microsoft.com/office/drawing/2014/main" id="{92C59674-018E-4BF6-9819-2AEF734F31D8}"/>
                </a:ext>
              </a:extLst>
            </p:cNvPr>
            <p:cNvSpPr/>
            <p:nvPr/>
          </p:nvSpPr>
          <p:spPr>
            <a:xfrm>
              <a:off x="1272383" y="4124608"/>
              <a:ext cx="9330668" cy="900114"/>
            </a:xfrm>
            <a:prstGeom prst="roundRect">
              <a:avLst>
                <a:gd name="adj" fmla="val 8730"/>
              </a:avLst>
            </a:prstGeom>
            <a:solidFill>
              <a:srgbClr val="F06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0" name="Group 69">
              <a:extLst>
                <a:ext uri="{FF2B5EF4-FFF2-40B4-BE49-F238E27FC236}">
                  <a16:creationId xmlns:a16="http://schemas.microsoft.com/office/drawing/2014/main" id="{7AE60DF6-B18F-4D94-91A9-F163B5C7592B}"/>
                </a:ext>
              </a:extLst>
            </p:cNvPr>
            <p:cNvGrpSpPr/>
            <p:nvPr/>
          </p:nvGrpSpPr>
          <p:grpSpPr>
            <a:xfrm>
              <a:off x="9250418" y="4031146"/>
              <a:ext cx="1260676" cy="1109915"/>
              <a:chOff x="3605036" y="2426787"/>
              <a:chExt cx="1260676" cy="1109914"/>
            </a:xfrm>
            <a:solidFill>
              <a:schemeClr val="bg1">
                <a:lumMod val="95000"/>
              </a:schemeClr>
            </a:solidFill>
          </p:grpSpPr>
          <p:sp>
            <p:nvSpPr>
              <p:cNvPr id="41" name="Rectangle 40">
                <a:extLst>
                  <a:ext uri="{FF2B5EF4-FFF2-40B4-BE49-F238E27FC236}">
                    <a16:creationId xmlns:a16="http://schemas.microsoft.com/office/drawing/2014/main" id="{36548F03-177C-4DEE-988F-4619C8783372}"/>
                  </a:ext>
                </a:extLst>
              </p:cNvPr>
              <p:cNvSpPr/>
              <p:nvPr/>
            </p:nvSpPr>
            <p:spPr>
              <a:xfrm>
                <a:off x="3752850" y="2519362"/>
                <a:ext cx="927590" cy="9001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88">
                <a:extLst>
                  <a:ext uri="{FF2B5EF4-FFF2-40B4-BE49-F238E27FC236}">
                    <a16:creationId xmlns:a16="http://schemas.microsoft.com/office/drawing/2014/main" id="{A887B2A4-7D4F-4FF0-B002-118EA8F88619}"/>
                  </a:ext>
                </a:extLst>
              </p:cNvPr>
              <p:cNvSpPr/>
              <p:nvPr/>
            </p:nvSpPr>
            <p:spPr>
              <a:xfrm>
                <a:off x="3635623" y="3302248"/>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89">
                <a:extLst>
                  <a:ext uri="{FF2B5EF4-FFF2-40B4-BE49-F238E27FC236}">
                    <a16:creationId xmlns:a16="http://schemas.microsoft.com/office/drawing/2014/main" id="{B9BCAC70-DE27-43DE-8F1E-20B3B77E1188}"/>
                  </a:ext>
                </a:extLst>
              </p:cNvPr>
              <p:cNvSpPr/>
              <p:nvPr/>
            </p:nvSpPr>
            <p:spPr>
              <a:xfrm>
                <a:off x="3672627" y="3244002"/>
                <a:ext cx="99273" cy="992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90">
                <a:extLst>
                  <a:ext uri="{FF2B5EF4-FFF2-40B4-BE49-F238E27FC236}">
                    <a16:creationId xmlns:a16="http://schemas.microsoft.com/office/drawing/2014/main" id="{87B9052A-E748-4EE3-B8C9-80C2928EF2B9}"/>
                  </a:ext>
                </a:extLst>
              </p:cNvPr>
              <p:cNvSpPr/>
              <p:nvPr/>
            </p:nvSpPr>
            <p:spPr>
              <a:xfrm>
                <a:off x="3605036" y="2969418"/>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91">
                <a:extLst>
                  <a:ext uri="{FF2B5EF4-FFF2-40B4-BE49-F238E27FC236}">
                    <a16:creationId xmlns:a16="http://schemas.microsoft.com/office/drawing/2014/main" id="{00F7D69C-0F5C-4D26-B976-77FA4AC3B88B}"/>
                  </a:ext>
                </a:extLst>
              </p:cNvPr>
              <p:cNvSpPr/>
              <p:nvPr/>
            </p:nvSpPr>
            <p:spPr>
              <a:xfrm>
                <a:off x="3690762" y="2582114"/>
                <a:ext cx="162276" cy="1622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92">
                <a:extLst>
                  <a:ext uri="{FF2B5EF4-FFF2-40B4-BE49-F238E27FC236}">
                    <a16:creationId xmlns:a16="http://schemas.microsoft.com/office/drawing/2014/main" id="{9AAF652B-4E7D-4734-83FE-97C209CB527C}"/>
                  </a:ext>
                </a:extLst>
              </p:cNvPr>
              <p:cNvSpPr/>
              <p:nvPr/>
            </p:nvSpPr>
            <p:spPr>
              <a:xfrm>
                <a:off x="3610888" y="2676352"/>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93">
                <a:extLst>
                  <a:ext uri="{FF2B5EF4-FFF2-40B4-BE49-F238E27FC236}">
                    <a16:creationId xmlns:a16="http://schemas.microsoft.com/office/drawing/2014/main" id="{5F6AEA6B-F3A0-4571-AC6F-2AF4A7C2156B}"/>
                  </a:ext>
                </a:extLst>
              </p:cNvPr>
              <p:cNvSpPr/>
              <p:nvPr/>
            </p:nvSpPr>
            <p:spPr>
              <a:xfrm>
                <a:off x="4563213" y="2426787"/>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94">
                <a:extLst>
                  <a:ext uri="{FF2B5EF4-FFF2-40B4-BE49-F238E27FC236}">
                    <a16:creationId xmlns:a16="http://schemas.microsoft.com/office/drawing/2014/main" id="{D44018CD-D4FF-43BB-A7AF-A9E80B73F5F8}"/>
                  </a:ext>
                </a:extLst>
              </p:cNvPr>
              <p:cNvSpPr/>
              <p:nvPr/>
            </p:nvSpPr>
            <p:spPr>
              <a:xfrm>
                <a:off x="4631259" y="3287765"/>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95">
                <a:extLst>
                  <a:ext uri="{FF2B5EF4-FFF2-40B4-BE49-F238E27FC236}">
                    <a16:creationId xmlns:a16="http://schemas.microsoft.com/office/drawing/2014/main" id="{CFCCD145-8F9B-4627-A5BF-86D94C5E6C5E}"/>
                  </a:ext>
                </a:extLst>
              </p:cNvPr>
              <p:cNvSpPr/>
              <p:nvPr/>
            </p:nvSpPr>
            <p:spPr>
              <a:xfrm>
                <a:off x="4649996" y="3159321"/>
                <a:ext cx="82053" cy="820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96">
                <a:extLst>
                  <a:ext uri="{FF2B5EF4-FFF2-40B4-BE49-F238E27FC236}">
                    <a16:creationId xmlns:a16="http://schemas.microsoft.com/office/drawing/2014/main" id="{A9CB980A-44DC-40EB-B53C-50C51D591602}"/>
                  </a:ext>
                </a:extLst>
              </p:cNvPr>
              <p:cNvSpPr/>
              <p:nvPr/>
            </p:nvSpPr>
            <p:spPr>
              <a:xfrm>
                <a:off x="4631259" y="3030982"/>
                <a:ext cx="147389" cy="1473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97">
                <a:extLst>
                  <a:ext uri="{FF2B5EF4-FFF2-40B4-BE49-F238E27FC236}">
                    <a16:creationId xmlns:a16="http://schemas.microsoft.com/office/drawing/2014/main" id="{0C5AE6BB-93D9-4D50-8B36-CD92AEFE671D}"/>
                  </a:ext>
                </a:extLst>
              </p:cNvPr>
              <p:cNvSpPr/>
              <p:nvPr/>
            </p:nvSpPr>
            <p:spPr>
              <a:xfrm>
                <a:off x="4532769" y="2611605"/>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98">
                <a:extLst>
                  <a:ext uri="{FF2B5EF4-FFF2-40B4-BE49-F238E27FC236}">
                    <a16:creationId xmlns:a16="http://schemas.microsoft.com/office/drawing/2014/main" id="{A4A753A9-7C94-47AC-ACBE-4FE61871F14E}"/>
                  </a:ext>
                </a:extLst>
              </p:cNvPr>
              <p:cNvSpPr/>
              <p:nvPr/>
            </p:nvSpPr>
            <p:spPr>
              <a:xfrm>
                <a:off x="4621827" y="2802683"/>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70">
              <a:extLst>
                <a:ext uri="{FF2B5EF4-FFF2-40B4-BE49-F238E27FC236}">
                  <a16:creationId xmlns:a16="http://schemas.microsoft.com/office/drawing/2014/main" id="{F1AE3256-7A62-44A8-9B46-F9015DD6D79D}"/>
                </a:ext>
              </a:extLst>
            </p:cNvPr>
            <p:cNvGrpSpPr/>
            <p:nvPr/>
          </p:nvGrpSpPr>
          <p:grpSpPr>
            <a:xfrm>
              <a:off x="9318009" y="4117414"/>
              <a:ext cx="1100448" cy="861418"/>
              <a:chOff x="3672627" y="2513055"/>
              <a:chExt cx="1100448" cy="861417"/>
            </a:xfrm>
            <a:solidFill>
              <a:srgbClr val="F06292"/>
            </a:solidFill>
          </p:grpSpPr>
          <p:sp>
            <p:nvSpPr>
              <p:cNvPr id="25" name="Oval 71">
                <a:extLst>
                  <a:ext uri="{FF2B5EF4-FFF2-40B4-BE49-F238E27FC236}">
                    <a16:creationId xmlns:a16="http://schemas.microsoft.com/office/drawing/2014/main" id="{DE33E78E-5D20-4A53-94ED-F23F82EDFF4A}"/>
                  </a:ext>
                </a:extLst>
              </p:cNvPr>
              <p:cNvSpPr/>
              <p:nvPr/>
            </p:nvSpPr>
            <p:spPr>
              <a:xfrm>
                <a:off x="3672627" y="2707322"/>
                <a:ext cx="156778" cy="1567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72">
                <a:extLst>
                  <a:ext uri="{FF2B5EF4-FFF2-40B4-BE49-F238E27FC236}">
                    <a16:creationId xmlns:a16="http://schemas.microsoft.com/office/drawing/2014/main" id="{730B2311-8C56-4EDF-ABFB-D0F1278AC6A3}"/>
                  </a:ext>
                </a:extLst>
              </p:cNvPr>
              <p:cNvSpPr/>
              <p:nvPr/>
            </p:nvSpPr>
            <p:spPr>
              <a:xfrm>
                <a:off x="3824673" y="2962275"/>
                <a:ext cx="216096" cy="2160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73">
                <a:extLst>
                  <a:ext uri="{FF2B5EF4-FFF2-40B4-BE49-F238E27FC236}">
                    <a16:creationId xmlns:a16="http://schemas.microsoft.com/office/drawing/2014/main" id="{6759AD91-FCDA-467D-B31A-DBE237FED18C}"/>
                  </a:ext>
                </a:extLst>
              </p:cNvPr>
              <p:cNvSpPr/>
              <p:nvPr/>
            </p:nvSpPr>
            <p:spPr>
              <a:xfrm>
                <a:off x="3795712" y="3261170"/>
                <a:ext cx="69601" cy="696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74">
                <a:extLst>
                  <a:ext uri="{FF2B5EF4-FFF2-40B4-BE49-F238E27FC236}">
                    <a16:creationId xmlns:a16="http://schemas.microsoft.com/office/drawing/2014/main" id="{AE740CC0-5E6F-49DE-8038-7C6F28C2112F}"/>
                  </a:ext>
                </a:extLst>
              </p:cNvPr>
              <p:cNvSpPr/>
              <p:nvPr/>
            </p:nvSpPr>
            <p:spPr>
              <a:xfrm>
                <a:off x="4472508" y="2618156"/>
                <a:ext cx="216096" cy="2160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75">
                <a:extLst>
                  <a:ext uri="{FF2B5EF4-FFF2-40B4-BE49-F238E27FC236}">
                    <a16:creationId xmlns:a16="http://schemas.microsoft.com/office/drawing/2014/main" id="{5102C500-2743-4254-BFCC-1AF58F3FC538}"/>
                  </a:ext>
                </a:extLst>
              </p:cNvPr>
              <p:cNvSpPr/>
              <p:nvPr/>
            </p:nvSpPr>
            <p:spPr>
              <a:xfrm>
                <a:off x="4548857" y="3030982"/>
                <a:ext cx="145940" cy="1459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76">
                <a:extLst>
                  <a:ext uri="{FF2B5EF4-FFF2-40B4-BE49-F238E27FC236}">
                    <a16:creationId xmlns:a16="http://schemas.microsoft.com/office/drawing/2014/main" id="{DECC1396-DE7C-4D68-949B-0A48B7B09E11}"/>
                  </a:ext>
                </a:extLst>
              </p:cNvPr>
              <p:cNvSpPr/>
              <p:nvPr/>
            </p:nvSpPr>
            <p:spPr>
              <a:xfrm>
                <a:off x="3938255" y="2513055"/>
                <a:ext cx="216096" cy="2160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77">
                <a:extLst>
                  <a:ext uri="{FF2B5EF4-FFF2-40B4-BE49-F238E27FC236}">
                    <a16:creationId xmlns:a16="http://schemas.microsoft.com/office/drawing/2014/main" id="{90CA1CD3-3D3E-46A9-9C55-1DCA8D2C63C9}"/>
                  </a:ext>
                </a:extLst>
              </p:cNvPr>
              <p:cNvSpPr/>
              <p:nvPr/>
            </p:nvSpPr>
            <p:spPr>
              <a:xfrm>
                <a:off x="4073105" y="2798485"/>
                <a:ext cx="148913" cy="1489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78">
                <a:extLst>
                  <a:ext uri="{FF2B5EF4-FFF2-40B4-BE49-F238E27FC236}">
                    <a16:creationId xmlns:a16="http://schemas.microsoft.com/office/drawing/2014/main" id="{04D15074-BCFB-46A6-AC72-EA25CA0B85D9}"/>
                  </a:ext>
                </a:extLst>
              </p:cNvPr>
              <p:cNvSpPr/>
              <p:nvPr/>
            </p:nvSpPr>
            <p:spPr>
              <a:xfrm>
                <a:off x="4289540" y="2843556"/>
                <a:ext cx="216096" cy="2160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3" name="Oval 79">
                <a:extLst>
                  <a:ext uri="{FF2B5EF4-FFF2-40B4-BE49-F238E27FC236}">
                    <a16:creationId xmlns:a16="http://schemas.microsoft.com/office/drawing/2014/main" id="{F988B79B-FAC1-4BF7-AC3E-95D813E83ABE}"/>
                  </a:ext>
                </a:extLst>
              </p:cNvPr>
              <p:cNvSpPr/>
              <p:nvPr/>
            </p:nvSpPr>
            <p:spPr>
              <a:xfrm>
                <a:off x="3929407" y="2815606"/>
                <a:ext cx="69601" cy="696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80">
                <a:extLst>
                  <a:ext uri="{FF2B5EF4-FFF2-40B4-BE49-F238E27FC236}">
                    <a16:creationId xmlns:a16="http://schemas.microsoft.com/office/drawing/2014/main" id="{B7B92FD6-6AA6-49CE-A2E1-6FC949A18E00}"/>
                  </a:ext>
                </a:extLst>
              </p:cNvPr>
              <p:cNvSpPr/>
              <p:nvPr/>
            </p:nvSpPr>
            <p:spPr>
              <a:xfrm>
                <a:off x="4703474" y="2910805"/>
                <a:ext cx="69601" cy="696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81">
                <a:extLst>
                  <a:ext uri="{FF2B5EF4-FFF2-40B4-BE49-F238E27FC236}">
                    <a16:creationId xmlns:a16="http://schemas.microsoft.com/office/drawing/2014/main" id="{4616F785-51B2-4932-980A-950C23DAD8B4}"/>
                  </a:ext>
                </a:extLst>
              </p:cNvPr>
              <p:cNvSpPr/>
              <p:nvPr/>
            </p:nvSpPr>
            <p:spPr>
              <a:xfrm>
                <a:off x="4274527" y="2578359"/>
                <a:ext cx="145940" cy="1459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82">
                <a:extLst>
                  <a:ext uri="{FF2B5EF4-FFF2-40B4-BE49-F238E27FC236}">
                    <a16:creationId xmlns:a16="http://schemas.microsoft.com/office/drawing/2014/main" id="{25F75965-B6C6-4AA4-AA06-0DAFCC639348}"/>
                  </a:ext>
                </a:extLst>
              </p:cNvPr>
              <p:cNvSpPr/>
              <p:nvPr/>
            </p:nvSpPr>
            <p:spPr>
              <a:xfrm>
                <a:off x="4102857" y="3041925"/>
                <a:ext cx="208274" cy="2082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83">
                <a:extLst>
                  <a:ext uri="{FF2B5EF4-FFF2-40B4-BE49-F238E27FC236}">
                    <a16:creationId xmlns:a16="http://schemas.microsoft.com/office/drawing/2014/main" id="{DF4FAD6F-BA4A-4DD9-B501-EEE3690B81E0}"/>
                  </a:ext>
                </a:extLst>
              </p:cNvPr>
              <p:cNvSpPr/>
              <p:nvPr/>
            </p:nvSpPr>
            <p:spPr>
              <a:xfrm>
                <a:off x="4389109" y="3158446"/>
                <a:ext cx="69601" cy="696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84">
                <a:extLst>
                  <a:ext uri="{FF2B5EF4-FFF2-40B4-BE49-F238E27FC236}">
                    <a16:creationId xmlns:a16="http://schemas.microsoft.com/office/drawing/2014/main" id="{8391D266-4D86-4B56-8285-57E4CE5BC8E2}"/>
                  </a:ext>
                </a:extLst>
              </p:cNvPr>
              <p:cNvSpPr/>
              <p:nvPr/>
            </p:nvSpPr>
            <p:spPr>
              <a:xfrm>
                <a:off x="3939187" y="3193246"/>
                <a:ext cx="145940" cy="1459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85">
                <a:extLst>
                  <a:ext uri="{FF2B5EF4-FFF2-40B4-BE49-F238E27FC236}">
                    <a16:creationId xmlns:a16="http://schemas.microsoft.com/office/drawing/2014/main" id="{0824D0DF-96E8-4649-81EE-F3B25A3456BC}"/>
                  </a:ext>
                </a:extLst>
              </p:cNvPr>
              <p:cNvSpPr/>
              <p:nvPr/>
            </p:nvSpPr>
            <p:spPr>
              <a:xfrm>
                <a:off x="4475887" y="3228532"/>
                <a:ext cx="145940" cy="1459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86">
                <a:extLst>
                  <a:ext uri="{FF2B5EF4-FFF2-40B4-BE49-F238E27FC236}">
                    <a16:creationId xmlns:a16="http://schemas.microsoft.com/office/drawing/2014/main" id="{FE88059A-CE84-42C0-A4F2-F2BE1F2F1311}"/>
                  </a:ext>
                </a:extLst>
              </p:cNvPr>
              <p:cNvSpPr/>
              <p:nvPr/>
            </p:nvSpPr>
            <p:spPr>
              <a:xfrm>
                <a:off x="4265246" y="3282338"/>
                <a:ext cx="69601" cy="696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16">
              <a:extLst>
                <a:ext uri="{FF2B5EF4-FFF2-40B4-BE49-F238E27FC236}">
                  <a16:creationId xmlns:a16="http://schemas.microsoft.com/office/drawing/2014/main" id="{4D8E78F0-E41B-4B6F-ADFE-EBFD9E51F006}"/>
                </a:ext>
              </a:extLst>
            </p:cNvPr>
            <p:cNvGrpSpPr/>
            <p:nvPr/>
          </p:nvGrpSpPr>
          <p:grpSpPr>
            <a:xfrm>
              <a:off x="1254405" y="4214950"/>
              <a:ext cx="8960866" cy="682026"/>
              <a:chOff x="594005" y="4946470"/>
              <a:chExt cx="8960866" cy="682026"/>
            </a:xfrm>
          </p:grpSpPr>
          <p:sp>
            <p:nvSpPr>
              <p:cNvPr id="23" name="TextBox 208">
                <a:extLst>
                  <a:ext uri="{FF2B5EF4-FFF2-40B4-BE49-F238E27FC236}">
                    <a16:creationId xmlns:a16="http://schemas.microsoft.com/office/drawing/2014/main" id="{B9C35080-B100-4057-A149-86A83CFE61F6}"/>
                  </a:ext>
                </a:extLst>
              </p:cNvPr>
              <p:cNvSpPr txBox="1"/>
              <p:nvPr/>
            </p:nvSpPr>
            <p:spPr>
              <a:xfrm>
                <a:off x="1778403" y="4946470"/>
                <a:ext cx="7776468" cy="682026"/>
              </a:xfrm>
              <a:prstGeom prst="rect">
                <a:avLst/>
              </a:prstGeom>
              <a:noFill/>
            </p:spPr>
            <p:txBody>
              <a:bodyPr wrap="square" rtlCol="0">
                <a:spAutoFit/>
              </a:bodyPr>
              <a:lstStyle/>
              <a:p>
                <a:r>
                  <a:rPr lang="fr-FR" sz="2000" b="1" dirty="0">
                    <a:solidFill>
                      <a:schemeClr val="bg1">
                        <a:lumMod val="95000"/>
                      </a:schemeClr>
                    </a:solidFill>
                  </a:rPr>
                  <a:t>Défis de décisions stratégiques </a:t>
                </a:r>
              </a:p>
              <a:p>
                <a:r>
                  <a:rPr lang="fr-FR" sz="2000" b="1" dirty="0">
                    <a:solidFill>
                      <a:schemeClr val="bg1">
                        <a:lumMod val="95000"/>
                      </a:schemeClr>
                    </a:solidFill>
                  </a:rPr>
                  <a:t>chez les entreprises</a:t>
                </a:r>
              </a:p>
            </p:txBody>
          </p:sp>
          <p:pic>
            <p:nvPicPr>
              <p:cNvPr id="24" name="Picture 9">
                <a:extLst>
                  <a:ext uri="{FF2B5EF4-FFF2-40B4-BE49-F238E27FC236}">
                    <a16:creationId xmlns:a16="http://schemas.microsoft.com/office/drawing/2014/main" id="{4CA6B460-9C22-4232-BA20-DCC8B86F19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4005" y="4992562"/>
                <a:ext cx="1203910" cy="581953"/>
              </a:xfrm>
              <a:prstGeom prst="rect">
                <a:avLst/>
              </a:prstGeom>
            </p:spPr>
          </p:pic>
        </p:grpSp>
      </p:grpSp>
      <p:grpSp>
        <p:nvGrpSpPr>
          <p:cNvPr id="53" name="Group 18">
            <a:extLst>
              <a:ext uri="{FF2B5EF4-FFF2-40B4-BE49-F238E27FC236}">
                <a16:creationId xmlns:a16="http://schemas.microsoft.com/office/drawing/2014/main" id="{A46E84F4-DC0A-499A-9A57-32EDE0777668}"/>
              </a:ext>
            </a:extLst>
          </p:cNvPr>
          <p:cNvGrpSpPr/>
          <p:nvPr/>
        </p:nvGrpSpPr>
        <p:grpSpPr>
          <a:xfrm>
            <a:off x="888074" y="3348557"/>
            <a:ext cx="4535039" cy="1116000"/>
            <a:chOff x="1272382" y="2826188"/>
            <a:chExt cx="9330669" cy="1109915"/>
          </a:xfrm>
        </p:grpSpPr>
        <p:sp>
          <p:nvSpPr>
            <p:cNvPr id="54" name="Rounded Rectangle 36">
              <a:extLst>
                <a:ext uri="{FF2B5EF4-FFF2-40B4-BE49-F238E27FC236}">
                  <a16:creationId xmlns:a16="http://schemas.microsoft.com/office/drawing/2014/main" id="{5B41FA21-3567-4D75-8860-9FC1402DB388}"/>
                </a:ext>
              </a:extLst>
            </p:cNvPr>
            <p:cNvSpPr/>
            <p:nvPr/>
          </p:nvSpPr>
          <p:spPr>
            <a:xfrm>
              <a:off x="1272382" y="2919940"/>
              <a:ext cx="9330669" cy="900114"/>
            </a:xfrm>
            <a:prstGeom prst="roundRect">
              <a:avLst>
                <a:gd name="adj" fmla="val 873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5" name="Group 37">
              <a:extLst>
                <a:ext uri="{FF2B5EF4-FFF2-40B4-BE49-F238E27FC236}">
                  <a16:creationId xmlns:a16="http://schemas.microsoft.com/office/drawing/2014/main" id="{65DDCD10-91FF-4C75-8734-75A7431AD8B9}"/>
                </a:ext>
              </a:extLst>
            </p:cNvPr>
            <p:cNvGrpSpPr/>
            <p:nvPr/>
          </p:nvGrpSpPr>
          <p:grpSpPr>
            <a:xfrm>
              <a:off x="9196252" y="2826188"/>
              <a:ext cx="1260676" cy="1109915"/>
              <a:chOff x="3605036" y="2426787"/>
              <a:chExt cx="1260676" cy="1109914"/>
            </a:xfrm>
            <a:solidFill>
              <a:schemeClr val="bg1">
                <a:lumMod val="95000"/>
              </a:schemeClr>
            </a:solidFill>
          </p:grpSpPr>
          <p:sp>
            <p:nvSpPr>
              <p:cNvPr id="76" name="Rectangle 75">
                <a:extLst>
                  <a:ext uri="{FF2B5EF4-FFF2-40B4-BE49-F238E27FC236}">
                    <a16:creationId xmlns:a16="http://schemas.microsoft.com/office/drawing/2014/main" id="{38B6C907-D7CC-4717-B0CC-D8B85343DE6A}"/>
                  </a:ext>
                </a:extLst>
              </p:cNvPr>
              <p:cNvSpPr/>
              <p:nvPr/>
            </p:nvSpPr>
            <p:spPr>
              <a:xfrm>
                <a:off x="3752850" y="2519362"/>
                <a:ext cx="927590" cy="9001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Oval 56">
                <a:extLst>
                  <a:ext uri="{FF2B5EF4-FFF2-40B4-BE49-F238E27FC236}">
                    <a16:creationId xmlns:a16="http://schemas.microsoft.com/office/drawing/2014/main" id="{EF4DFF41-13FB-4C3F-BE03-BC31BDA7B49C}"/>
                  </a:ext>
                </a:extLst>
              </p:cNvPr>
              <p:cNvSpPr/>
              <p:nvPr/>
            </p:nvSpPr>
            <p:spPr>
              <a:xfrm>
                <a:off x="3635623" y="3302248"/>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Oval 57">
                <a:extLst>
                  <a:ext uri="{FF2B5EF4-FFF2-40B4-BE49-F238E27FC236}">
                    <a16:creationId xmlns:a16="http://schemas.microsoft.com/office/drawing/2014/main" id="{C4CC48AC-36F2-40AB-B320-4EB216F16493}"/>
                  </a:ext>
                </a:extLst>
              </p:cNvPr>
              <p:cNvSpPr/>
              <p:nvPr/>
            </p:nvSpPr>
            <p:spPr>
              <a:xfrm>
                <a:off x="3672627" y="3244002"/>
                <a:ext cx="99273" cy="992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Oval 58">
                <a:extLst>
                  <a:ext uri="{FF2B5EF4-FFF2-40B4-BE49-F238E27FC236}">
                    <a16:creationId xmlns:a16="http://schemas.microsoft.com/office/drawing/2014/main" id="{CE380958-71D1-4959-AD02-BE897046494F}"/>
                  </a:ext>
                </a:extLst>
              </p:cNvPr>
              <p:cNvSpPr/>
              <p:nvPr/>
            </p:nvSpPr>
            <p:spPr>
              <a:xfrm>
                <a:off x="3605036" y="2969418"/>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Oval 59">
                <a:extLst>
                  <a:ext uri="{FF2B5EF4-FFF2-40B4-BE49-F238E27FC236}">
                    <a16:creationId xmlns:a16="http://schemas.microsoft.com/office/drawing/2014/main" id="{C0687E4B-6C7C-4575-A117-260157BFD307}"/>
                  </a:ext>
                </a:extLst>
              </p:cNvPr>
              <p:cNvSpPr/>
              <p:nvPr/>
            </p:nvSpPr>
            <p:spPr>
              <a:xfrm>
                <a:off x="3690762" y="2582114"/>
                <a:ext cx="162276" cy="1622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Oval 60">
                <a:extLst>
                  <a:ext uri="{FF2B5EF4-FFF2-40B4-BE49-F238E27FC236}">
                    <a16:creationId xmlns:a16="http://schemas.microsoft.com/office/drawing/2014/main" id="{FC1090DC-6C76-4FDF-8ECB-352DCF9110E5}"/>
                  </a:ext>
                </a:extLst>
              </p:cNvPr>
              <p:cNvSpPr/>
              <p:nvPr/>
            </p:nvSpPr>
            <p:spPr>
              <a:xfrm>
                <a:off x="3610888" y="2676352"/>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Oval 61">
                <a:extLst>
                  <a:ext uri="{FF2B5EF4-FFF2-40B4-BE49-F238E27FC236}">
                    <a16:creationId xmlns:a16="http://schemas.microsoft.com/office/drawing/2014/main" id="{E20BB2E2-8290-4C14-B3EC-72A51979B88C}"/>
                  </a:ext>
                </a:extLst>
              </p:cNvPr>
              <p:cNvSpPr/>
              <p:nvPr/>
            </p:nvSpPr>
            <p:spPr>
              <a:xfrm>
                <a:off x="4563213" y="2426787"/>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Oval 62">
                <a:extLst>
                  <a:ext uri="{FF2B5EF4-FFF2-40B4-BE49-F238E27FC236}">
                    <a16:creationId xmlns:a16="http://schemas.microsoft.com/office/drawing/2014/main" id="{E6F6A64D-B9AA-428D-AA3F-0743CFB3DE34}"/>
                  </a:ext>
                </a:extLst>
              </p:cNvPr>
              <p:cNvSpPr/>
              <p:nvPr/>
            </p:nvSpPr>
            <p:spPr>
              <a:xfrm>
                <a:off x="4631259" y="3287765"/>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4" name="Oval 63">
                <a:extLst>
                  <a:ext uri="{FF2B5EF4-FFF2-40B4-BE49-F238E27FC236}">
                    <a16:creationId xmlns:a16="http://schemas.microsoft.com/office/drawing/2014/main" id="{2ADF342A-ECCA-44AC-BA91-4A90CDC63C06}"/>
                  </a:ext>
                </a:extLst>
              </p:cNvPr>
              <p:cNvSpPr/>
              <p:nvPr/>
            </p:nvSpPr>
            <p:spPr>
              <a:xfrm>
                <a:off x="4649996" y="3159321"/>
                <a:ext cx="82053" cy="820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5" name="Oval 64">
                <a:extLst>
                  <a:ext uri="{FF2B5EF4-FFF2-40B4-BE49-F238E27FC236}">
                    <a16:creationId xmlns:a16="http://schemas.microsoft.com/office/drawing/2014/main" id="{EA198CBE-135C-48BB-B54E-45F9EB7E3F43}"/>
                  </a:ext>
                </a:extLst>
              </p:cNvPr>
              <p:cNvSpPr/>
              <p:nvPr/>
            </p:nvSpPr>
            <p:spPr>
              <a:xfrm>
                <a:off x="4631259" y="3030982"/>
                <a:ext cx="147389" cy="1473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Oval 65">
                <a:extLst>
                  <a:ext uri="{FF2B5EF4-FFF2-40B4-BE49-F238E27FC236}">
                    <a16:creationId xmlns:a16="http://schemas.microsoft.com/office/drawing/2014/main" id="{BF11A185-6D1E-4D50-87DB-933EA30CD206}"/>
                  </a:ext>
                </a:extLst>
              </p:cNvPr>
              <p:cNvSpPr/>
              <p:nvPr/>
            </p:nvSpPr>
            <p:spPr>
              <a:xfrm>
                <a:off x="4532769" y="2611605"/>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Oval 66">
                <a:extLst>
                  <a:ext uri="{FF2B5EF4-FFF2-40B4-BE49-F238E27FC236}">
                    <a16:creationId xmlns:a16="http://schemas.microsoft.com/office/drawing/2014/main" id="{5CF4397A-FD3D-45F0-A2AF-359A097F7E89}"/>
                  </a:ext>
                </a:extLst>
              </p:cNvPr>
              <p:cNvSpPr/>
              <p:nvPr/>
            </p:nvSpPr>
            <p:spPr>
              <a:xfrm>
                <a:off x="4621827" y="2802683"/>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6" name="Group 38">
              <a:extLst>
                <a:ext uri="{FF2B5EF4-FFF2-40B4-BE49-F238E27FC236}">
                  <a16:creationId xmlns:a16="http://schemas.microsoft.com/office/drawing/2014/main" id="{F6601EB0-A166-4270-9DC3-5DD59E833954}"/>
                </a:ext>
              </a:extLst>
            </p:cNvPr>
            <p:cNvGrpSpPr/>
            <p:nvPr/>
          </p:nvGrpSpPr>
          <p:grpSpPr>
            <a:xfrm>
              <a:off x="9263843" y="2912456"/>
              <a:ext cx="1100448" cy="861418"/>
              <a:chOff x="3672627" y="2513055"/>
              <a:chExt cx="1100448" cy="861417"/>
            </a:xfrm>
          </p:grpSpPr>
          <p:sp>
            <p:nvSpPr>
              <p:cNvPr id="60" name="Oval 39">
                <a:extLst>
                  <a:ext uri="{FF2B5EF4-FFF2-40B4-BE49-F238E27FC236}">
                    <a16:creationId xmlns:a16="http://schemas.microsoft.com/office/drawing/2014/main" id="{818AD489-0A4F-4447-9096-5262CD6FC79A}"/>
                  </a:ext>
                </a:extLst>
              </p:cNvPr>
              <p:cNvSpPr/>
              <p:nvPr/>
            </p:nvSpPr>
            <p:spPr>
              <a:xfrm>
                <a:off x="3672627" y="2707322"/>
                <a:ext cx="156778" cy="1567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val 40">
                <a:extLst>
                  <a:ext uri="{FF2B5EF4-FFF2-40B4-BE49-F238E27FC236}">
                    <a16:creationId xmlns:a16="http://schemas.microsoft.com/office/drawing/2014/main" id="{7E9FAB22-86C2-4F00-83A5-EF2FC724ECFB}"/>
                  </a:ext>
                </a:extLst>
              </p:cNvPr>
              <p:cNvSpPr/>
              <p:nvPr/>
            </p:nvSpPr>
            <p:spPr>
              <a:xfrm>
                <a:off x="3824673" y="2962275"/>
                <a:ext cx="216096" cy="216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Oval 41">
                <a:extLst>
                  <a:ext uri="{FF2B5EF4-FFF2-40B4-BE49-F238E27FC236}">
                    <a16:creationId xmlns:a16="http://schemas.microsoft.com/office/drawing/2014/main" id="{1C60F733-076D-4A45-B65F-D7F469CB0627}"/>
                  </a:ext>
                </a:extLst>
              </p:cNvPr>
              <p:cNvSpPr/>
              <p:nvPr/>
            </p:nvSpPr>
            <p:spPr>
              <a:xfrm>
                <a:off x="3795712" y="3261170"/>
                <a:ext cx="69601" cy="696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Oval 42">
                <a:extLst>
                  <a:ext uri="{FF2B5EF4-FFF2-40B4-BE49-F238E27FC236}">
                    <a16:creationId xmlns:a16="http://schemas.microsoft.com/office/drawing/2014/main" id="{C121C3F6-EDB4-4A4C-BC95-3514922B9F02}"/>
                  </a:ext>
                </a:extLst>
              </p:cNvPr>
              <p:cNvSpPr/>
              <p:nvPr/>
            </p:nvSpPr>
            <p:spPr>
              <a:xfrm>
                <a:off x="4472508" y="2618156"/>
                <a:ext cx="216096" cy="216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Oval 43">
                <a:extLst>
                  <a:ext uri="{FF2B5EF4-FFF2-40B4-BE49-F238E27FC236}">
                    <a16:creationId xmlns:a16="http://schemas.microsoft.com/office/drawing/2014/main" id="{5E5C1A37-A5E2-4F86-95F2-63F740A56156}"/>
                  </a:ext>
                </a:extLst>
              </p:cNvPr>
              <p:cNvSpPr/>
              <p:nvPr/>
            </p:nvSpPr>
            <p:spPr>
              <a:xfrm>
                <a:off x="4548857" y="3030982"/>
                <a:ext cx="145940" cy="1459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Oval 44">
                <a:extLst>
                  <a:ext uri="{FF2B5EF4-FFF2-40B4-BE49-F238E27FC236}">
                    <a16:creationId xmlns:a16="http://schemas.microsoft.com/office/drawing/2014/main" id="{E7C0E795-6AC1-4C99-97ED-874CFF055F49}"/>
                  </a:ext>
                </a:extLst>
              </p:cNvPr>
              <p:cNvSpPr/>
              <p:nvPr/>
            </p:nvSpPr>
            <p:spPr>
              <a:xfrm>
                <a:off x="3938255" y="2513055"/>
                <a:ext cx="216096" cy="216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Oval 45">
                <a:extLst>
                  <a:ext uri="{FF2B5EF4-FFF2-40B4-BE49-F238E27FC236}">
                    <a16:creationId xmlns:a16="http://schemas.microsoft.com/office/drawing/2014/main" id="{03349509-5EC0-4269-A8BF-BAAF052DAE9A}"/>
                  </a:ext>
                </a:extLst>
              </p:cNvPr>
              <p:cNvSpPr/>
              <p:nvPr/>
            </p:nvSpPr>
            <p:spPr>
              <a:xfrm>
                <a:off x="4073105" y="2798485"/>
                <a:ext cx="148913" cy="1489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Oval 46">
                <a:extLst>
                  <a:ext uri="{FF2B5EF4-FFF2-40B4-BE49-F238E27FC236}">
                    <a16:creationId xmlns:a16="http://schemas.microsoft.com/office/drawing/2014/main" id="{939D37C6-5622-40A7-AFEE-8DBEB779A8EA}"/>
                  </a:ext>
                </a:extLst>
              </p:cNvPr>
              <p:cNvSpPr/>
              <p:nvPr/>
            </p:nvSpPr>
            <p:spPr>
              <a:xfrm>
                <a:off x="4289540" y="2843556"/>
                <a:ext cx="216096" cy="216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68" name="Oval 47">
                <a:extLst>
                  <a:ext uri="{FF2B5EF4-FFF2-40B4-BE49-F238E27FC236}">
                    <a16:creationId xmlns:a16="http://schemas.microsoft.com/office/drawing/2014/main" id="{B977A30D-E19E-4918-BF2E-D5EE19D0985A}"/>
                  </a:ext>
                </a:extLst>
              </p:cNvPr>
              <p:cNvSpPr/>
              <p:nvPr/>
            </p:nvSpPr>
            <p:spPr>
              <a:xfrm>
                <a:off x="3929407" y="2815606"/>
                <a:ext cx="69601" cy="696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Oval 48">
                <a:extLst>
                  <a:ext uri="{FF2B5EF4-FFF2-40B4-BE49-F238E27FC236}">
                    <a16:creationId xmlns:a16="http://schemas.microsoft.com/office/drawing/2014/main" id="{5FCFABBA-70A9-4560-B555-B71A5282F413}"/>
                  </a:ext>
                </a:extLst>
              </p:cNvPr>
              <p:cNvSpPr/>
              <p:nvPr/>
            </p:nvSpPr>
            <p:spPr>
              <a:xfrm>
                <a:off x="4703474" y="2910805"/>
                <a:ext cx="69601" cy="696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Oval 49">
                <a:extLst>
                  <a:ext uri="{FF2B5EF4-FFF2-40B4-BE49-F238E27FC236}">
                    <a16:creationId xmlns:a16="http://schemas.microsoft.com/office/drawing/2014/main" id="{66790098-BDDF-4CA9-A029-5871D0DD8AA2}"/>
                  </a:ext>
                </a:extLst>
              </p:cNvPr>
              <p:cNvSpPr/>
              <p:nvPr/>
            </p:nvSpPr>
            <p:spPr>
              <a:xfrm>
                <a:off x="4274527" y="2578359"/>
                <a:ext cx="145940" cy="1459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Oval 50">
                <a:extLst>
                  <a:ext uri="{FF2B5EF4-FFF2-40B4-BE49-F238E27FC236}">
                    <a16:creationId xmlns:a16="http://schemas.microsoft.com/office/drawing/2014/main" id="{EBE41207-3909-4595-A1EB-ECCCD0CB07C4}"/>
                  </a:ext>
                </a:extLst>
              </p:cNvPr>
              <p:cNvSpPr/>
              <p:nvPr/>
            </p:nvSpPr>
            <p:spPr>
              <a:xfrm>
                <a:off x="4102857" y="3041925"/>
                <a:ext cx="208274" cy="2082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Oval 51">
                <a:extLst>
                  <a:ext uri="{FF2B5EF4-FFF2-40B4-BE49-F238E27FC236}">
                    <a16:creationId xmlns:a16="http://schemas.microsoft.com/office/drawing/2014/main" id="{382141FC-42D5-4405-BCE7-237E12CC7284}"/>
                  </a:ext>
                </a:extLst>
              </p:cNvPr>
              <p:cNvSpPr/>
              <p:nvPr/>
            </p:nvSpPr>
            <p:spPr>
              <a:xfrm>
                <a:off x="4389109" y="3158446"/>
                <a:ext cx="69601" cy="696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Oval 52">
                <a:extLst>
                  <a:ext uri="{FF2B5EF4-FFF2-40B4-BE49-F238E27FC236}">
                    <a16:creationId xmlns:a16="http://schemas.microsoft.com/office/drawing/2014/main" id="{693A3AAA-F9AE-4FD2-A6DE-E218206C0E81}"/>
                  </a:ext>
                </a:extLst>
              </p:cNvPr>
              <p:cNvSpPr/>
              <p:nvPr/>
            </p:nvSpPr>
            <p:spPr>
              <a:xfrm>
                <a:off x="3939187" y="3193246"/>
                <a:ext cx="145940" cy="1459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Oval 53">
                <a:extLst>
                  <a:ext uri="{FF2B5EF4-FFF2-40B4-BE49-F238E27FC236}">
                    <a16:creationId xmlns:a16="http://schemas.microsoft.com/office/drawing/2014/main" id="{1CE0980C-56D9-4C3D-A163-A8F976C12CB1}"/>
                  </a:ext>
                </a:extLst>
              </p:cNvPr>
              <p:cNvSpPr/>
              <p:nvPr/>
            </p:nvSpPr>
            <p:spPr>
              <a:xfrm>
                <a:off x="4475887" y="3228532"/>
                <a:ext cx="145940" cy="1459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Oval 54">
                <a:extLst>
                  <a:ext uri="{FF2B5EF4-FFF2-40B4-BE49-F238E27FC236}">
                    <a16:creationId xmlns:a16="http://schemas.microsoft.com/office/drawing/2014/main" id="{D8516408-52D1-4A5E-BC51-428D55B07B98}"/>
                  </a:ext>
                </a:extLst>
              </p:cNvPr>
              <p:cNvSpPr/>
              <p:nvPr/>
            </p:nvSpPr>
            <p:spPr>
              <a:xfrm>
                <a:off x="4265246" y="3282338"/>
                <a:ext cx="69601" cy="696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7" name="Group 15">
              <a:extLst>
                <a:ext uri="{FF2B5EF4-FFF2-40B4-BE49-F238E27FC236}">
                  <a16:creationId xmlns:a16="http://schemas.microsoft.com/office/drawing/2014/main" id="{E078A529-82CC-44D6-A3E2-2B46CD41D321}"/>
                </a:ext>
              </a:extLst>
            </p:cNvPr>
            <p:cNvGrpSpPr/>
            <p:nvPr/>
          </p:nvGrpSpPr>
          <p:grpSpPr>
            <a:xfrm>
              <a:off x="1283221" y="3047469"/>
              <a:ext cx="7567172" cy="814400"/>
              <a:chOff x="622821" y="3778989"/>
              <a:chExt cx="7567172" cy="814400"/>
            </a:xfrm>
          </p:grpSpPr>
          <p:sp>
            <p:nvSpPr>
              <p:cNvPr id="58" name="TextBox 203">
                <a:extLst>
                  <a:ext uri="{FF2B5EF4-FFF2-40B4-BE49-F238E27FC236}">
                    <a16:creationId xmlns:a16="http://schemas.microsoft.com/office/drawing/2014/main" id="{A46B805D-A993-4B4A-9A8D-AF9AE972A7C8}"/>
                  </a:ext>
                </a:extLst>
              </p:cNvPr>
              <p:cNvSpPr txBox="1"/>
              <p:nvPr/>
            </p:nvSpPr>
            <p:spPr>
              <a:xfrm>
                <a:off x="1820280" y="3778989"/>
                <a:ext cx="6369713" cy="814400"/>
              </a:xfrm>
              <a:prstGeom prst="rect">
                <a:avLst/>
              </a:prstGeom>
              <a:noFill/>
            </p:spPr>
            <p:txBody>
              <a:bodyPr wrap="square" rtlCol="0">
                <a:spAutoFit/>
              </a:bodyPr>
              <a:lstStyle/>
              <a:p>
                <a:r>
                  <a:rPr lang="fr-FR" b="1" dirty="0">
                    <a:solidFill>
                      <a:schemeClr val="bg1">
                        <a:lumMod val="95000"/>
                      </a:schemeClr>
                    </a:solidFill>
                  </a:rPr>
                  <a:t>Explosion des données sur les réseaux sociaux</a:t>
                </a:r>
              </a:p>
            </p:txBody>
          </p:sp>
          <p:pic>
            <p:nvPicPr>
              <p:cNvPr id="59" name="Picture 11">
                <a:extLst>
                  <a:ext uri="{FF2B5EF4-FFF2-40B4-BE49-F238E27FC236}">
                    <a16:creationId xmlns:a16="http://schemas.microsoft.com/office/drawing/2014/main" id="{EA0C65CB-513B-4B75-A8EB-65633BB8AFA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2821" y="3816960"/>
                <a:ext cx="1103583" cy="533456"/>
              </a:xfrm>
              <a:prstGeom prst="rect">
                <a:avLst/>
              </a:prstGeom>
            </p:spPr>
          </p:pic>
        </p:grpSp>
      </p:grpSp>
      <p:grpSp>
        <p:nvGrpSpPr>
          <p:cNvPr id="88" name="Group 17">
            <a:extLst>
              <a:ext uri="{FF2B5EF4-FFF2-40B4-BE49-F238E27FC236}">
                <a16:creationId xmlns:a16="http://schemas.microsoft.com/office/drawing/2014/main" id="{533CFFC6-D119-4618-83AF-AC86816E0AA8}"/>
              </a:ext>
            </a:extLst>
          </p:cNvPr>
          <p:cNvGrpSpPr/>
          <p:nvPr/>
        </p:nvGrpSpPr>
        <p:grpSpPr>
          <a:xfrm>
            <a:off x="888074" y="1837163"/>
            <a:ext cx="4535039" cy="1116000"/>
            <a:chOff x="1272383" y="1621362"/>
            <a:chExt cx="9330670" cy="1109915"/>
          </a:xfrm>
        </p:grpSpPr>
        <p:sp>
          <p:nvSpPr>
            <p:cNvPr id="89" name="Rounded Rectangle 4">
              <a:extLst>
                <a:ext uri="{FF2B5EF4-FFF2-40B4-BE49-F238E27FC236}">
                  <a16:creationId xmlns:a16="http://schemas.microsoft.com/office/drawing/2014/main" id="{BDF4A22C-BB43-4829-9C6E-FE19839B9F33}"/>
                </a:ext>
              </a:extLst>
            </p:cNvPr>
            <p:cNvSpPr/>
            <p:nvPr/>
          </p:nvSpPr>
          <p:spPr>
            <a:xfrm>
              <a:off x="1272383" y="1715270"/>
              <a:ext cx="9330670" cy="896411"/>
            </a:xfrm>
            <a:prstGeom prst="roundRect">
              <a:avLst>
                <a:gd name="adj" fmla="val 87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90" name="Group 244">
              <a:extLst>
                <a:ext uri="{FF2B5EF4-FFF2-40B4-BE49-F238E27FC236}">
                  <a16:creationId xmlns:a16="http://schemas.microsoft.com/office/drawing/2014/main" id="{84CC23E5-A3DF-49C9-8C52-DCDCFAFC6626}"/>
                </a:ext>
              </a:extLst>
            </p:cNvPr>
            <p:cNvGrpSpPr/>
            <p:nvPr/>
          </p:nvGrpSpPr>
          <p:grpSpPr>
            <a:xfrm>
              <a:off x="9196252" y="1621362"/>
              <a:ext cx="1260676" cy="1109915"/>
              <a:chOff x="3605036" y="2426787"/>
              <a:chExt cx="1260676" cy="1109914"/>
            </a:xfrm>
            <a:solidFill>
              <a:schemeClr val="bg1">
                <a:lumMod val="95000"/>
              </a:schemeClr>
            </a:solidFill>
          </p:grpSpPr>
          <p:sp>
            <p:nvSpPr>
              <p:cNvPr id="111" name="Rectangle 110">
                <a:extLst>
                  <a:ext uri="{FF2B5EF4-FFF2-40B4-BE49-F238E27FC236}">
                    <a16:creationId xmlns:a16="http://schemas.microsoft.com/office/drawing/2014/main" id="{A603C362-F4E7-4860-BA5D-193B7A4074FC}"/>
                  </a:ext>
                </a:extLst>
              </p:cNvPr>
              <p:cNvSpPr/>
              <p:nvPr/>
            </p:nvSpPr>
            <p:spPr>
              <a:xfrm>
                <a:off x="3752850" y="2519362"/>
                <a:ext cx="927590" cy="9001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263">
                <a:extLst>
                  <a:ext uri="{FF2B5EF4-FFF2-40B4-BE49-F238E27FC236}">
                    <a16:creationId xmlns:a16="http://schemas.microsoft.com/office/drawing/2014/main" id="{A7DCC574-6165-4C9C-8BED-7B273FF7D3A9}"/>
                  </a:ext>
                </a:extLst>
              </p:cNvPr>
              <p:cNvSpPr/>
              <p:nvPr/>
            </p:nvSpPr>
            <p:spPr>
              <a:xfrm>
                <a:off x="3635623" y="3302248"/>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264">
                <a:extLst>
                  <a:ext uri="{FF2B5EF4-FFF2-40B4-BE49-F238E27FC236}">
                    <a16:creationId xmlns:a16="http://schemas.microsoft.com/office/drawing/2014/main" id="{F7350D2D-DF8D-4284-B47E-69FAD282D2C3}"/>
                  </a:ext>
                </a:extLst>
              </p:cNvPr>
              <p:cNvSpPr/>
              <p:nvPr/>
            </p:nvSpPr>
            <p:spPr>
              <a:xfrm>
                <a:off x="3672627" y="3244002"/>
                <a:ext cx="99273" cy="992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265">
                <a:extLst>
                  <a:ext uri="{FF2B5EF4-FFF2-40B4-BE49-F238E27FC236}">
                    <a16:creationId xmlns:a16="http://schemas.microsoft.com/office/drawing/2014/main" id="{94E4B885-6A2C-4371-82F3-69D3EF36BC17}"/>
                  </a:ext>
                </a:extLst>
              </p:cNvPr>
              <p:cNvSpPr/>
              <p:nvPr/>
            </p:nvSpPr>
            <p:spPr>
              <a:xfrm>
                <a:off x="3605036" y="2969418"/>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266">
                <a:extLst>
                  <a:ext uri="{FF2B5EF4-FFF2-40B4-BE49-F238E27FC236}">
                    <a16:creationId xmlns:a16="http://schemas.microsoft.com/office/drawing/2014/main" id="{42421C22-5AB5-4858-856B-6C0EB88CC4D0}"/>
                  </a:ext>
                </a:extLst>
              </p:cNvPr>
              <p:cNvSpPr/>
              <p:nvPr/>
            </p:nvSpPr>
            <p:spPr>
              <a:xfrm>
                <a:off x="3690762" y="2582114"/>
                <a:ext cx="162276" cy="1622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267">
                <a:extLst>
                  <a:ext uri="{FF2B5EF4-FFF2-40B4-BE49-F238E27FC236}">
                    <a16:creationId xmlns:a16="http://schemas.microsoft.com/office/drawing/2014/main" id="{778A1B51-1FB4-4054-B235-9E198C88D2A1}"/>
                  </a:ext>
                </a:extLst>
              </p:cNvPr>
              <p:cNvSpPr/>
              <p:nvPr/>
            </p:nvSpPr>
            <p:spPr>
              <a:xfrm>
                <a:off x="3610888" y="2676352"/>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268">
                <a:extLst>
                  <a:ext uri="{FF2B5EF4-FFF2-40B4-BE49-F238E27FC236}">
                    <a16:creationId xmlns:a16="http://schemas.microsoft.com/office/drawing/2014/main" id="{B6AD9C00-018C-460A-BB4F-3EA99DCBB62E}"/>
                  </a:ext>
                </a:extLst>
              </p:cNvPr>
              <p:cNvSpPr/>
              <p:nvPr/>
            </p:nvSpPr>
            <p:spPr>
              <a:xfrm>
                <a:off x="4563213" y="2426787"/>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269">
                <a:extLst>
                  <a:ext uri="{FF2B5EF4-FFF2-40B4-BE49-F238E27FC236}">
                    <a16:creationId xmlns:a16="http://schemas.microsoft.com/office/drawing/2014/main" id="{2083A1DD-79D8-4BF8-897C-7A346367EFFC}"/>
                  </a:ext>
                </a:extLst>
              </p:cNvPr>
              <p:cNvSpPr/>
              <p:nvPr/>
            </p:nvSpPr>
            <p:spPr>
              <a:xfrm>
                <a:off x="4631259" y="3287765"/>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270">
                <a:extLst>
                  <a:ext uri="{FF2B5EF4-FFF2-40B4-BE49-F238E27FC236}">
                    <a16:creationId xmlns:a16="http://schemas.microsoft.com/office/drawing/2014/main" id="{72FB7815-CFBA-4DB2-8B19-3E6FF66F9B8F}"/>
                  </a:ext>
                </a:extLst>
              </p:cNvPr>
              <p:cNvSpPr/>
              <p:nvPr/>
            </p:nvSpPr>
            <p:spPr>
              <a:xfrm>
                <a:off x="4649996" y="3159321"/>
                <a:ext cx="82053" cy="820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271">
                <a:extLst>
                  <a:ext uri="{FF2B5EF4-FFF2-40B4-BE49-F238E27FC236}">
                    <a16:creationId xmlns:a16="http://schemas.microsoft.com/office/drawing/2014/main" id="{2831ABAB-D7E9-4D6A-8EF5-94BD89616F51}"/>
                  </a:ext>
                </a:extLst>
              </p:cNvPr>
              <p:cNvSpPr/>
              <p:nvPr/>
            </p:nvSpPr>
            <p:spPr>
              <a:xfrm>
                <a:off x="4631259" y="3030982"/>
                <a:ext cx="147389" cy="1473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272">
                <a:extLst>
                  <a:ext uri="{FF2B5EF4-FFF2-40B4-BE49-F238E27FC236}">
                    <a16:creationId xmlns:a16="http://schemas.microsoft.com/office/drawing/2014/main" id="{28266864-A765-4C45-84EE-B6D5CF21218A}"/>
                  </a:ext>
                </a:extLst>
              </p:cNvPr>
              <p:cNvSpPr/>
              <p:nvPr/>
            </p:nvSpPr>
            <p:spPr>
              <a:xfrm>
                <a:off x="4532769" y="2611605"/>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273">
                <a:extLst>
                  <a:ext uri="{FF2B5EF4-FFF2-40B4-BE49-F238E27FC236}">
                    <a16:creationId xmlns:a16="http://schemas.microsoft.com/office/drawing/2014/main" id="{A54B2B7B-C9C6-4D4A-95D6-D0F47C6C0FCB}"/>
                  </a:ext>
                </a:extLst>
              </p:cNvPr>
              <p:cNvSpPr/>
              <p:nvPr/>
            </p:nvSpPr>
            <p:spPr>
              <a:xfrm>
                <a:off x="4621827" y="2802683"/>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245">
              <a:extLst>
                <a:ext uri="{FF2B5EF4-FFF2-40B4-BE49-F238E27FC236}">
                  <a16:creationId xmlns:a16="http://schemas.microsoft.com/office/drawing/2014/main" id="{098CAED2-9ED5-4C63-8F95-5999E6767E9F}"/>
                </a:ext>
              </a:extLst>
            </p:cNvPr>
            <p:cNvGrpSpPr/>
            <p:nvPr/>
          </p:nvGrpSpPr>
          <p:grpSpPr>
            <a:xfrm>
              <a:off x="9263843" y="1707630"/>
              <a:ext cx="1100448" cy="861418"/>
              <a:chOff x="3672627" y="2513055"/>
              <a:chExt cx="1100448" cy="861417"/>
            </a:xfrm>
          </p:grpSpPr>
          <p:sp>
            <p:nvSpPr>
              <p:cNvPr id="95" name="Oval 246">
                <a:extLst>
                  <a:ext uri="{FF2B5EF4-FFF2-40B4-BE49-F238E27FC236}">
                    <a16:creationId xmlns:a16="http://schemas.microsoft.com/office/drawing/2014/main" id="{EE1CFD77-F9AA-4820-A48C-A29382ACB197}"/>
                  </a:ext>
                </a:extLst>
              </p:cNvPr>
              <p:cNvSpPr/>
              <p:nvPr/>
            </p:nvSpPr>
            <p:spPr>
              <a:xfrm>
                <a:off x="3672627" y="2707322"/>
                <a:ext cx="156778" cy="1567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247">
                <a:extLst>
                  <a:ext uri="{FF2B5EF4-FFF2-40B4-BE49-F238E27FC236}">
                    <a16:creationId xmlns:a16="http://schemas.microsoft.com/office/drawing/2014/main" id="{015834A6-D1C7-445D-A5D0-260F87761E50}"/>
                  </a:ext>
                </a:extLst>
              </p:cNvPr>
              <p:cNvSpPr/>
              <p:nvPr/>
            </p:nvSpPr>
            <p:spPr>
              <a:xfrm>
                <a:off x="3824673" y="2962275"/>
                <a:ext cx="216096" cy="216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248">
                <a:extLst>
                  <a:ext uri="{FF2B5EF4-FFF2-40B4-BE49-F238E27FC236}">
                    <a16:creationId xmlns:a16="http://schemas.microsoft.com/office/drawing/2014/main" id="{B5E6A653-0CE7-441B-A899-86A306C19E4A}"/>
                  </a:ext>
                </a:extLst>
              </p:cNvPr>
              <p:cNvSpPr/>
              <p:nvPr/>
            </p:nvSpPr>
            <p:spPr>
              <a:xfrm>
                <a:off x="3795712" y="3261170"/>
                <a:ext cx="69601" cy="696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249">
                <a:extLst>
                  <a:ext uri="{FF2B5EF4-FFF2-40B4-BE49-F238E27FC236}">
                    <a16:creationId xmlns:a16="http://schemas.microsoft.com/office/drawing/2014/main" id="{0E0148E4-09D1-4F08-A214-E8DC2E7F16F1}"/>
                  </a:ext>
                </a:extLst>
              </p:cNvPr>
              <p:cNvSpPr/>
              <p:nvPr/>
            </p:nvSpPr>
            <p:spPr>
              <a:xfrm>
                <a:off x="4472508" y="2618156"/>
                <a:ext cx="216096" cy="216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250">
                <a:extLst>
                  <a:ext uri="{FF2B5EF4-FFF2-40B4-BE49-F238E27FC236}">
                    <a16:creationId xmlns:a16="http://schemas.microsoft.com/office/drawing/2014/main" id="{84BEEEBE-5507-473B-B52A-393695EC96C7}"/>
                  </a:ext>
                </a:extLst>
              </p:cNvPr>
              <p:cNvSpPr/>
              <p:nvPr/>
            </p:nvSpPr>
            <p:spPr>
              <a:xfrm>
                <a:off x="4548857" y="3030982"/>
                <a:ext cx="145940" cy="1459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251">
                <a:extLst>
                  <a:ext uri="{FF2B5EF4-FFF2-40B4-BE49-F238E27FC236}">
                    <a16:creationId xmlns:a16="http://schemas.microsoft.com/office/drawing/2014/main" id="{DB796330-C5E2-4C64-918D-49BDAB2BF0F1}"/>
                  </a:ext>
                </a:extLst>
              </p:cNvPr>
              <p:cNvSpPr/>
              <p:nvPr/>
            </p:nvSpPr>
            <p:spPr>
              <a:xfrm>
                <a:off x="3938255" y="2513055"/>
                <a:ext cx="216096" cy="216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252">
                <a:extLst>
                  <a:ext uri="{FF2B5EF4-FFF2-40B4-BE49-F238E27FC236}">
                    <a16:creationId xmlns:a16="http://schemas.microsoft.com/office/drawing/2014/main" id="{EBCEADD9-DAA8-489B-B7FD-211E1A652596}"/>
                  </a:ext>
                </a:extLst>
              </p:cNvPr>
              <p:cNvSpPr/>
              <p:nvPr/>
            </p:nvSpPr>
            <p:spPr>
              <a:xfrm>
                <a:off x="4073105" y="2798485"/>
                <a:ext cx="148913" cy="1489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253">
                <a:extLst>
                  <a:ext uri="{FF2B5EF4-FFF2-40B4-BE49-F238E27FC236}">
                    <a16:creationId xmlns:a16="http://schemas.microsoft.com/office/drawing/2014/main" id="{E9DCFCF7-DF34-4AB5-922D-45187D88BD65}"/>
                  </a:ext>
                </a:extLst>
              </p:cNvPr>
              <p:cNvSpPr/>
              <p:nvPr/>
            </p:nvSpPr>
            <p:spPr>
              <a:xfrm>
                <a:off x="4289540" y="2843556"/>
                <a:ext cx="216096" cy="216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3" name="Oval 254">
                <a:extLst>
                  <a:ext uri="{FF2B5EF4-FFF2-40B4-BE49-F238E27FC236}">
                    <a16:creationId xmlns:a16="http://schemas.microsoft.com/office/drawing/2014/main" id="{A8C5C0ED-0F26-4063-82D0-4F7CFB05922B}"/>
                  </a:ext>
                </a:extLst>
              </p:cNvPr>
              <p:cNvSpPr/>
              <p:nvPr/>
            </p:nvSpPr>
            <p:spPr>
              <a:xfrm>
                <a:off x="3929407" y="2815606"/>
                <a:ext cx="69601" cy="696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255">
                <a:extLst>
                  <a:ext uri="{FF2B5EF4-FFF2-40B4-BE49-F238E27FC236}">
                    <a16:creationId xmlns:a16="http://schemas.microsoft.com/office/drawing/2014/main" id="{920CF1F1-A02E-404F-980C-B21A8966D4BC}"/>
                  </a:ext>
                </a:extLst>
              </p:cNvPr>
              <p:cNvSpPr/>
              <p:nvPr/>
            </p:nvSpPr>
            <p:spPr>
              <a:xfrm>
                <a:off x="4703474" y="2910805"/>
                <a:ext cx="69601" cy="696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256">
                <a:extLst>
                  <a:ext uri="{FF2B5EF4-FFF2-40B4-BE49-F238E27FC236}">
                    <a16:creationId xmlns:a16="http://schemas.microsoft.com/office/drawing/2014/main" id="{2979D43D-761A-416D-9EE8-EDF407EE8C42}"/>
                  </a:ext>
                </a:extLst>
              </p:cNvPr>
              <p:cNvSpPr/>
              <p:nvPr/>
            </p:nvSpPr>
            <p:spPr>
              <a:xfrm>
                <a:off x="4274527" y="2578359"/>
                <a:ext cx="145940" cy="1459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257">
                <a:extLst>
                  <a:ext uri="{FF2B5EF4-FFF2-40B4-BE49-F238E27FC236}">
                    <a16:creationId xmlns:a16="http://schemas.microsoft.com/office/drawing/2014/main" id="{2C7E386A-9ACA-47D3-9EDD-C3748015798F}"/>
                  </a:ext>
                </a:extLst>
              </p:cNvPr>
              <p:cNvSpPr/>
              <p:nvPr/>
            </p:nvSpPr>
            <p:spPr>
              <a:xfrm>
                <a:off x="4102857" y="3041925"/>
                <a:ext cx="208274" cy="2082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258">
                <a:extLst>
                  <a:ext uri="{FF2B5EF4-FFF2-40B4-BE49-F238E27FC236}">
                    <a16:creationId xmlns:a16="http://schemas.microsoft.com/office/drawing/2014/main" id="{F81E474A-794B-4EB4-8E1E-B8B7F6A17B94}"/>
                  </a:ext>
                </a:extLst>
              </p:cNvPr>
              <p:cNvSpPr/>
              <p:nvPr/>
            </p:nvSpPr>
            <p:spPr>
              <a:xfrm>
                <a:off x="4389109" y="3158446"/>
                <a:ext cx="69601" cy="696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259">
                <a:extLst>
                  <a:ext uri="{FF2B5EF4-FFF2-40B4-BE49-F238E27FC236}">
                    <a16:creationId xmlns:a16="http://schemas.microsoft.com/office/drawing/2014/main" id="{38B3A1F0-B97E-44D4-B408-AAB25B72B901}"/>
                  </a:ext>
                </a:extLst>
              </p:cNvPr>
              <p:cNvSpPr/>
              <p:nvPr/>
            </p:nvSpPr>
            <p:spPr>
              <a:xfrm>
                <a:off x="3939187" y="3193246"/>
                <a:ext cx="145940" cy="1459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260">
                <a:extLst>
                  <a:ext uri="{FF2B5EF4-FFF2-40B4-BE49-F238E27FC236}">
                    <a16:creationId xmlns:a16="http://schemas.microsoft.com/office/drawing/2014/main" id="{10A0156D-0596-4077-A3FC-6A4BAFBBEBD7}"/>
                  </a:ext>
                </a:extLst>
              </p:cNvPr>
              <p:cNvSpPr/>
              <p:nvPr/>
            </p:nvSpPr>
            <p:spPr>
              <a:xfrm>
                <a:off x="4475887" y="3228532"/>
                <a:ext cx="145940" cy="1459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261">
                <a:extLst>
                  <a:ext uri="{FF2B5EF4-FFF2-40B4-BE49-F238E27FC236}">
                    <a16:creationId xmlns:a16="http://schemas.microsoft.com/office/drawing/2014/main" id="{AE0A3918-B235-45D7-86FD-EF2DACD7AADE}"/>
                  </a:ext>
                </a:extLst>
              </p:cNvPr>
              <p:cNvSpPr/>
              <p:nvPr/>
            </p:nvSpPr>
            <p:spPr>
              <a:xfrm>
                <a:off x="4265246" y="3282338"/>
                <a:ext cx="69601" cy="696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14">
              <a:extLst>
                <a:ext uri="{FF2B5EF4-FFF2-40B4-BE49-F238E27FC236}">
                  <a16:creationId xmlns:a16="http://schemas.microsoft.com/office/drawing/2014/main" id="{5367EB6A-B613-4C70-9EE6-A55C77928135}"/>
                </a:ext>
              </a:extLst>
            </p:cNvPr>
            <p:cNvGrpSpPr/>
            <p:nvPr/>
          </p:nvGrpSpPr>
          <p:grpSpPr>
            <a:xfrm>
              <a:off x="1357954" y="1818163"/>
              <a:ext cx="6062298" cy="899015"/>
              <a:chOff x="697554" y="2549683"/>
              <a:chExt cx="6062298" cy="899015"/>
            </a:xfrm>
          </p:grpSpPr>
          <p:sp>
            <p:nvSpPr>
              <p:cNvPr id="93" name="TextBox 277">
                <a:extLst>
                  <a:ext uri="{FF2B5EF4-FFF2-40B4-BE49-F238E27FC236}">
                    <a16:creationId xmlns:a16="http://schemas.microsoft.com/office/drawing/2014/main" id="{2D10EC30-DCF3-4A84-AA4C-4AA8DA873D91}"/>
                  </a:ext>
                </a:extLst>
              </p:cNvPr>
              <p:cNvSpPr txBox="1"/>
              <p:nvPr/>
            </p:nvSpPr>
            <p:spPr>
              <a:xfrm>
                <a:off x="1897960" y="2549683"/>
                <a:ext cx="4861892" cy="899015"/>
              </a:xfrm>
              <a:prstGeom prst="rect">
                <a:avLst/>
              </a:prstGeom>
              <a:noFill/>
            </p:spPr>
            <p:txBody>
              <a:bodyPr wrap="square" rtlCol="0">
                <a:spAutoFit/>
              </a:bodyPr>
              <a:lstStyle/>
              <a:p>
                <a:r>
                  <a:rPr lang="fr-FR" b="1" dirty="0">
                    <a:solidFill>
                      <a:schemeClr val="bg1">
                        <a:lumMod val="95000"/>
                      </a:schemeClr>
                    </a:solidFill>
                  </a:rPr>
                  <a:t>Apparition des réseaux sociaux</a:t>
                </a:r>
                <a:endParaRPr lang="id-ID" b="1" dirty="0">
                  <a:solidFill>
                    <a:schemeClr val="bg1">
                      <a:lumMod val="95000"/>
                    </a:schemeClr>
                  </a:solidFill>
                </a:endParaRPr>
              </a:p>
              <a:p>
                <a:endParaRPr lang="id-ID" sz="1900" b="1" dirty="0">
                  <a:solidFill>
                    <a:schemeClr val="bg1">
                      <a:lumMod val="95000"/>
                    </a:schemeClr>
                  </a:solidFill>
                </a:endParaRPr>
              </a:p>
            </p:txBody>
          </p:sp>
          <p:pic>
            <p:nvPicPr>
              <p:cNvPr id="94" name="Picture 13">
                <a:extLst>
                  <a:ext uri="{FF2B5EF4-FFF2-40B4-BE49-F238E27FC236}">
                    <a16:creationId xmlns:a16="http://schemas.microsoft.com/office/drawing/2014/main" id="{FEF54CFB-E05E-4F77-A72A-A1F1C625D6E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7554" y="2612992"/>
                <a:ext cx="1072510" cy="518436"/>
              </a:xfrm>
              <a:prstGeom prst="rect">
                <a:avLst/>
              </a:prstGeom>
            </p:spPr>
          </p:pic>
        </p:grpSp>
      </p:grpSp>
      <p:grpSp>
        <p:nvGrpSpPr>
          <p:cNvPr id="161" name="Groupe 160">
            <a:extLst>
              <a:ext uri="{FF2B5EF4-FFF2-40B4-BE49-F238E27FC236}">
                <a16:creationId xmlns:a16="http://schemas.microsoft.com/office/drawing/2014/main" id="{63312706-987F-4A7A-B75B-F6533024EE2D}"/>
              </a:ext>
            </a:extLst>
          </p:cNvPr>
          <p:cNvGrpSpPr/>
          <p:nvPr/>
        </p:nvGrpSpPr>
        <p:grpSpPr>
          <a:xfrm>
            <a:off x="6350311" y="3359048"/>
            <a:ext cx="4784844" cy="1116000"/>
            <a:chOff x="6570283" y="3359048"/>
            <a:chExt cx="4564871" cy="1152000"/>
          </a:xfrm>
        </p:grpSpPr>
        <p:sp>
          <p:nvSpPr>
            <p:cNvPr id="124" name="Rounded Rectangle 68">
              <a:extLst>
                <a:ext uri="{FF2B5EF4-FFF2-40B4-BE49-F238E27FC236}">
                  <a16:creationId xmlns:a16="http://schemas.microsoft.com/office/drawing/2014/main" id="{85FFB0BD-FA0A-428C-B4AE-A4BF7E5691A9}"/>
                </a:ext>
              </a:extLst>
            </p:cNvPr>
            <p:cNvSpPr/>
            <p:nvPr/>
          </p:nvSpPr>
          <p:spPr>
            <a:xfrm>
              <a:off x="6570283" y="3456054"/>
              <a:ext cx="4564871" cy="934244"/>
            </a:xfrm>
            <a:prstGeom prst="roundRect">
              <a:avLst>
                <a:gd name="adj" fmla="val 873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25" name="Group 69">
              <a:extLst>
                <a:ext uri="{FF2B5EF4-FFF2-40B4-BE49-F238E27FC236}">
                  <a16:creationId xmlns:a16="http://schemas.microsoft.com/office/drawing/2014/main" id="{CC537E2B-B7F8-426D-9F72-39C0F39E9D80}"/>
                </a:ext>
              </a:extLst>
            </p:cNvPr>
            <p:cNvGrpSpPr/>
            <p:nvPr/>
          </p:nvGrpSpPr>
          <p:grpSpPr>
            <a:xfrm>
              <a:off x="10473401" y="3359048"/>
              <a:ext cx="616764" cy="1152000"/>
              <a:chOff x="3605041" y="2426790"/>
              <a:chExt cx="1260679" cy="1109914"/>
            </a:xfrm>
            <a:solidFill>
              <a:schemeClr val="bg1">
                <a:lumMod val="95000"/>
              </a:schemeClr>
            </a:solidFill>
          </p:grpSpPr>
          <p:sp>
            <p:nvSpPr>
              <p:cNvPr id="146" name="Rectangle 145">
                <a:extLst>
                  <a:ext uri="{FF2B5EF4-FFF2-40B4-BE49-F238E27FC236}">
                    <a16:creationId xmlns:a16="http://schemas.microsoft.com/office/drawing/2014/main" id="{EB596E54-111E-4AC9-B4E9-323C5E6734CD}"/>
                  </a:ext>
                </a:extLst>
              </p:cNvPr>
              <p:cNvSpPr/>
              <p:nvPr/>
            </p:nvSpPr>
            <p:spPr>
              <a:xfrm>
                <a:off x="3752854" y="2519364"/>
                <a:ext cx="927590" cy="9001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88">
                <a:extLst>
                  <a:ext uri="{FF2B5EF4-FFF2-40B4-BE49-F238E27FC236}">
                    <a16:creationId xmlns:a16="http://schemas.microsoft.com/office/drawing/2014/main" id="{0C98F47C-642A-4A95-B9A5-2E46D088D4B0}"/>
                  </a:ext>
                </a:extLst>
              </p:cNvPr>
              <p:cNvSpPr/>
              <p:nvPr/>
            </p:nvSpPr>
            <p:spPr>
              <a:xfrm>
                <a:off x="3635628" y="3302251"/>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89">
                <a:extLst>
                  <a:ext uri="{FF2B5EF4-FFF2-40B4-BE49-F238E27FC236}">
                    <a16:creationId xmlns:a16="http://schemas.microsoft.com/office/drawing/2014/main" id="{628D34DA-F47C-489F-9047-1C34C14763AB}"/>
                  </a:ext>
                </a:extLst>
              </p:cNvPr>
              <p:cNvSpPr/>
              <p:nvPr/>
            </p:nvSpPr>
            <p:spPr>
              <a:xfrm>
                <a:off x="3672633" y="3244004"/>
                <a:ext cx="99274" cy="992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90">
                <a:extLst>
                  <a:ext uri="{FF2B5EF4-FFF2-40B4-BE49-F238E27FC236}">
                    <a16:creationId xmlns:a16="http://schemas.microsoft.com/office/drawing/2014/main" id="{158A2A79-38BB-4A52-BCBE-BBF723FA8F22}"/>
                  </a:ext>
                </a:extLst>
              </p:cNvPr>
              <p:cNvSpPr/>
              <p:nvPr/>
            </p:nvSpPr>
            <p:spPr>
              <a:xfrm>
                <a:off x="3605041" y="2969421"/>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91">
                <a:extLst>
                  <a:ext uri="{FF2B5EF4-FFF2-40B4-BE49-F238E27FC236}">
                    <a16:creationId xmlns:a16="http://schemas.microsoft.com/office/drawing/2014/main" id="{F45E30CD-0D07-436C-968F-A001A21F30A6}"/>
                  </a:ext>
                </a:extLst>
              </p:cNvPr>
              <p:cNvSpPr/>
              <p:nvPr/>
            </p:nvSpPr>
            <p:spPr>
              <a:xfrm>
                <a:off x="3690767" y="2582116"/>
                <a:ext cx="162277" cy="1622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92">
                <a:extLst>
                  <a:ext uri="{FF2B5EF4-FFF2-40B4-BE49-F238E27FC236}">
                    <a16:creationId xmlns:a16="http://schemas.microsoft.com/office/drawing/2014/main" id="{F5CBA50B-C3B7-4F0D-990D-12D0D21CD703}"/>
                  </a:ext>
                </a:extLst>
              </p:cNvPr>
              <p:cNvSpPr/>
              <p:nvPr/>
            </p:nvSpPr>
            <p:spPr>
              <a:xfrm>
                <a:off x="3610891" y="2676354"/>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93">
                <a:extLst>
                  <a:ext uri="{FF2B5EF4-FFF2-40B4-BE49-F238E27FC236}">
                    <a16:creationId xmlns:a16="http://schemas.microsoft.com/office/drawing/2014/main" id="{50A036B7-2705-4544-845F-A3482B0378A0}"/>
                  </a:ext>
                </a:extLst>
              </p:cNvPr>
              <p:cNvSpPr/>
              <p:nvPr/>
            </p:nvSpPr>
            <p:spPr>
              <a:xfrm>
                <a:off x="4563218" y="2426790"/>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94">
                <a:extLst>
                  <a:ext uri="{FF2B5EF4-FFF2-40B4-BE49-F238E27FC236}">
                    <a16:creationId xmlns:a16="http://schemas.microsoft.com/office/drawing/2014/main" id="{D99E5CAD-8A43-4432-BC9F-69098D29A6F5}"/>
                  </a:ext>
                </a:extLst>
              </p:cNvPr>
              <p:cNvSpPr/>
              <p:nvPr/>
            </p:nvSpPr>
            <p:spPr>
              <a:xfrm>
                <a:off x="4631267" y="3287770"/>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95">
                <a:extLst>
                  <a:ext uri="{FF2B5EF4-FFF2-40B4-BE49-F238E27FC236}">
                    <a16:creationId xmlns:a16="http://schemas.microsoft.com/office/drawing/2014/main" id="{EA253E2B-0F74-4420-A324-B0B43350844B}"/>
                  </a:ext>
                </a:extLst>
              </p:cNvPr>
              <p:cNvSpPr/>
              <p:nvPr/>
            </p:nvSpPr>
            <p:spPr>
              <a:xfrm>
                <a:off x="4650005" y="3159325"/>
                <a:ext cx="82053" cy="820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96">
                <a:extLst>
                  <a:ext uri="{FF2B5EF4-FFF2-40B4-BE49-F238E27FC236}">
                    <a16:creationId xmlns:a16="http://schemas.microsoft.com/office/drawing/2014/main" id="{C63471CC-8FB1-4E18-9C06-3CFFDEB30B86}"/>
                  </a:ext>
                </a:extLst>
              </p:cNvPr>
              <p:cNvSpPr/>
              <p:nvPr/>
            </p:nvSpPr>
            <p:spPr>
              <a:xfrm>
                <a:off x="4631267" y="3030984"/>
                <a:ext cx="147390" cy="1473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97">
                <a:extLst>
                  <a:ext uri="{FF2B5EF4-FFF2-40B4-BE49-F238E27FC236}">
                    <a16:creationId xmlns:a16="http://schemas.microsoft.com/office/drawing/2014/main" id="{5FC5566A-2DA6-48FD-86F7-542888C2D29D}"/>
                  </a:ext>
                </a:extLst>
              </p:cNvPr>
              <p:cNvSpPr/>
              <p:nvPr/>
            </p:nvSpPr>
            <p:spPr>
              <a:xfrm>
                <a:off x="4532772" y="2611605"/>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98">
                <a:extLst>
                  <a:ext uri="{FF2B5EF4-FFF2-40B4-BE49-F238E27FC236}">
                    <a16:creationId xmlns:a16="http://schemas.microsoft.com/office/drawing/2014/main" id="{C234D08D-6D84-4DA6-81FE-768AB55E7338}"/>
                  </a:ext>
                </a:extLst>
              </p:cNvPr>
              <p:cNvSpPr/>
              <p:nvPr/>
            </p:nvSpPr>
            <p:spPr>
              <a:xfrm>
                <a:off x="4621826" y="2802683"/>
                <a:ext cx="234453" cy="2344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70">
              <a:extLst>
                <a:ext uri="{FF2B5EF4-FFF2-40B4-BE49-F238E27FC236}">
                  <a16:creationId xmlns:a16="http://schemas.microsoft.com/office/drawing/2014/main" id="{8414D542-844C-48CB-A0D4-038120A67120}"/>
                </a:ext>
              </a:extLst>
            </p:cNvPr>
            <p:cNvGrpSpPr/>
            <p:nvPr/>
          </p:nvGrpSpPr>
          <p:grpSpPr>
            <a:xfrm>
              <a:off x="10506469" y="3448586"/>
              <a:ext cx="538376" cy="894081"/>
              <a:chOff x="3672627" y="2513055"/>
              <a:chExt cx="1100448" cy="861417"/>
            </a:xfrm>
            <a:solidFill>
              <a:srgbClr val="F06292"/>
            </a:solidFill>
          </p:grpSpPr>
          <p:sp>
            <p:nvSpPr>
              <p:cNvPr id="130" name="Oval 71">
                <a:extLst>
                  <a:ext uri="{FF2B5EF4-FFF2-40B4-BE49-F238E27FC236}">
                    <a16:creationId xmlns:a16="http://schemas.microsoft.com/office/drawing/2014/main" id="{A03ABCC9-6BBA-402E-AF35-8121CD01832A}"/>
                  </a:ext>
                </a:extLst>
              </p:cNvPr>
              <p:cNvSpPr/>
              <p:nvPr/>
            </p:nvSpPr>
            <p:spPr>
              <a:xfrm>
                <a:off x="3672627" y="2707322"/>
                <a:ext cx="156778" cy="15677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72">
                <a:extLst>
                  <a:ext uri="{FF2B5EF4-FFF2-40B4-BE49-F238E27FC236}">
                    <a16:creationId xmlns:a16="http://schemas.microsoft.com/office/drawing/2014/main" id="{2071F162-8A7C-43A1-9B98-34859C8D9917}"/>
                  </a:ext>
                </a:extLst>
              </p:cNvPr>
              <p:cNvSpPr/>
              <p:nvPr/>
            </p:nvSpPr>
            <p:spPr>
              <a:xfrm>
                <a:off x="3824673" y="2962275"/>
                <a:ext cx="216096" cy="21609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73">
                <a:extLst>
                  <a:ext uri="{FF2B5EF4-FFF2-40B4-BE49-F238E27FC236}">
                    <a16:creationId xmlns:a16="http://schemas.microsoft.com/office/drawing/2014/main" id="{29A5769A-7F73-43AC-83E4-6327CF8C45AB}"/>
                  </a:ext>
                </a:extLst>
              </p:cNvPr>
              <p:cNvSpPr/>
              <p:nvPr/>
            </p:nvSpPr>
            <p:spPr>
              <a:xfrm>
                <a:off x="3795712" y="3261170"/>
                <a:ext cx="69601" cy="6960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74">
                <a:extLst>
                  <a:ext uri="{FF2B5EF4-FFF2-40B4-BE49-F238E27FC236}">
                    <a16:creationId xmlns:a16="http://schemas.microsoft.com/office/drawing/2014/main" id="{4AD82BE0-6A05-4C1B-A0D5-BAE5A8FECFF4}"/>
                  </a:ext>
                </a:extLst>
              </p:cNvPr>
              <p:cNvSpPr/>
              <p:nvPr/>
            </p:nvSpPr>
            <p:spPr>
              <a:xfrm>
                <a:off x="4472508" y="2618156"/>
                <a:ext cx="216096" cy="21609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75">
                <a:extLst>
                  <a:ext uri="{FF2B5EF4-FFF2-40B4-BE49-F238E27FC236}">
                    <a16:creationId xmlns:a16="http://schemas.microsoft.com/office/drawing/2014/main" id="{A2A25617-F86C-445E-91CB-CB89525F7F75}"/>
                  </a:ext>
                </a:extLst>
              </p:cNvPr>
              <p:cNvSpPr/>
              <p:nvPr/>
            </p:nvSpPr>
            <p:spPr>
              <a:xfrm>
                <a:off x="4548857" y="3030982"/>
                <a:ext cx="145940" cy="1459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76">
                <a:extLst>
                  <a:ext uri="{FF2B5EF4-FFF2-40B4-BE49-F238E27FC236}">
                    <a16:creationId xmlns:a16="http://schemas.microsoft.com/office/drawing/2014/main" id="{6C8A147D-3894-4D56-914B-E1C8CBF06A7C}"/>
                  </a:ext>
                </a:extLst>
              </p:cNvPr>
              <p:cNvSpPr/>
              <p:nvPr/>
            </p:nvSpPr>
            <p:spPr>
              <a:xfrm>
                <a:off x="3938255" y="2513055"/>
                <a:ext cx="216096" cy="21609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77">
                <a:extLst>
                  <a:ext uri="{FF2B5EF4-FFF2-40B4-BE49-F238E27FC236}">
                    <a16:creationId xmlns:a16="http://schemas.microsoft.com/office/drawing/2014/main" id="{A0902480-EF11-4819-B1CD-736904039C07}"/>
                  </a:ext>
                </a:extLst>
              </p:cNvPr>
              <p:cNvSpPr/>
              <p:nvPr/>
            </p:nvSpPr>
            <p:spPr>
              <a:xfrm>
                <a:off x="4073105" y="2798485"/>
                <a:ext cx="148913" cy="1489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78">
                <a:extLst>
                  <a:ext uri="{FF2B5EF4-FFF2-40B4-BE49-F238E27FC236}">
                    <a16:creationId xmlns:a16="http://schemas.microsoft.com/office/drawing/2014/main" id="{53B96688-0A19-4254-9AB3-2675809B64A3}"/>
                  </a:ext>
                </a:extLst>
              </p:cNvPr>
              <p:cNvSpPr/>
              <p:nvPr/>
            </p:nvSpPr>
            <p:spPr>
              <a:xfrm>
                <a:off x="4289540" y="2843556"/>
                <a:ext cx="216096" cy="21609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8" name="Oval 79">
                <a:extLst>
                  <a:ext uri="{FF2B5EF4-FFF2-40B4-BE49-F238E27FC236}">
                    <a16:creationId xmlns:a16="http://schemas.microsoft.com/office/drawing/2014/main" id="{EC22D030-C683-45AF-993C-DEFF9F51CA9F}"/>
                  </a:ext>
                </a:extLst>
              </p:cNvPr>
              <p:cNvSpPr/>
              <p:nvPr/>
            </p:nvSpPr>
            <p:spPr>
              <a:xfrm>
                <a:off x="3929407" y="2815606"/>
                <a:ext cx="69601" cy="6960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80">
                <a:extLst>
                  <a:ext uri="{FF2B5EF4-FFF2-40B4-BE49-F238E27FC236}">
                    <a16:creationId xmlns:a16="http://schemas.microsoft.com/office/drawing/2014/main" id="{CCC49F7A-B5C7-4740-A9DA-DACADC8C4D61}"/>
                  </a:ext>
                </a:extLst>
              </p:cNvPr>
              <p:cNvSpPr/>
              <p:nvPr/>
            </p:nvSpPr>
            <p:spPr>
              <a:xfrm>
                <a:off x="4703474" y="2910805"/>
                <a:ext cx="69601" cy="6960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81">
                <a:extLst>
                  <a:ext uri="{FF2B5EF4-FFF2-40B4-BE49-F238E27FC236}">
                    <a16:creationId xmlns:a16="http://schemas.microsoft.com/office/drawing/2014/main" id="{F2DDF3F3-22FA-4EFA-8B7D-C550497969A9}"/>
                  </a:ext>
                </a:extLst>
              </p:cNvPr>
              <p:cNvSpPr/>
              <p:nvPr/>
            </p:nvSpPr>
            <p:spPr>
              <a:xfrm>
                <a:off x="4274527" y="2578359"/>
                <a:ext cx="145940" cy="1459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82">
                <a:extLst>
                  <a:ext uri="{FF2B5EF4-FFF2-40B4-BE49-F238E27FC236}">
                    <a16:creationId xmlns:a16="http://schemas.microsoft.com/office/drawing/2014/main" id="{F7FBA19D-D4FA-42C7-828B-557885AFE8F4}"/>
                  </a:ext>
                </a:extLst>
              </p:cNvPr>
              <p:cNvSpPr/>
              <p:nvPr/>
            </p:nvSpPr>
            <p:spPr>
              <a:xfrm>
                <a:off x="4102857" y="3041925"/>
                <a:ext cx="208274" cy="2082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83">
                <a:extLst>
                  <a:ext uri="{FF2B5EF4-FFF2-40B4-BE49-F238E27FC236}">
                    <a16:creationId xmlns:a16="http://schemas.microsoft.com/office/drawing/2014/main" id="{8756D1E4-BD3A-4D17-8EAB-A35C84108299}"/>
                  </a:ext>
                </a:extLst>
              </p:cNvPr>
              <p:cNvSpPr/>
              <p:nvPr/>
            </p:nvSpPr>
            <p:spPr>
              <a:xfrm>
                <a:off x="4389109" y="3158446"/>
                <a:ext cx="69601" cy="6960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84">
                <a:extLst>
                  <a:ext uri="{FF2B5EF4-FFF2-40B4-BE49-F238E27FC236}">
                    <a16:creationId xmlns:a16="http://schemas.microsoft.com/office/drawing/2014/main" id="{D3D35D82-85CD-40BD-B16A-ADDDDBB8974A}"/>
                  </a:ext>
                </a:extLst>
              </p:cNvPr>
              <p:cNvSpPr/>
              <p:nvPr/>
            </p:nvSpPr>
            <p:spPr>
              <a:xfrm>
                <a:off x="3939187" y="3193246"/>
                <a:ext cx="145940" cy="1459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85">
                <a:extLst>
                  <a:ext uri="{FF2B5EF4-FFF2-40B4-BE49-F238E27FC236}">
                    <a16:creationId xmlns:a16="http://schemas.microsoft.com/office/drawing/2014/main" id="{3A12CF92-0A3A-4B5C-BCA3-D27ABBE496BF}"/>
                  </a:ext>
                </a:extLst>
              </p:cNvPr>
              <p:cNvSpPr/>
              <p:nvPr/>
            </p:nvSpPr>
            <p:spPr>
              <a:xfrm>
                <a:off x="4475887" y="3228532"/>
                <a:ext cx="145940" cy="1459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86">
                <a:extLst>
                  <a:ext uri="{FF2B5EF4-FFF2-40B4-BE49-F238E27FC236}">
                    <a16:creationId xmlns:a16="http://schemas.microsoft.com/office/drawing/2014/main" id="{A3846D35-9C7C-4D37-A7C9-7E784403CCEB}"/>
                  </a:ext>
                </a:extLst>
              </p:cNvPr>
              <p:cNvSpPr/>
              <p:nvPr/>
            </p:nvSpPr>
            <p:spPr>
              <a:xfrm>
                <a:off x="4265246" y="3282338"/>
                <a:ext cx="69601" cy="6960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6">
              <a:extLst>
                <a:ext uri="{FF2B5EF4-FFF2-40B4-BE49-F238E27FC236}">
                  <a16:creationId xmlns:a16="http://schemas.microsoft.com/office/drawing/2014/main" id="{CE6F43D8-4981-4016-9089-6479790D3906}"/>
                </a:ext>
              </a:extLst>
            </p:cNvPr>
            <p:cNvGrpSpPr/>
            <p:nvPr/>
          </p:nvGrpSpPr>
          <p:grpSpPr>
            <a:xfrm>
              <a:off x="6624967" y="3654231"/>
              <a:ext cx="614976" cy="553684"/>
              <a:chOff x="723757" y="5047061"/>
              <a:chExt cx="1257021" cy="533456"/>
            </a:xfrm>
          </p:grpSpPr>
          <p:sp>
            <p:nvSpPr>
              <p:cNvPr id="128" name="TextBox 208">
                <a:extLst>
                  <a:ext uri="{FF2B5EF4-FFF2-40B4-BE49-F238E27FC236}">
                    <a16:creationId xmlns:a16="http://schemas.microsoft.com/office/drawing/2014/main" id="{0ECF390C-88E4-47D1-9307-D576E4023B6E}"/>
                  </a:ext>
                </a:extLst>
              </p:cNvPr>
              <p:cNvSpPr txBox="1"/>
              <p:nvPr/>
            </p:nvSpPr>
            <p:spPr>
              <a:xfrm>
                <a:off x="1569455" y="5112692"/>
                <a:ext cx="411323" cy="385493"/>
              </a:xfrm>
              <a:prstGeom prst="rect">
                <a:avLst/>
              </a:prstGeom>
              <a:noFill/>
            </p:spPr>
            <p:txBody>
              <a:bodyPr wrap="none" rtlCol="0">
                <a:spAutoFit/>
              </a:bodyPr>
              <a:lstStyle/>
              <a:p>
                <a:endParaRPr lang="fr-FR" sz="2000" b="1" dirty="0">
                  <a:solidFill>
                    <a:schemeClr val="bg1">
                      <a:lumMod val="95000"/>
                    </a:schemeClr>
                  </a:solidFill>
                </a:endParaRPr>
              </a:p>
            </p:txBody>
          </p:sp>
          <p:pic>
            <p:nvPicPr>
              <p:cNvPr id="129" name="Picture 9">
                <a:extLst>
                  <a:ext uri="{FF2B5EF4-FFF2-40B4-BE49-F238E27FC236}">
                    <a16:creationId xmlns:a16="http://schemas.microsoft.com/office/drawing/2014/main" id="{7DE5CF52-B904-4032-BB2E-55D1161450F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23757" y="5047061"/>
                <a:ext cx="1045968" cy="533456"/>
              </a:xfrm>
              <a:prstGeom prst="rect">
                <a:avLst/>
              </a:prstGeom>
            </p:spPr>
          </p:pic>
        </p:grpSp>
      </p:grpSp>
      <p:sp>
        <p:nvSpPr>
          <p:cNvPr id="160" name="TextBox 208">
            <a:extLst>
              <a:ext uri="{FF2B5EF4-FFF2-40B4-BE49-F238E27FC236}">
                <a16:creationId xmlns:a16="http://schemas.microsoft.com/office/drawing/2014/main" id="{3323E0FE-4C25-409C-A891-EC1D39D9212F}"/>
              </a:ext>
            </a:extLst>
          </p:cNvPr>
          <p:cNvSpPr txBox="1"/>
          <p:nvPr/>
        </p:nvSpPr>
        <p:spPr>
          <a:xfrm>
            <a:off x="7026544" y="3604259"/>
            <a:ext cx="3397465" cy="707886"/>
          </a:xfrm>
          <a:prstGeom prst="rect">
            <a:avLst/>
          </a:prstGeom>
          <a:noFill/>
        </p:spPr>
        <p:txBody>
          <a:bodyPr wrap="square" rtlCol="0">
            <a:spAutoFit/>
          </a:bodyPr>
          <a:lstStyle/>
          <a:p>
            <a:r>
              <a:rPr lang="fr-FR" sz="2000" b="1" dirty="0">
                <a:solidFill>
                  <a:schemeClr val="bg1">
                    <a:lumMod val="95000"/>
                  </a:schemeClr>
                </a:solidFill>
              </a:rPr>
              <a:t>L’utilisation de système d’aide </a:t>
            </a:r>
          </a:p>
          <a:p>
            <a:r>
              <a:rPr lang="fr-FR" sz="2000" b="1" dirty="0">
                <a:solidFill>
                  <a:schemeClr val="bg1">
                    <a:lumMod val="95000"/>
                  </a:schemeClr>
                </a:solidFill>
              </a:rPr>
              <a:t>à la décision</a:t>
            </a:r>
          </a:p>
        </p:txBody>
      </p:sp>
      <p:grpSp>
        <p:nvGrpSpPr>
          <p:cNvPr id="3" name="Groupe 2">
            <a:extLst>
              <a:ext uri="{FF2B5EF4-FFF2-40B4-BE49-F238E27FC236}">
                <a16:creationId xmlns:a16="http://schemas.microsoft.com/office/drawing/2014/main" id="{C6CBC77A-7221-48B4-9152-79D020BFA814}"/>
              </a:ext>
            </a:extLst>
          </p:cNvPr>
          <p:cNvGrpSpPr/>
          <p:nvPr/>
        </p:nvGrpSpPr>
        <p:grpSpPr>
          <a:xfrm>
            <a:off x="303443" y="5096907"/>
            <a:ext cx="11532667" cy="1763162"/>
            <a:chOff x="170923" y="5083655"/>
            <a:chExt cx="11532667" cy="1763162"/>
          </a:xfrm>
        </p:grpSpPr>
        <p:sp>
          <p:nvSpPr>
            <p:cNvPr id="163" name="ZoneTexte 162">
              <a:extLst>
                <a:ext uri="{FF2B5EF4-FFF2-40B4-BE49-F238E27FC236}">
                  <a16:creationId xmlns:a16="http://schemas.microsoft.com/office/drawing/2014/main" id="{B07D9CAB-EF99-4360-8974-E58B259B068B}"/>
                </a:ext>
              </a:extLst>
            </p:cNvPr>
            <p:cNvSpPr txBox="1"/>
            <p:nvPr/>
          </p:nvSpPr>
          <p:spPr>
            <a:xfrm>
              <a:off x="170923" y="5092491"/>
              <a:ext cx="10046499" cy="1754326"/>
            </a:xfrm>
            <a:prstGeom prst="rect">
              <a:avLst/>
            </a:prstGeom>
            <a:noFill/>
          </p:spPr>
          <p:txBody>
            <a:bodyPr wrap="square" rtlCol="1">
              <a:spAutoFit/>
            </a:bodyPr>
            <a:lstStyle/>
            <a:p>
              <a:pPr algn="ctr"/>
              <a:r>
                <a:rPr lang="fr-FR" sz="3600" dirty="0"/>
                <a:t>Les données issues des réseaux sociaux apportent elles </a:t>
              </a:r>
              <a:r>
                <a:rPr lang="fr-FR" sz="3600" b="1" dirty="0"/>
                <a:t>une valeur ajoutée</a:t>
              </a:r>
              <a:r>
                <a:rPr lang="fr-FR" sz="3600" dirty="0"/>
                <a:t> aux organisations et entreprises?</a:t>
              </a:r>
              <a:endParaRPr lang="ar-DZ" sz="3600" dirty="0"/>
            </a:p>
          </p:txBody>
        </p:sp>
        <p:pic>
          <p:nvPicPr>
            <p:cNvPr id="164" name="Image 163">
              <a:extLst>
                <a:ext uri="{FF2B5EF4-FFF2-40B4-BE49-F238E27FC236}">
                  <a16:creationId xmlns:a16="http://schemas.microsoft.com/office/drawing/2014/main" id="{6DB30C53-45BF-4B7C-BFFA-EE830EE9ADB8}"/>
                </a:ext>
              </a:extLst>
            </p:cNvPr>
            <p:cNvPicPr>
              <a:picLocks noChangeAspect="1"/>
            </p:cNvPicPr>
            <p:nvPr/>
          </p:nvPicPr>
          <p:blipFill>
            <a:blip r:embed="rId7"/>
            <a:stretch>
              <a:fillRect/>
            </a:stretch>
          </p:blipFill>
          <p:spPr>
            <a:xfrm>
              <a:off x="10265663" y="5083655"/>
              <a:ext cx="1437927" cy="1157098"/>
            </a:xfrm>
            <a:prstGeom prst="rect">
              <a:avLst/>
            </a:prstGeom>
          </p:spPr>
        </p:pic>
      </p:grpSp>
    </p:spTree>
    <p:extLst>
      <p:ext uri="{BB962C8B-B14F-4D97-AF65-F5344CB8AC3E}">
        <p14:creationId xmlns:p14="http://schemas.microsoft.com/office/powerpoint/2010/main" val="30968883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1"/>
                                        </p:tgtEl>
                                        <p:attrNameLst>
                                          <p:attrName>style.visibility</p:attrName>
                                        </p:attrNameLst>
                                      </p:cBhvr>
                                      <p:to>
                                        <p:strVal val="visible"/>
                                      </p:to>
                                    </p:set>
                                    <p:animEffect transition="in" filter="fade">
                                      <p:cBhvr>
                                        <p:cTn id="22" dur="1000"/>
                                        <p:tgtEl>
                                          <p:spTgt spid="16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081786" y="1111896"/>
            <a:ext cx="2028428" cy="2028428"/>
            <a:chOff x="3545058" y="2015197"/>
            <a:chExt cx="2827606" cy="2827606"/>
          </a:xfrm>
        </p:grpSpPr>
        <p:sp>
          <p:nvSpPr>
            <p:cNvPr id="4" name="Oval 3"/>
            <p:cNvSpPr/>
            <p:nvPr/>
          </p:nvSpPr>
          <p:spPr>
            <a:xfrm>
              <a:off x="3545058" y="2015197"/>
              <a:ext cx="2827606" cy="282760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Oval 4"/>
            <p:cNvSpPr/>
            <p:nvPr/>
          </p:nvSpPr>
          <p:spPr>
            <a:xfrm>
              <a:off x="3939540" y="2403427"/>
              <a:ext cx="2313744" cy="2313744"/>
            </a:xfrm>
            <a:prstGeom prst="ellipse">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8" name="TextBox 7"/>
          <p:cNvSpPr txBox="1"/>
          <p:nvPr/>
        </p:nvSpPr>
        <p:spPr>
          <a:xfrm>
            <a:off x="1760662" y="3171273"/>
            <a:ext cx="8670676" cy="1323439"/>
          </a:xfrm>
          <a:prstGeom prst="rect">
            <a:avLst/>
          </a:prstGeom>
          <a:noFill/>
        </p:spPr>
        <p:txBody>
          <a:bodyPr wrap="square" rtlCol="0">
            <a:spAutoFit/>
          </a:bodyPr>
          <a:lstStyle/>
          <a:p>
            <a:pPr algn="ctr"/>
            <a:r>
              <a:rPr lang="fr-FR" sz="8000" b="1" dirty="0">
                <a:solidFill>
                  <a:schemeClr val="tx2">
                    <a:lumMod val="50000"/>
                  </a:schemeClr>
                </a:solidFill>
              </a:rPr>
              <a:t>Problématique</a:t>
            </a:r>
            <a:endParaRPr lang="id-ID" sz="8000" b="1" dirty="0">
              <a:solidFill>
                <a:schemeClr val="tx2">
                  <a:lumMod val="50000"/>
                </a:schemeClr>
              </a:solidFill>
            </a:endParaRPr>
          </a:p>
        </p:txBody>
      </p:sp>
      <p:pic>
        <p:nvPicPr>
          <p:cNvPr id="3" name="Image 2">
            <a:extLst>
              <a:ext uri="{FF2B5EF4-FFF2-40B4-BE49-F238E27FC236}">
                <a16:creationId xmlns:a16="http://schemas.microsoft.com/office/drawing/2014/main" id="{C3C73E58-A8A7-4FEA-B758-EFB787349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562" y="1854312"/>
            <a:ext cx="836126" cy="836126"/>
          </a:xfrm>
          <a:prstGeom prst="rect">
            <a:avLst/>
          </a:prstGeom>
        </p:spPr>
      </p:pic>
    </p:spTree>
    <p:extLst>
      <p:ext uri="{BB962C8B-B14F-4D97-AF65-F5344CB8AC3E}">
        <p14:creationId xmlns:p14="http://schemas.microsoft.com/office/powerpoint/2010/main" val="28503945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rme libre : forme 6">
            <a:extLst>
              <a:ext uri="{FF2B5EF4-FFF2-40B4-BE49-F238E27FC236}">
                <a16:creationId xmlns:a16="http://schemas.microsoft.com/office/drawing/2014/main" id="{E16A5F66-007F-40B2-9645-E96780F89583}"/>
              </a:ext>
            </a:extLst>
          </p:cNvPr>
          <p:cNvSpPr/>
          <p:nvPr/>
        </p:nvSpPr>
        <p:spPr>
          <a:xfrm>
            <a:off x="715613" y="880277"/>
            <a:ext cx="3313048" cy="560387"/>
          </a:xfrm>
          <a:custGeom>
            <a:avLst/>
            <a:gdLst>
              <a:gd name="connsiteX0" fmla="*/ 0 w 10515600"/>
              <a:gd name="connsiteY0" fmla="*/ 259843 h 1559025"/>
              <a:gd name="connsiteX1" fmla="*/ 259843 w 10515600"/>
              <a:gd name="connsiteY1" fmla="*/ 0 h 1559025"/>
              <a:gd name="connsiteX2" fmla="*/ 10255757 w 10515600"/>
              <a:gd name="connsiteY2" fmla="*/ 0 h 1559025"/>
              <a:gd name="connsiteX3" fmla="*/ 10515600 w 10515600"/>
              <a:gd name="connsiteY3" fmla="*/ 259843 h 1559025"/>
              <a:gd name="connsiteX4" fmla="*/ 10515600 w 10515600"/>
              <a:gd name="connsiteY4" fmla="*/ 1299182 h 1559025"/>
              <a:gd name="connsiteX5" fmla="*/ 10255757 w 10515600"/>
              <a:gd name="connsiteY5" fmla="*/ 1559025 h 1559025"/>
              <a:gd name="connsiteX6" fmla="*/ 259843 w 10515600"/>
              <a:gd name="connsiteY6" fmla="*/ 1559025 h 1559025"/>
              <a:gd name="connsiteX7" fmla="*/ 0 w 10515600"/>
              <a:gd name="connsiteY7" fmla="*/ 1299182 h 1559025"/>
              <a:gd name="connsiteX8" fmla="*/ 0 w 10515600"/>
              <a:gd name="connsiteY8" fmla="*/ 259843 h 155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559025">
                <a:moveTo>
                  <a:pt x="0" y="259843"/>
                </a:moveTo>
                <a:cubicBezTo>
                  <a:pt x="0" y="116336"/>
                  <a:pt x="116336" y="0"/>
                  <a:pt x="259843" y="0"/>
                </a:cubicBezTo>
                <a:lnTo>
                  <a:pt x="10255757" y="0"/>
                </a:lnTo>
                <a:cubicBezTo>
                  <a:pt x="10399264" y="0"/>
                  <a:pt x="10515600" y="116336"/>
                  <a:pt x="10515600" y="259843"/>
                </a:cubicBezTo>
                <a:lnTo>
                  <a:pt x="10515600" y="1299182"/>
                </a:lnTo>
                <a:cubicBezTo>
                  <a:pt x="10515600" y="1442689"/>
                  <a:pt x="10399264" y="1559025"/>
                  <a:pt x="10255757" y="1559025"/>
                </a:cubicBezTo>
                <a:lnTo>
                  <a:pt x="259843" y="1559025"/>
                </a:lnTo>
                <a:cubicBezTo>
                  <a:pt x="116336" y="1559025"/>
                  <a:pt x="0" y="1442689"/>
                  <a:pt x="0" y="1299182"/>
                </a:cubicBezTo>
                <a:lnTo>
                  <a:pt x="0" y="2598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3755" tIns="323755" rIns="323755" bIns="323755" numCol="1" spcCol="1270" anchor="ctr" anchorCtr="0">
            <a:noAutofit/>
          </a:bodyPr>
          <a:lstStyle/>
          <a:p>
            <a:pPr marL="0" lvl="0" indent="0" algn="l" defTabSz="2889250">
              <a:lnSpc>
                <a:spcPct val="90000"/>
              </a:lnSpc>
              <a:spcBef>
                <a:spcPct val="0"/>
              </a:spcBef>
              <a:spcAft>
                <a:spcPct val="35000"/>
              </a:spcAft>
              <a:buNone/>
            </a:pPr>
            <a:r>
              <a:rPr lang="fr-FR" sz="3200" dirty="0"/>
              <a:t>Problématique :</a:t>
            </a:r>
            <a:endParaRPr lang="fr-FR" sz="3200" kern="1200" dirty="0"/>
          </a:p>
        </p:txBody>
      </p:sp>
      <p:sp>
        <p:nvSpPr>
          <p:cNvPr id="17" name="Forme libre : forme 16">
            <a:extLst>
              <a:ext uri="{FF2B5EF4-FFF2-40B4-BE49-F238E27FC236}">
                <a16:creationId xmlns:a16="http://schemas.microsoft.com/office/drawing/2014/main" id="{37B02988-9D77-42A8-984D-AE803A6D2C22}"/>
              </a:ext>
            </a:extLst>
          </p:cNvPr>
          <p:cNvSpPr/>
          <p:nvPr/>
        </p:nvSpPr>
        <p:spPr>
          <a:xfrm>
            <a:off x="1144100" y="1816654"/>
            <a:ext cx="8315209" cy="1252010"/>
          </a:xfrm>
          <a:custGeom>
            <a:avLst/>
            <a:gdLst>
              <a:gd name="connsiteX0" fmla="*/ 0 w 8128000"/>
              <a:gd name="connsiteY0" fmla="*/ 135467 h 1354666"/>
              <a:gd name="connsiteX1" fmla="*/ 135467 w 8128000"/>
              <a:gd name="connsiteY1" fmla="*/ 0 h 1354666"/>
              <a:gd name="connsiteX2" fmla="*/ 7992533 w 8128000"/>
              <a:gd name="connsiteY2" fmla="*/ 0 h 1354666"/>
              <a:gd name="connsiteX3" fmla="*/ 8128000 w 8128000"/>
              <a:gd name="connsiteY3" fmla="*/ 135467 h 1354666"/>
              <a:gd name="connsiteX4" fmla="*/ 8128000 w 8128000"/>
              <a:gd name="connsiteY4" fmla="*/ 1219199 h 1354666"/>
              <a:gd name="connsiteX5" fmla="*/ 7992533 w 8128000"/>
              <a:gd name="connsiteY5" fmla="*/ 1354666 h 1354666"/>
              <a:gd name="connsiteX6" fmla="*/ 135467 w 8128000"/>
              <a:gd name="connsiteY6" fmla="*/ 1354666 h 1354666"/>
              <a:gd name="connsiteX7" fmla="*/ 0 w 8128000"/>
              <a:gd name="connsiteY7" fmla="*/ 1219199 h 1354666"/>
              <a:gd name="connsiteX8" fmla="*/ 0 w 8128000"/>
              <a:gd name="connsiteY8" fmla="*/ 135467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354666">
                <a:moveTo>
                  <a:pt x="0" y="135467"/>
                </a:moveTo>
                <a:cubicBezTo>
                  <a:pt x="0" y="60651"/>
                  <a:pt x="60651" y="0"/>
                  <a:pt x="135467" y="0"/>
                </a:cubicBezTo>
                <a:lnTo>
                  <a:pt x="7992533" y="0"/>
                </a:lnTo>
                <a:cubicBezTo>
                  <a:pt x="8067349" y="0"/>
                  <a:pt x="8128000" y="60651"/>
                  <a:pt x="8128000" y="135467"/>
                </a:cubicBezTo>
                <a:lnTo>
                  <a:pt x="8128000" y="1219199"/>
                </a:lnTo>
                <a:cubicBezTo>
                  <a:pt x="8128000" y="1294015"/>
                  <a:pt x="8067349" y="1354666"/>
                  <a:pt x="7992533" y="1354666"/>
                </a:cubicBezTo>
                <a:lnTo>
                  <a:pt x="135467" y="1354666"/>
                </a:lnTo>
                <a:cubicBezTo>
                  <a:pt x="60651" y="1354666"/>
                  <a:pt x="0" y="1294015"/>
                  <a:pt x="0" y="1219199"/>
                </a:cubicBezTo>
                <a:lnTo>
                  <a:pt x="0" y="135467"/>
                </a:lnTo>
                <a:close/>
              </a:path>
            </a:pathLst>
          </a:custGeom>
          <a:solidFill>
            <a:srgbClr val="E91E6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02" tIns="122227" rIns="163502" bIns="122227" numCol="1" spcCol="1270" anchor="ctr" anchorCtr="0">
            <a:noAutofit/>
          </a:bodyPr>
          <a:lstStyle/>
          <a:p>
            <a:pPr defTabSz="2889250">
              <a:lnSpc>
                <a:spcPct val="90000"/>
              </a:lnSpc>
              <a:spcBef>
                <a:spcPct val="0"/>
              </a:spcBef>
              <a:spcAft>
                <a:spcPct val="35000"/>
              </a:spcAft>
            </a:pPr>
            <a:r>
              <a:rPr lang="fr-FR" sz="2400" dirty="0"/>
              <a:t>Plusieurs thématiques discutées au niveau des réseaux sociaux</a:t>
            </a:r>
          </a:p>
          <a:p>
            <a:pPr defTabSz="2889250">
              <a:lnSpc>
                <a:spcPct val="90000"/>
              </a:lnSpc>
              <a:spcBef>
                <a:spcPct val="0"/>
              </a:spcBef>
              <a:spcAft>
                <a:spcPct val="35000"/>
              </a:spcAft>
            </a:pPr>
            <a:r>
              <a:rPr lang="fr-FR" sz="2400" dirty="0"/>
              <a:t>Avis et sentiments exprimés sur des thèmes/sujets/produits</a:t>
            </a:r>
            <a:endParaRPr lang="ar-DZ" sz="2400" dirty="0"/>
          </a:p>
        </p:txBody>
      </p:sp>
      <p:sp>
        <p:nvSpPr>
          <p:cNvPr id="28" name="Forme libre : forme 27">
            <a:extLst>
              <a:ext uri="{FF2B5EF4-FFF2-40B4-BE49-F238E27FC236}">
                <a16:creationId xmlns:a16="http://schemas.microsoft.com/office/drawing/2014/main" id="{537F9107-DC6E-4AAE-B5AA-4228547C54B9}"/>
              </a:ext>
            </a:extLst>
          </p:cNvPr>
          <p:cNvSpPr/>
          <p:nvPr/>
        </p:nvSpPr>
        <p:spPr>
          <a:xfrm>
            <a:off x="1144100" y="3345782"/>
            <a:ext cx="8315209" cy="753125"/>
          </a:xfrm>
          <a:custGeom>
            <a:avLst/>
            <a:gdLst>
              <a:gd name="connsiteX0" fmla="*/ 0 w 8128000"/>
              <a:gd name="connsiteY0" fmla="*/ 135467 h 1354666"/>
              <a:gd name="connsiteX1" fmla="*/ 135467 w 8128000"/>
              <a:gd name="connsiteY1" fmla="*/ 0 h 1354666"/>
              <a:gd name="connsiteX2" fmla="*/ 7992533 w 8128000"/>
              <a:gd name="connsiteY2" fmla="*/ 0 h 1354666"/>
              <a:gd name="connsiteX3" fmla="*/ 8128000 w 8128000"/>
              <a:gd name="connsiteY3" fmla="*/ 135467 h 1354666"/>
              <a:gd name="connsiteX4" fmla="*/ 8128000 w 8128000"/>
              <a:gd name="connsiteY4" fmla="*/ 1219199 h 1354666"/>
              <a:gd name="connsiteX5" fmla="*/ 7992533 w 8128000"/>
              <a:gd name="connsiteY5" fmla="*/ 1354666 h 1354666"/>
              <a:gd name="connsiteX6" fmla="*/ 135467 w 8128000"/>
              <a:gd name="connsiteY6" fmla="*/ 1354666 h 1354666"/>
              <a:gd name="connsiteX7" fmla="*/ 0 w 8128000"/>
              <a:gd name="connsiteY7" fmla="*/ 1219199 h 1354666"/>
              <a:gd name="connsiteX8" fmla="*/ 0 w 8128000"/>
              <a:gd name="connsiteY8" fmla="*/ 135467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354666">
                <a:moveTo>
                  <a:pt x="0" y="135467"/>
                </a:moveTo>
                <a:cubicBezTo>
                  <a:pt x="0" y="60651"/>
                  <a:pt x="60651" y="0"/>
                  <a:pt x="135467" y="0"/>
                </a:cubicBezTo>
                <a:lnTo>
                  <a:pt x="7992533" y="0"/>
                </a:lnTo>
                <a:cubicBezTo>
                  <a:pt x="8067349" y="0"/>
                  <a:pt x="8128000" y="60651"/>
                  <a:pt x="8128000" y="135467"/>
                </a:cubicBezTo>
                <a:lnTo>
                  <a:pt x="8128000" y="1219199"/>
                </a:lnTo>
                <a:cubicBezTo>
                  <a:pt x="8128000" y="1294015"/>
                  <a:pt x="8067349" y="1354666"/>
                  <a:pt x="7992533" y="1354666"/>
                </a:cubicBezTo>
                <a:lnTo>
                  <a:pt x="135467" y="1354666"/>
                </a:lnTo>
                <a:cubicBezTo>
                  <a:pt x="60651" y="1354666"/>
                  <a:pt x="0" y="1294015"/>
                  <a:pt x="0" y="1219199"/>
                </a:cubicBezTo>
                <a:lnTo>
                  <a:pt x="0" y="135467"/>
                </a:lnTo>
                <a:close/>
              </a:path>
            </a:pathLst>
          </a:custGeom>
          <a:solidFill>
            <a:srgbClr val="E91E6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02" tIns="122227" rIns="163502" bIns="122227" numCol="1" spcCol="1270" anchor="ctr" anchorCtr="0">
            <a:noAutofit/>
          </a:bodyPr>
          <a:lstStyle/>
          <a:p>
            <a:pPr defTabSz="2889250">
              <a:lnSpc>
                <a:spcPct val="90000"/>
              </a:lnSpc>
              <a:spcBef>
                <a:spcPct val="0"/>
              </a:spcBef>
              <a:spcAft>
                <a:spcPct val="35000"/>
              </a:spcAft>
            </a:pPr>
            <a:r>
              <a:rPr lang="fr-FR" sz="2400" dirty="0"/>
              <a:t>Données décisionnelles de l’entreprise limitées aux données internes seulement</a:t>
            </a:r>
            <a:endParaRPr lang="ar-DZ" sz="2400" dirty="0"/>
          </a:p>
        </p:txBody>
      </p:sp>
      <p:grpSp>
        <p:nvGrpSpPr>
          <p:cNvPr id="30" name="Groupe 29">
            <a:extLst>
              <a:ext uri="{FF2B5EF4-FFF2-40B4-BE49-F238E27FC236}">
                <a16:creationId xmlns:a16="http://schemas.microsoft.com/office/drawing/2014/main" id="{C36E3AAD-A150-4AA0-95B7-D0E5CE4851E3}"/>
              </a:ext>
            </a:extLst>
          </p:cNvPr>
          <p:cNvGrpSpPr/>
          <p:nvPr/>
        </p:nvGrpSpPr>
        <p:grpSpPr>
          <a:xfrm>
            <a:off x="1338471" y="4974219"/>
            <a:ext cx="9807123" cy="1356625"/>
            <a:chOff x="1338471" y="4974219"/>
            <a:chExt cx="9807123" cy="1356625"/>
          </a:xfrm>
        </p:grpSpPr>
        <p:pic>
          <p:nvPicPr>
            <p:cNvPr id="5" name="Image 4">
              <a:extLst>
                <a:ext uri="{FF2B5EF4-FFF2-40B4-BE49-F238E27FC236}">
                  <a16:creationId xmlns:a16="http://schemas.microsoft.com/office/drawing/2014/main" id="{48758C87-2036-421B-8B7E-3CEDCCF43BB5}"/>
                </a:ext>
              </a:extLst>
            </p:cNvPr>
            <p:cNvPicPr>
              <a:picLocks noChangeAspect="1"/>
            </p:cNvPicPr>
            <p:nvPr/>
          </p:nvPicPr>
          <p:blipFill>
            <a:blip r:embed="rId3"/>
            <a:stretch>
              <a:fillRect/>
            </a:stretch>
          </p:blipFill>
          <p:spPr>
            <a:xfrm>
              <a:off x="9782913" y="4974219"/>
              <a:ext cx="1362681" cy="1356625"/>
            </a:xfrm>
            <a:prstGeom prst="rect">
              <a:avLst/>
            </a:prstGeom>
          </p:spPr>
        </p:pic>
        <p:sp>
          <p:nvSpPr>
            <p:cNvPr id="29" name="ZoneTexte 28">
              <a:extLst>
                <a:ext uri="{FF2B5EF4-FFF2-40B4-BE49-F238E27FC236}">
                  <a16:creationId xmlns:a16="http://schemas.microsoft.com/office/drawing/2014/main" id="{5D5E04A3-8499-4A9D-9D08-929E9F458A31}"/>
                </a:ext>
              </a:extLst>
            </p:cNvPr>
            <p:cNvSpPr txBox="1"/>
            <p:nvPr/>
          </p:nvSpPr>
          <p:spPr>
            <a:xfrm>
              <a:off x="1338471" y="5241315"/>
              <a:ext cx="8444442" cy="1089529"/>
            </a:xfrm>
            <a:prstGeom prst="rect">
              <a:avLst/>
            </a:prstGeom>
            <a:noFill/>
          </p:spPr>
          <p:txBody>
            <a:bodyPr wrap="square" rtlCol="0">
              <a:spAutoFit/>
            </a:bodyPr>
            <a:lstStyle/>
            <a:p>
              <a:pPr algn="ctr" defTabSz="2889250">
                <a:lnSpc>
                  <a:spcPct val="90000"/>
                </a:lnSpc>
                <a:spcBef>
                  <a:spcPct val="0"/>
                </a:spcBef>
                <a:spcAft>
                  <a:spcPct val="35000"/>
                </a:spcAft>
              </a:pPr>
              <a:r>
                <a:rPr lang="fr-FR" sz="3600" dirty="0"/>
                <a:t>Est-il possible d’exploiter les données des réseaux sociaux dans l’aide à la décision?</a:t>
              </a:r>
              <a:endParaRPr lang="ar-DZ" sz="3600" dirty="0"/>
            </a:p>
          </p:txBody>
        </p:sp>
      </p:grpSp>
    </p:spTree>
    <p:extLst>
      <p:ext uri="{BB962C8B-B14F-4D97-AF65-F5344CB8AC3E}">
        <p14:creationId xmlns:p14="http://schemas.microsoft.com/office/powerpoint/2010/main" val="33340571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081786" y="1111896"/>
            <a:ext cx="2028428" cy="2028428"/>
            <a:chOff x="3545058" y="2015197"/>
            <a:chExt cx="2827606" cy="2827606"/>
          </a:xfrm>
        </p:grpSpPr>
        <p:sp>
          <p:nvSpPr>
            <p:cNvPr id="4" name="Oval 3"/>
            <p:cNvSpPr/>
            <p:nvPr/>
          </p:nvSpPr>
          <p:spPr>
            <a:xfrm>
              <a:off x="3545058" y="2015197"/>
              <a:ext cx="2827606" cy="282760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Oval 4"/>
            <p:cNvSpPr/>
            <p:nvPr/>
          </p:nvSpPr>
          <p:spPr>
            <a:xfrm>
              <a:off x="3939540" y="2403427"/>
              <a:ext cx="2313744" cy="2313744"/>
            </a:xfrm>
            <a:prstGeom prst="ellipse">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8" name="TextBox 7"/>
          <p:cNvSpPr txBox="1"/>
          <p:nvPr/>
        </p:nvSpPr>
        <p:spPr>
          <a:xfrm>
            <a:off x="1760662" y="3171273"/>
            <a:ext cx="8670676" cy="1323439"/>
          </a:xfrm>
          <a:prstGeom prst="rect">
            <a:avLst/>
          </a:prstGeom>
          <a:noFill/>
        </p:spPr>
        <p:txBody>
          <a:bodyPr wrap="square" rtlCol="0">
            <a:spAutoFit/>
          </a:bodyPr>
          <a:lstStyle/>
          <a:p>
            <a:pPr algn="ctr"/>
            <a:r>
              <a:rPr lang="fr-FR" sz="8000" b="1" dirty="0">
                <a:solidFill>
                  <a:schemeClr val="tx2">
                    <a:lumMod val="50000"/>
                  </a:schemeClr>
                </a:solidFill>
              </a:rPr>
              <a:t>Solution proposée</a:t>
            </a:r>
            <a:endParaRPr lang="id-ID" sz="8000" b="1" dirty="0">
              <a:solidFill>
                <a:schemeClr val="tx2">
                  <a:lumMod val="50000"/>
                </a:schemeClr>
              </a:solidFill>
            </a:endParaRPr>
          </a:p>
        </p:txBody>
      </p:sp>
      <p:pic>
        <p:nvPicPr>
          <p:cNvPr id="9" name="Image 8">
            <a:extLst>
              <a:ext uri="{FF2B5EF4-FFF2-40B4-BE49-F238E27FC236}">
                <a16:creationId xmlns:a16="http://schemas.microsoft.com/office/drawing/2014/main" id="{CE49B016-4CB6-487C-BB3D-4D4EA5672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4714" y="1557536"/>
            <a:ext cx="1056683" cy="1056683"/>
          </a:xfrm>
          <a:prstGeom prst="rect">
            <a:avLst/>
          </a:prstGeom>
        </p:spPr>
      </p:pic>
    </p:spTree>
    <p:extLst>
      <p:ext uri="{BB962C8B-B14F-4D97-AF65-F5344CB8AC3E}">
        <p14:creationId xmlns:p14="http://schemas.microsoft.com/office/powerpoint/2010/main" val="2269789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BCFD2F1-18DE-4E85-9BE9-9C23EFC82D03}"/>
              </a:ext>
            </a:extLst>
          </p:cNvPr>
          <p:cNvSpPr txBox="1">
            <a:spLocks/>
          </p:cNvSpPr>
          <p:nvPr/>
        </p:nvSpPr>
        <p:spPr>
          <a:xfrm>
            <a:off x="527901" y="1633176"/>
            <a:ext cx="6957116" cy="6463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Développer un outil permettant de :</a:t>
            </a:r>
          </a:p>
          <a:p>
            <a:endParaRPr lang="en-US" dirty="0"/>
          </a:p>
          <a:p>
            <a:pPr marL="0" indent="0">
              <a:buFont typeface="Arial" panose="020B0604020202020204" pitchFamily="34" charset="0"/>
              <a:buNone/>
            </a:pPr>
            <a:endParaRPr lang="fr-FR" dirty="0"/>
          </a:p>
        </p:txBody>
      </p:sp>
      <p:pic>
        <p:nvPicPr>
          <p:cNvPr id="7" name="Image 6">
            <a:extLst>
              <a:ext uri="{FF2B5EF4-FFF2-40B4-BE49-F238E27FC236}">
                <a16:creationId xmlns:a16="http://schemas.microsoft.com/office/drawing/2014/main" id="{C6E24962-B96B-44D8-BD40-80FCDC3D89CF}"/>
              </a:ext>
            </a:extLst>
          </p:cNvPr>
          <p:cNvPicPr>
            <a:picLocks noChangeAspect="1"/>
          </p:cNvPicPr>
          <p:nvPr/>
        </p:nvPicPr>
        <p:blipFill>
          <a:blip r:embed="rId3"/>
          <a:stretch>
            <a:fillRect/>
          </a:stretch>
        </p:blipFill>
        <p:spPr>
          <a:xfrm>
            <a:off x="7485014" y="1633176"/>
            <a:ext cx="4420746" cy="4358265"/>
          </a:xfrm>
          <a:prstGeom prst="rect">
            <a:avLst/>
          </a:prstGeom>
        </p:spPr>
      </p:pic>
      <p:sp>
        <p:nvSpPr>
          <p:cNvPr id="9" name="Forme libre : forme 8">
            <a:extLst>
              <a:ext uri="{FF2B5EF4-FFF2-40B4-BE49-F238E27FC236}">
                <a16:creationId xmlns:a16="http://schemas.microsoft.com/office/drawing/2014/main" id="{50BD27FB-B5D4-478A-94D4-F98E6901240A}"/>
              </a:ext>
            </a:extLst>
          </p:cNvPr>
          <p:cNvSpPr/>
          <p:nvPr/>
        </p:nvSpPr>
        <p:spPr>
          <a:xfrm>
            <a:off x="715613" y="880277"/>
            <a:ext cx="3991372" cy="560387"/>
          </a:xfrm>
          <a:custGeom>
            <a:avLst/>
            <a:gdLst>
              <a:gd name="connsiteX0" fmla="*/ 0 w 10515600"/>
              <a:gd name="connsiteY0" fmla="*/ 259843 h 1559025"/>
              <a:gd name="connsiteX1" fmla="*/ 259843 w 10515600"/>
              <a:gd name="connsiteY1" fmla="*/ 0 h 1559025"/>
              <a:gd name="connsiteX2" fmla="*/ 10255757 w 10515600"/>
              <a:gd name="connsiteY2" fmla="*/ 0 h 1559025"/>
              <a:gd name="connsiteX3" fmla="*/ 10515600 w 10515600"/>
              <a:gd name="connsiteY3" fmla="*/ 259843 h 1559025"/>
              <a:gd name="connsiteX4" fmla="*/ 10515600 w 10515600"/>
              <a:gd name="connsiteY4" fmla="*/ 1299182 h 1559025"/>
              <a:gd name="connsiteX5" fmla="*/ 10255757 w 10515600"/>
              <a:gd name="connsiteY5" fmla="*/ 1559025 h 1559025"/>
              <a:gd name="connsiteX6" fmla="*/ 259843 w 10515600"/>
              <a:gd name="connsiteY6" fmla="*/ 1559025 h 1559025"/>
              <a:gd name="connsiteX7" fmla="*/ 0 w 10515600"/>
              <a:gd name="connsiteY7" fmla="*/ 1299182 h 1559025"/>
              <a:gd name="connsiteX8" fmla="*/ 0 w 10515600"/>
              <a:gd name="connsiteY8" fmla="*/ 259843 h 155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559025">
                <a:moveTo>
                  <a:pt x="0" y="259843"/>
                </a:moveTo>
                <a:cubicBezTo>
                  <a:pt x="0" y="116336"/>
                  <a:pt x="116336" y="0"/>
                  <a:pt x="259843" y="0"/>
                </a:cubicBezTo>
                <a:lnTo>
                  <a:pt x="10255757" y="0"/>
                </a:lnTo>
                <a:cubicBezTo>
                  <a:pt x="10399264" y="0"/>
                  <a:pt x="10515600" y="116336"/>
                  <a:pt x="10515600" y="259843"/>
                </a:cubicBezTo>
                <a:lnTo>
                  <a:pt x="10515600" y="1299182"/>
                </a:lnTo>
                <a:cubicBezTo>
                  <a:pt x="10515600" y="1442689"/>
                  <a:pt x="10399264" y="1559025"/>
                  <a:pt x="10255757" y="1559025"/>
                </a:cubicBezTo>
                <a:lnTo>
                  <a:pt x="259843" y="1559025"/>
                </a:lnTo>
                <a:cubicBezTo>
                  <a:pt x="116336" y="1559025"/>
                  <a:pt x="0" y="1442689"/>
                  <a:pt x="0" y="1299182"/>
                </a:cubicBezTo>
                <a:lnTo>
                  <a:pt x="0" y="2598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3755" tIns="323755" rIns="323755" bIns="323755" numCol="1" spcCol="1270" anchor="ctr" anchorCtr="0">
            <a:noAutofit/>
          </a:bodyPr>
          <a:lstStyle/>
          <a:p>
            <a:pPr defTabSz="2889250">
              <a:lnSpc>
                <a:spcPct val="90000"/>
              </a:lnSpc>
              <a:spcBef>
                <a:spcPct val="0"/>
              </a:spcBef>
              <a:spcAft>
                <a:spcPct val="35000"/>
              </a:spcAft>
            </a:pPr>
            <a:r>
              <a:rPr lang="fr-FR" sz="3200" dirty="0"/>
              <a:t>Solution proposée</a:t>
            </a:r>
            <a:endParaRPr lang="en-US" sz="3200" dirty="0"/>
          </a:p>
        </p:txBody>
      </p:sp>
      <p:sp>
        <p:nvSpPr>
          <p:cNvPr id="8" name="ZoneTexte 7">
            <a:extLst>
              <a:ext uri="{FF2B5EF4-FFF2-40B4-BE49-F238E27FC236}">
                <a16:creationId xmlns:a16="http://schemas.microsoft.com/office/drawing/2014/main" id="{5CFF0ACE-09AD-43CA-B174-945EF54DC748}"/>
              </a:ext>
            </a:extLst>
          </p:cNvPr>
          <p:cNvSpPr txBox="1"/>
          <p:nvPr/>
        </p:nvSpPr>
        <p:spPr>
          <a:xfrm>
            <a:off x="527900" y="2439909"/>
            <a:ext cx="6957115" cy="707886"/>
          </a:xfrm>
          <a:prstGeom prst="rect">
            <a:avLst/>
          </a:prstGeom>
          <a:noFill/>
        </p:spPr>
        <p:txBody>
          <a:bodyPr wrap="square">
            <a:spAutoFit/>
          </a:bodyPr>
          <a:lstStyle/>
          <a:p>
            <a:pPr marL="342900" indent="-342900">
              <a:buFont typeface="Arial" panose="020B0604020202020204" pitchFamily="34" charset="0"/>
              <a:buChar char="•"/>
            </a:pPr>
            <a:r>
              <a:rPr lang="fr-FR" sz="2000" b="1" dirty="0"/>
              <a:t>Extraire des connaissance à partir de réseaux sociaux (Twitter dans notre approche).</a:t>
            </a:r>
          </a:p>
        </p:txBody>
      </p:sp>
      <p:sp>
        <p:nvSpPr>
          <p:cNvPr id="11" name="ZoneTexte 10">
            <a:extLst>
              <a:ext uri="{FF2B5EF4-FFF2-40B4-BE49-F238E27FC236}">
                <a16:creationId xmlns:a16="http://schemas.microsoft.com/office/drawing/2014/main" id="{18DA1BDC-0FD2-4C56-B78E-C4ECD8B5A7F6}"/>
              </a:ext>
            </a:extLst>
          </p:cNvPr>
          <p:cNvSpPr txBox="1"/>
          <p:nvPr/>
        </p:nvSpPr>
        <p:spPr>
          <a:xfrm>
            <a:off x="527900" y="3457525"/>
            <a:ext cx="6957114" cy="707886"/>
          </a:xfrm>
          <a:prstGeom prst="rect">
            <a:avLst/>
          </a:prstGeom>
          <a:noFill/>
        </p:spPr>
        <p:txBody>
          <a:bodyPr wrap="square">
            <a:spAutoFit/>
          </a:bodyPr>
          <a:lstStyle/>
          <a:p>
            <a:pPr marL="285750" indent="-285750">
              <a:buFont typeface="Arial" panose="020B0604020202020204" pitchFamily="34" charset="0"/>
              <a:buChar char="•"/>
            </a:pPr>
            <a:r>
              <a:rPr lang="fr-FR" sz="2000" b="1" dirty="0"/>
              <a:t>Visualiser les changements des sentiments émis concernant un sujet spécifique sur les réseaux sociaux.</a:t>
            </a:r>
          </a:p>
        </p:txBody>
      </p:sp>
      <p:sp>
        <p:nvSpPr>
          <p:cNvPr id="12" name="ZoneTexte 11">
            <a:extLst>
              <a:ext uri="{FF2B5EF4-FFF2-40B4-BE49-F238E27FC236}">
                <a16:creationId xmlns:a16="http://schemas.microsoft.com/office/drawing/2014/main" id="{0FA448E7-50DE-41C0-96E2-B10E681803F9}"/>
              </a:ext>
            </a:extLst>
          </p:cNvPr>
          <p:cNvSpPr txBox="1"/>
          <p:nvPr/>
        </p:nvSpPr>
        <p:spPr>
          <a:xfrm>
            <a:off x="527899" y="4475141"/>
            <a:ext cx="6957115" cy="400110"/>
          </a:xfrm>
          <a:prstGeom prst="rect">
            <a:avLst/>
          </a:prstGeom>
          <a:noFill/>
        </p:spPr>
        <p:txBody>
          <a:bodyPr wrap="square">
            <a:spAutoFit/>
          </a:bodyPr>
          <a:lstStyle/>
          <a:p>
            <a:pPr marL="342900" indent="-342900">
              <a:buFont typeface="Arial" panose="020B0604020202020204" pitchFamily="34" charset="0"/>
              <a:buChar char="•"/>
            </a:pPr>
            <a:r>
              <a:rPr lang="fr-FR" sz="2000" b="1" dirty="0"/>
              <a:t>Exécuter des requêtes multidimensionnelles.</a:t>
            </a:r>
          </a:p>
        </p:txBody>
      </p:sp>
    </p:spTree>
    <p:extLst>
      <p:ext uri="{BB962C8B-B14F-4D97-AF65-F5344CB8AC3E}">
        <p14:creationId xmlns:p14="http://schemas.microsoft.com/office/powerpoint/2010/main" val="300909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9629</TotalTime>
  <Words>3540</Words>
  <Application>Microsoft Macintosh PowerPoint</Application>
  <PresentationFormat>Grand écran</PresentationFormat>
  <Paragraphs>349</Paragraphs>
  <Slides>32</Slides>
  <Notes>31</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32</vt:i4>
      </vt:variant>
    </vt:vector>
  </HeadingPairs>
  <TitlesOfParts>
    <vt:vector size="44" baseType="lpstr">
      <vt:lpstr>Gulim</vt:lpstr>
      <vt:lpstr>Aharoni</vt:lpstr>
      <vt:lpstr>Arial</vt:lpstr>
      <vt:lpstr>Calibri</vt:lpstr>
      <vt:lpstr>Calibri Light</vt:lpstr>
      <vt:lpstr>LinLibertineO-Identity-H</vt:lpstr>
      <vt:lpstr>Neris Black</vt:lpstr>
      <vt:lpstr>Neris Thin</vt:lpstr>
      <vt:lpstr>Symbol</vt:lpstr>
      <vt:lpstr>Times New Roman</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Perspectives</vt:lpstr>
      <vt:lpstr>Présentation PowerPoint</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abdou joker</dc:creator>
  <cp:lastModifiedBy>islam sadat</cp:lastModifiedBy>
  <cp:revision>284</cp:revision>
  <dcterms:created xsi:type="dcterms:W3CDTF">2018-05-27T14:14:07Z</dcterms:created>
  <dcterms:modified xsi:type="dcterms:W3CDTF">2020-06-29T13:33:56Z</dcterms:modified>
</cp:coreProperties>
</file>